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200"/>
              <a:t>динамика поступивших обращений и вопросов, поднятых в них, нарастающим итогом по годам, шт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3031568567741E-2"/>
          <c:y val="0.18326901197436157"/>
          <c:w val="0.84499761675884522"/>
          <c:h val="0.73442285379563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таблицы!$AE$67</c:f>
              <c:strCache>
                <c:ptCount val="1"/>
                <c:pt idx="0">
                  <c:v>9мес 2022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056933893629886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615837983546116E-3"/>
                  <c:y val="1.321200934702829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таблицы!$AD$68:$AD$69</c:f>
              <c:strCache>
                <c:ptCount val="2"/>
                <c:pt idx="0">
                  <c:v>количество поступивших обращений</c:v>
                </c:pt>
                <c:pt idx="1">
                  <c:v>количество вопросов, поднятых в обращениях </c:v>
                </c:pt>
              </c:strCache>
            </c:strRef>
          </c:cat>
          <c:val>
            <c:numRef>
              <c:f>таблицы!$AE$68:$AE$69</c:f>
              <c:numCache>
                <c:formatCode>General</c:formatCode>
                <c:ptCount val="2"/>
                <c:pt idx="0">
                  <c:v>7847</c:v>
                </c:pt>
                <c:pt idx="1">
                  <c:v>8623</c:v>
                </c:pt>
              </c:numCache>
            </c:numRef>
          </c:val>
        </c:ser>
        <c:ser>
          <c:idx val="1"/>
          <c:order val="1"/>
          <c:tx>
            <c:strRef>
              <c:f>таблицы!$AF$67</c:f>
              <c:strCache>
                <c:ptCount val="1"/>
                <c:pt idx="0">
                  <c:v>9мес 2023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5.5107264627254314E-3"/>
                  <c:y val="-1.6776513937276093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1248300916665809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таблицы!$AD$68:$AD$69</c:f>
              <c:strCache>
                <c:ptCount val="2"/>
                <c:pt idx="0">
                  <c:v>количество поступивших обращений</c:v>
                </c:pt>
                <c:pt idx="1">
                  <c:v>количество вопросов, поднятых в обращениях </c:v>
                </c:pt>
              </c:strCache>
            </c:strRef>
          </c:cat>
          <c:val>
            <c:numRef>
              <c:f>таблицы!$AF$68:$AF$69</c:f>
              <c:numCache>
                <c:formatCode>General</c:formatCode>
                <c:ptCount val="2"/>
                <c:pt idx="0">
                  <c:v>7479</c:v>
                </c:pt>
                <c:pt idx="1">
                  <c:v>8963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5938752"/>
        <c:axId val="1915940928"/>
        <c:axId val="0"/>
      </c:bar3DChart>
      <c:catAx>
        <c:axId val="191593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915940928"/>
        <c:crosses val="autoZero"/>
        <c:auto val="1"/>
        <c:lblAlgn val="ctr"/>
        <c:lblOffset val="100"/>
        <c:noMultiLvlLbl val="0"/>
      </c:catAx>
      <c:valAx>
        <c:axId val="1915940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9159387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5892018816796845"/>
          <c:y val="0.37693354140112212"/>
          <c:w val="0.12637452233364443"/>
          <c:h val="0.35495038375516369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200"/>
              <a:t>количество поступивших обращений , шт
</a:t>
            </a:r>
          </a:p>
        </c:rich>
      </c:tx>
      <c:layout>
        <c:manualLayout>
          <c:xMode val="edge"/>
          <c:yMode val="edge"/>
          <c:x val="0.12981816874385099"/>
          <c:y val="1.8164958679528116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15157411529912E-2"/>
          <c:y val="0.2616805156334933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таблицы!$B$49:$C$49</c:f>
              <c:strCache>
                <c:ptCount val="2"/>
                <c:pt idx="0">
                  <c:v>9 мес 2022 года</c:v>
                </c:pt>
                <c:pt idx="1">
                  <c:v>9 мес 2023 года</c:v>
                </c:pt>
              </c:strCache>
            </c:strRef>
          </c:cat>
          <c:val>
            <c:numRef>
              <c:f>таблицы!$B$50:$C$50</c:f>
              <c:numCache>
                <c:formatCode>General</c:formatCode>
                <c:ptCount val="2"/>
                <c:pt idx="0">
                  <c:v>7847</c:v>
                </c:pt>
                <c:pt idx="1">
                  <c:v>7479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5938208"/>
        <c:axId val="1915944192"/>
        <c:axId val="0"/>
      </c:bar3DChart>
      <c:catAx>
        <c:axId val="191593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915944192"/>
        <c:crosses val="autoZero"/>
        <c:auto val="1"/>
        <c:lblAlgn val="ctr"/>
        <c:lblOffset val="100"/>
        <c:noMultiLvlLbl val="0"/>
      </c:catAx>
      <c:valAx>
        <c:axId val="19159441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915938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200"/>
              <a:t>количество вопросов, поднятых в обращениях , шт</a:t>
            </a:r>
          </a:p>
        </c:rich>
      </c:tx>
      <c:layout>
        <c:manualLayout>
          <c:xMode val="edge"/>
          <c:yMode val="edge"/>
          <c:x val="0.12966069458708965"/>
          <c:y val="1.388883742473367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606882521477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таблицы!$B$76:$C$76</c:f>
              <c:strCache>
                <c:ptCount val="2"/>
                <c:pt idx="0">
                  <c:v>9 мес 2022 года</c:v>
                </c:pt>
                <c:pt idx="1">
                  <c:v>9 мес 2023 года</c:v>
                </c:pt>
              </c:strCache>
            </c:strRef>
          </c:cat>
          <c:val>
            <c:numRef>
              <c:f>таблицы!$B$77:$C$77</c:f>
              <c:numCache>
                <c:formatCode>General</c:formatCode>
                <c:ptCount val="2"/>
                <c:pt idx="0">
                  <c:v>8623</c:v>
                </c:pt>
                <c:pt idx="1">
                  <c:v>8963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5940384"/>
        <c:axId val="1915944736"/>
        <c:axId val="0"/>
      </c:bar3DChart>
      <c:catAx>
        <c:axId val="191594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915944736"/>
        <c:crosses val="autoZero"/>
        <c:auto val="1"/>
        <c:lblAlgn val="ctr"/>
        <c:lblOffset val="100"/>
        <c:noMultiLvlLbl val="0"/>
      </c:catAx>
      <c:valAx>
        <c:axId val="1915944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915940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обращений по каналу поступления, шт</a:t>
            </a:r>
          </a:p>
        </c:rich>
      </c:tx>
      <c:layout>
        <c:manualLayout>
          <c:xMode val="edge"/>
          <c:yMode val="edge"/>
          <c:x val="0.17472464590574827"/>
          <c:y val="2.0000134254317955E-2"/>
        </c:manualLayout>
      </c:layout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349626845655993E-2"/>
          <c:y val="0.12312549994830467"/>
          <c:w val="0.76991241940309374"/>
          <c:h val="0.776488689604884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таблицы!$U$4</c:f>
              <c:strCache>
                <c:ptCount val="1"/>
                <c:pt idx="0">
                  <c:v>9 мес 2022 года</c:v>
                </c:pt>
              </c:strCache>
            </c:strRef>
          </c:tx>
          <c:spPr>
            <a:solidFill>
              <a:srgbClr val="008A3E"/>
            </a:solidFill>
          </c:spPr>
          <c:invertIfNegative val="0"/>
          <c:dLbls>
            <c:dLbl>
              <c:idx val="0"/>
              <c:layout>
                <c:manualLayout>
                  <c:x val="2.6684456304203047E-3"/>
                  <c:y val="-2.749140893470790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026684456304206E-3"/>
                  <c:y val="-2.749140893470790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026684456304206E-3"/>
                  <c:y val="-4.123711340206185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таблицы!$U$5:$U$7</c:f>
              <c:numCache>
                <c:formatCode>General</c:formatCode>
                <c:ptCount val="3"/>
                <c:pt idx="0">
                  <c:v>7543</c:v>
                </c:pt>
                <c:pt idx="1">
                  <c:v>73</c:v>
                </c:pt>
                <c:pt idx="2">
                  <c:v>231</c:v>
                </c:pt>
              </c:numCache>
            </c:numRef>
          </c:val>
        </c:ser>
        <c:ser>
          <c:idx val="1"/>
          <c:order val="1"/>
          <c:tx>
            <c:strRef>
              <c:f>таблицы!$V$4</c:f>
              <c:strCache>
                <c:ptCount val="1"/>
                <c:pt idx="0">
                  <c:v>9 мес 2023 года</c:v>
                </c:pt>
              </c:strCache>
            </c:strRef>
          </c:tx>
          <c:spPr>
            <a:solidFill>
              <a:srgbClr val="FBAC1D"/>
            </a:solidFill>
          </c:spPr>
          <c:invertIfNegative val="0"/>
          <c:dLbls>
            <c:dLbl>
              <c:idx val="0"/>
              <c:layout>
                <c:manualLayout>
                  <c:x val="1.7344896597731821E-2"/>
                  <c:y val="-1.030927835051547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671114076050603E-3"/>
                  <c:y val="-3.436426116838488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6844563042028E-3"/>
                  <c:y val="-3.780068728522336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таблицы!$V$5:$V$7</c:f>
              <c:numCache>
                <c:formatCode>General</c:formatCode>
                <c:ptCount val="3"/>
                <c:pt idx="0">
                  <c:v>7269</c:v>
                </c:pt>
                <c:pt idx="1">
                  <c:v>96</c:v>
                </c:pt>
                <c:pt idx="2">
                  <c:v>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5939296"/>
        <c:axId val="1915939840"/>
        <c:axId val="0"/>
      </c:bar3DChart>
      <c:catAx>
        <c:axId val="191593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915939840"/>
        <c:crosses val="autoZero"/>
        <c:auto val="1"/>
        <c:lblAlgn val="ctr"/>
        <c:lblOffset val="100"/>
        <c:noMultiLvlLbl val="0"/>
      </c:catAx>
      <c:valAx>
        <c:axId val="1915939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9159392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174579396681388"/>
          <c:y val="0.44758456343852154"/>
          <c:w val="0.17453015987932308"/>
          <c:h val="0.27549340978173231"/>
        </c:manualLayout>
      </c:layout>
      <c:overlay val="0"/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200"/>
              <a:t>количество повторных и коллективных обращений , шт</a:t>
            </a:r>
          </a:p>
        </c:rich>
      </c:tx>
      <c:layout>
        <c:manualLayout>
          <c:xMode val="edge"/>
          <c:yMode val="edge"/>
          <c:x val="0.18806556002463087"/>
          <c:y val="1.6284097543940064E-2"/>
        </c:manualLayout>
      </c:layout>
      <c:overlay val="1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58725490638953"/>
          <c:y val="0.14314901607761552"/>
          <c:w val="0.64367901985785014"/>
          <c:h val="0.724768049320782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таблицы!$J$14</c:f>
              <c:strCache>
                <c:ptCount val="1"/>
                <c:pt idx="0">
                  <c:v>9 мес 2022 года</c:v>
                </c:pt>
              </c:strCache>
            </c:strRef>
          </c:tx>
          <c:spPr>
            <a:solidFill>
              <a:srgbClr val="008A3E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8.6695515542153934E-4"/>
                  <c:y val="-6.0645068949575526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004613018964632E-3"/>
                  <c:y val="-3.061934585942936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таблицы!$K$14:$M$14</c:f>
              <c:numCache>
                <c:formatCode>General</c:formatCode>
                <c:ptCount val="2"/>
                <c:pt idx="0">
                  <c:v>249</c:v>
                </c:pt>
                <c:pt idx="1">
                  <c:v>80</c:v>
                </c:pt>
              </c:numCache>
            </c:numRef>
          </c:val>
        </c:ser>
        <c:ser>
          <c:idx val="1"/>
          <c:order val="1"/>
          <c:tx>
            <c:strRef>
              <c:f>таблицы!$J$15</c:f>
              <c:strCache>
                <c:ptCount val="1"/>
                <c:pt idx="0">
                  <c:v>9 мес 2023 года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2B800"/>
              </a:solidFill>
            </c:spPr>
          </c:dPt>
          <c:dLbls>
            <c:dLbl>
              <c:idx val="0"/>
              <c:layout>
                <c:manualLayout>
                  <c:x val="-7.9971232042481289E-3"/>
                  <c:y val="-4.0727863759555234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753459764223477E-2"/>
                  <c:y val="-8.350730688935383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таблицы!$K$15:$M$15</c:f>
              <c:numCache>
                <c:formatCode>General</c:formatCode>
                <c:ptCount val="2"/>
                <c:pt idx="0">
                  <c:v>289</c:v>
                </c:pt>
                <c:pt idx="1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5942016"/>
        <c:axId val="1915942560"/>
        <c:axId val="0"/>
      </c:bar3DChart>
      <c:catAx>
        <c:axId val="191594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915942560"/>
        <c:crosses val="autoZero"/>
        <c:auto val="1"/>
        <c:lblAlgn val="ctr"/>
        <c:lblOffset val="100"/>
        <c:noMultiLvlLbl val="0"/>
      </c:catAx>
      <c:valAx>
        <c:axId val="1915942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9159420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095209111105936"/>
          <c:y val="0.37096085094999459"/>
          <c:w val="0.19115088414700224"/>
          <c:h val="0.17544567047201268"/>
        </c:manualLayout>
      </c:layout>
      <c:overlay val="0"/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b="1"/>
              <a:t>количество вопросов в обращениях по сферам, шт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5669810789361996"/>
          <c:y val="5.4316629961484703E-2"/>
          <c:w val="0.5382071417855635"/>
          <c:h val="0.81764905823553669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таблицы!$H$34</c:f>
              <c:strCache>
                <c:ptCount val="1"/>
                <c:pt idx="0">
                  <c:v>9 мес 2022 года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B050"/>
              </a:solidFill>
              <a:ln w="57150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1.4447522328720037E-3"/>
                  <c:y val="2.6970069093526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07401789524558E-2"/>
                  <c:y val="-3.0758179513065978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91397218254484E-2"/>
                  <c:y val="-3.2288694126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314129181011871E-2"/>
                  <c:y val="-3.0617845319037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2395540092264704E-4"/>
                  <c:y val="5.1061745735459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571</c:v>
                </c:pt>
                <c:pt idx="1">
                  <c:v>550</c:v>
                </c:pt>
                <c:pt idx="2">
                  <c:v>5144</c:v>
                </c:pt>
                <c:pt idx="3">
                  <c:v>362</c:v>
                </c:pt>
                <c:pt idx="4">
                  <c:v>1996</c:v>
                </c:pt>
              </c:numCache>
            </c:numRef>
          </c:val>
        </c:ser>
        <c:ser>
          <c:idx val="1"/>
          <c:order val="1"/>
          <c:tx>
            <c:strRef>
              <c:f>таблицы!$I$34</c:f>
              <c:strCache>
                <c:ptCount val="1"/>
                <c:pt idx="0">
                  <c:v>9 мес 2023 года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C000"/>
              </a:solidFill>
              <a:ln w="28575">
                <a:solidFill>
                  <a:srgbClr val="FFC000"/>
                </a:solidFill>
                <a:prstDash val="solid"/>
              </a:ln>
            </c:spPr>
          </c:marker>
          <c:dPt>
            <c:idx val="2"/>
            <c:bubble3D val="0"/>
          </c:dPt>
          <c:dLbls>
            <c:dLbl>
              <c:idx val="0"/>
              <c:layout>
                <c:manualLayout>
                  <c:x val="1.5425338554488522E-3"/>
                  <c:y val="-6.6676100015248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446704472602859E-3"/>
                  <c:y val="4.6335595447917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39042336270144E-4"/>
                  <c:y val="-7.1407252028313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526862649617778E-3"/>
                  <c:y val="-8.128489731734206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694813022784984E-2"/>
                  <c:y val="6.5018359693885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660</c:v>
                </c:pt>
                <c:pt idx="1">
                  <c:v>707</c:v>
                </c:pt>
                <c:pt idx="2">
                  <c:v>4559</c:v>
                </c:pt>
                <c:pt idx="3">
                  <c:v>540</c:v>
                </c:pt>
                <c:pt idx="4">
                  <c:v>2497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5943648"/>
        <c:axId val="1915943104"/>
      </c:radarChart>
      <c:catAx>
        <c:axId val="191594364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15943104"/>
        <c:crosses val="autoZero"/>
        <c:auto val="0"/>
        <c:lblAlgn val="ctr"/>
        <c:lblOffset val="100"/>
        <c:noMultiLvlLbl val="0"/>
      </c:catAx>
      <c:valAx>
        <c:axId val="19159431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159436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319754877968505"/>
          <c:y val="0.50891874420741923"/>
          <c:w val="0.17339687500894452"/>
          <c:h val="0.151340296112837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b="1"/>
              <a:t>количество вопросов по сферам, в %</a:t>
            </a:r>
          </a:p>
        </c:rich>
      </c:tx>
      <c:layout>
        <c:manualLayout>
          <c:xMode val="edge"/>
          <c:yMode val="edge"/>
          <c:x val="2.0756838861747277E-2"/>
          <c:y val="8.144210236053842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772881251714196"/>
          <c:y val="9.5462169769422733E-2"/>
          <c:w val="0.64180449692192809"/>
          <c:h val="0.75300226341241072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таблицы!$K$34</c:f>
              <c:strCache>
                <c:ptCount val="1"/>
                <c:pt idx="0">
                  <c:v>2кв 2018 года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000"/>
              </a:solidFill>
              <a:ln w="38100">
                <a:solidFill>
                  <a:srgbClr val="FFC000"/>
                </a:solidFill>
                <a:prstDash val="solid"/>
              </a:ln>
            </c:spPr>
          </c:marker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таблицы!$K$35:$K$39</c:f>
            </c:numRef>
          </c:val>
        </c:ser>
        <c:ser>
          <c:idx val="1"/>
          <c:order val="1"/>
          <c:tx>
            <c:strRef>
              <c:f>таблицы!$L$34</c:f>
              <c:strCache>
                <c:ptCount val="1"/>
                <c:pt idx="0">
                  <c:v>9 мес 2022 года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B050"/>
              </a:solidFill>
              <a:ln w="28575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5240175112467948E-3"/>
                  <c:y val="2.3195055250194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827215690309589E-2"/>
                  <c:y val="-1.091159271986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888984176150878E-2"/>
                  <c:y val="-5.4143372969356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766695252845266E-2"/>
                  <c:y val="-3.6915936115470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7074296411018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sz="11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таблицы!$L$35:$L$39</c:f>
              <c:numCache>
                <c:formatCode>0%</c:formatCode>
                <c:ptCount val="5"/>
                <c:pt idx="0">
                  <c:v>6.6218253508059835E-2</c:v>
                </c:pt>
                <c:pt idx="1">
                  <c:v>6.3782906181143448E-2</c:v>
                </c:pt>
                <c:pt idx="2">
                  <c:v>0.59654412617418529</c:v>
                </c:pt>
                <c:pt idx="3">
                  <c:v>4.1980749159225325E-2</c:v>
                </c:pt>
                <c:pt idx="4">
                  <c:v>0.23147396497738607</c:v>
                </c:pt>
              </c:numCache>
            </c:numRef>
          </c:val>
        </c:ser>
        <c:ser>
          <c:idx val="2"/>
          <c:order val="2"/>
          <c:tx>
            <c:strRef>
              <c:f>таблицы!$M$34</c:f>
              <c:strCache>
                <c:ptCount val="1"/>
                <c:pt idx="0">
                  <c:v>9 мес 2023 года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3.4177567098115307E-2"/>
                  <c:y val="2.6305848869219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567312003465978E-2"/>
                  <c:y val="3.6118167272552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751488716164964E-2"/>
                  <c:y val="-3.1154108362476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802468068995246E-2"/>
                  <c:y val="6.267542344854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таблицы!$M$35:$M$39</c:f>
              <c:numCache>
                <c:formatCode>0%</c:formatCode>
                <c:ptCount val="5"/>
                <c:pt idx="0">
                  <c:v>7.3636059355126626E-2</c:v>
                </c:pt>
                <c:pt idx="1">
                  <c:v>7.887983933950686E-2</c:v>
                </c:pt>
                <c:pt idx="2">
                  <c:v>0.50864665848488233</c:v>
                </c:pt>
                <c:pt idx="3">
                  <c:v>6.0247684926921792E-2</c:v>
                </c:pt>
                <c:pt idx="4">
                  <c:v>0.27858975789356244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2180384"/>
        <c:axId val="1932182560"/>
      </c:radarChart>
      <c:catAx>
        <c:axId val="193218038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32182560"/>
        <c:crosses val="autoZero"/>
        <c:auto val="0"/>
        <c:lblAlgn val="ctr"/>
        <c:lblOffset val="100"/>
        <c:noMultiLvlLbl val="0"/>
      </c:catAx>
      <c:valAx>
        <c:axId val="1932182560"/>
        <c:scaling>
          <c:orientation val="minMax"/>
          <c:max val="0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/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32180384"/>
        <c:crosses val="autoZero"/>
        <c:crossBetween val="between"/>
        <c:majorUnit val="0.2"/>
        <c:min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688705732271556"/>
          <c:y val="0.45953534029454984"/>
          <c:w val="0.22075037049505736"/>
          <c:h val="0.12885229711166374"/>
        </c:manualLayout>
      </c:layout>
      <c:overlay val="0"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tx1"/>
                </a:solidFill>
              </a:rPr>
              <a:t>актуальные темы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Лист2!$B$17</c:f>
              <c:strCache>
                <c:ptCount val="1"/>
                <c:pt idx="0">
                  <c:v>9 мес 2023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Лист2!$A$18:$A$30</c:f>
              <c:strCache>
                <c:ptCount val="13"/>
                <c:pt idx="0">
                  <c:v>Вопросы, связанные с деятельностью детских садов, школ</c:v>
                </c:pt>
                <c:pt idx="1">
                  <c:v>Борьба с аварийностью. Безопасность дорожного движения</c:v>
                </c:pt>
                <c:pt idx="2">
                  <c:v>Торговля, размещение торговых точек, развитие предпринимательской деятельности.</c:v>
                </c:pt>
                <c:pt idx="3">
                  <c:v>Арендные отношения</c:v>
                </c:pt>
                <c:pt idx="4">
                  <c:v>Улучшение жилищных условий, ветхое, аварийное жилье, выделение жилья, переселение</c:v>
                </c:pt>
                <c:pt idx="5">
                  <c:v> Управляющие организации, товарищества собственников жилья и иные формы управления собственностью</c:v>
                </c:pt>
                <c:pt idx="6">
                  <c:v>Содержание общего имущества, капремонт.</c:v>
                </c:pt>
                <c:pt idx="7">
                  <c:v>Обращение с твердыми коммунальными отходами, свалки, уборка мусора</c:v>
                </c:pt>
                <c:pt idx="8">
                  <c:v>Финансовая помощь,выплаты пособий и компенсаций, льготы</c:v>
                </c:pt>
                <c:pt idx="9">
                  <c:v>Градостроительство. Архитектура и проектирование</c:v>
                </c:pt>
                <c:pt idx="10">
                  <c:v>Дорожное хозяйство, транспорт, автопарковки, ремонт дорог</c:v>
                </c:pt>
                <c:pt idx="11">
                  <c:v>Предоставление коммунальных услуг ненадлежащего качества, оплата услуг, перебои</c:v>
                </c:pt>
                <c:pt idx="12">
                  <c:v>Комплексное благоустройство, озеленение</c:v>
                </c:pt>
              </c:strCache>
            </c:strRef>
          </c:cat>
          <c:val>
            <c:numRef>
              <c:f>Лист2!$B$18:$B$30</c:f>
              <c:numCache>
                <c:formatCode>General</c:formatCode>
                <c:ptCount val="13"/>
                <c:pt idx="0">
                  <c:v>93</c:v>
                </c:pt>
                <c:pt idx="1">
                  <c:v>119</c:v>
                </c:pt>
                <c:pt idx="2">
                  <c:v>130</c:v>
                </c:pt>
                <c:pt idx="3">
                  <c:v>150</c:v>
                </c:pt>
                <c:pt idx="4">
                  <c:v>249</c:v>
                </c:pt>
                <c:pt idx="5">
                  <c:v>288</c:v>
                </c:pt>
                <c:pt idx="6">
                  <c:v>320</c:v>
                </c:pt>
                <c:pt idx="7">
                  <c:v>333</c:v>
                </c:pt>
                <c:pt idx="8">
                  <c:v>390</c:v>
                </c:pt>
                <c:pt idx="9">
                  <c:v>505</c:v>
                </c:pt>
                <c:pt idx="10">
                  <c:v>870</c:v>
                </c:pt>
                <c:pt idx="11">
                  <c:v>996</c:v>
                </c:pt>
                <c:pt idx="12">
                  <c:v>1186</c:v>
                </c:pt>
              </c:numCache>
            </c:numRef>
          </c:val>
        </c:ser>
        <c:ser>
          <c:idx val="1"/>
          <c:order val="1"/>
          <c:tx>
            <c:strRef>
              <c:f>Лист2!$C$17</c:f>
              <c:strCache>
                <c:ptCount val="1"/>
                <c:pt idx="0">
                  <c:v>9 мес 2022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Лист2!$A$18:$A$30</c:f>
              <c:strCache>
                <c:ptCount val="13"/>
                <c:pt idx="0">
                  <c:v>Вопросы, связанные с деятельностью детских садов, школ</c:v>
                </c:pt>
                <c:pt idx="1">
                  <c:v>Борьба с аварийностью. Безопасность дорожного движения</c:v>
                </c:pt>
                <c:pt idx="2">
                  <c:v>Торговля, размещение торговых точек, развитие предпринимательской деятельности.</c:v>
                </c:pt>
                <c:pt idx="3">
                  <c:v>Арендные отношения</c:v>
                </c:pt>
                <c:pt idx="4">
                  <c:v>Улучшение жилищных условий, ветхое, аварийное жилье, выделение жилья, переселение</c:v>
                </c:pt>
                <c:pt idx="5">
                  <c:v> Управляющие организации, товарищества собственников жилья и иные формы управления собственностью</c:v>
                </c:pt>
                <c:pt idx="6">
                  <c:v>Содержание общего имущества, капремонт.</c:v>
                </c:pt>
                <c:pt idx="7">
                  <c:v>Обращение с твердыми коммунальными отходами, свалки, уборка мусора</c:v>
                </c:pt>
                <c:pt idx="8">
                  <c:v>Финансовая помощь,выплаты пособий и компенсаций, льготы</c:v>
                </c:pt>
                <c:pt idx="9">
                  <c:v>Градостроительство. Архитектура и проектирование</c:v>
                </c:pt>
                <c:pt idx="10">
                  <c:v>Дорожное хозяйство, транспорт, автопарковки, ремонт дорог</c:v>
                </c:pt>
                <c:pt idx="11">
                  <c:v>Предоставление коммунальных услуг ненадлежащего качества, оплата услуг, перебои</c:v>
                </c:pt>
                <c:pt idx="12">
                  <c:v>Комплексное благоустройство, озеленение</c:v>
                </c:pt>
              </c:strCache>
            </c:strRef>
          </c:cat>
          <c:val>
            <c:numRef>
              <c:f>Лист2!$C$18:$C$30</c:f>
              <c:numCache>
                <c:formatCode>General</c:formatCode>
                <c:ptCount val="13"/>
                <c:pt idx="0">
                  <c:v>94</c:v>
                </c:pt>
                <c:pt idx="1">
                  <c:v>134</c:v>
                </c:pt>
                <c:pt idx="2">
                  <c:v>106</c:v>
                </c:pt>
                <c:pt idx="3">
                  <c:v>174</c:v>
                </c:pt>
                <c:pt idx="4">
                  <c:v>217</c:v>
                </c:pt>
                <c:pt idx="5">
                  <c:v>60</c:v>
                </c:pt>
                <c:pt idx="6">
                  <c:v>294</c:v>
                </c:pt>
                <c:pt idx="7">
                  <c:v>278</c:v>
                </c:pt>
                <c:pt idx="8">
                  <c:v>236</c:v>
                </c:pt>
                <c:pt idx="9">
                  <c:v>940</c:v>
                </c:pt>
                <c:pt idx="10">
                  <c:v>866</c:v>
                </c:pt>
                <c:pt idx="11">
                  <c:v>747</c:v>
                </c:pt>
                <c:pt idx="12">
                  <c:v>1187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32176032"/>
        <c:axId val="1932176576"/>
      </c:barChart>
      <c:catAx>
        <c:axId val="193217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2176576"/>
        <c:crosses val="autoZero"/>
        <c:auto val="1"/>
        <c:lblAlgn val="ctr"/>
        <c:lblOffset val="100"/>
        <c:noMultiLvlLbl val="0"/>
      </c:catAx>
      <c:valAx>
        <c:axId val="1932176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217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результаты рассмотрения обращений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таблицы!$O$78:$O$82</c:f>
              <c:strCache>
                <c:ptCount val="5"/>
                <c:pt idx="0">
                  <c:v>меры приняты</c:v>
                </c:pt>
                <c:pt idx="1">
                  <c:v>поддержано</c:v>
                </c:pt>
                <c:pt idx="2">
                  <c:v>разъяснено</c:v>
                </c:pt>
                <c:pt idx="3">
                  <c:v>дан ответ автору</c:v>
                </c:pt>
                <c:pt idx="4">
                  <c:v>без ответа</c:v>
                </c:pt>
              </c:strCache>
            </c:strRef>
          </c:cat>
          <c:val>
            <c:numRef>
              <c:f>таблицы!$P$78:$P$82</c:f>
              <c:numCache>
                <c:formatCode>0</c:formatCode>
                <c:ptCount val="5"/>
                <c:pt idx="0">
                  <c:v>608</c:v>
                </c:pt>
                <c:pt idx="1">
                  <c:v>258</c:v>
                </c:pt>
                <c:pt idx="2">
                  <c:v>3771</c:v>
                </c:pt>
                <c:pt idx="3">
                  <c:v>314</c:v>
                </c:pt>
                <c:pt idx="4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0.18869</cdr:x>
      <cdr:y>0.3511</cdr:y>
    </cdr:from>
    <cdr:to>
      <cdr:x>0.2593</cdr:x>
      <cdr:y>0.42802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6286" y="1600200"/>
          <a:ext cx="489857" cy="353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0.48416</cdr:x>
      <cdr:y>0.43749</cdr:y>
    </cdr:from>
    <cdr:to>
      <cdr:x>0.54344</cdr:x>
      <cdr:y>0.5004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7357" y="1994807"/>
          <a:ext cx="408214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0.49724</cdr:x>
      <cdr:y>0.40162</cdr:y>
    </cdr:from>
    <cdr:to>
      <cdr:x>0.56157</cdr:x>
      <cdr:y>0.44925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4237" y="1782577"/>
          <a:ext cx="554463" cy="208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0.50218</cdr:x>
      <cdr:y>0.81693</cdr:y>
    </cdr:from>
    <cdr:to>
      <cdr:x>0.54586</cdr:x>
      <cdr:y>0.87149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28891" y="3624935"/>
          <a:ext cx="376459" cy="242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0.2005</cdr:x>
      <cdr:y>0.79492</cdr:y>
    </cdr:from>
    <cdr:to>
      <cdr:x>0.29391</cdr:x>
      <cdr:y>0.85488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7177" y="3681307"/>
          <a:ext cx="518583" cy="26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0.19875</cdr:x>
      <cdr:y>0.8075</cdr:y>
    </cdr:from>
    <cdr:to>
      <cdr:x>0.19826</cdr:x>
      <cdr:y>0.80774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17177" y="39573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0.35269</cdr:x>
      <cdr:y>0.54639</cdr:y>
    </cdr:from>
    <cdr:to>
      <cdr:x>0.39853</cdr:x>
      <cdr:y>0.65444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737019" y="1322143"/>
          <a:ext cx="355738" cy="261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-5%</a:t>
          </a:r>
        </a:p>
      </cdr:txBody>
    </cdr:sp>
  </cdr:relSizeAnchor>
  <cdr:relSizeAnchor xmlns:cdr="http://schemas.openxmlformats.org/drawingml/2006/chartDrawing">
    <cdr:from>
      <cdr:x>0.61752</cdr:x>
      <cdr:y>0.55401</cdr:y>
    </cdr:from>
    <cdr:to>
      <cdr:x>0.66337</cdr:x>
      <cdr:y>0.69043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792236" y="1340587"/>
          <a:ext cx="355815" cy="330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4%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0.41425</cdr:x>
      <cdr:y>0.91582</cdr:y>
    </cdr:from>
    <cdr:to>
      <cdr:x>0.41326</cdr:x>
      <cdr:y>0.91727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0.65555</cdr:x>
      <cdr:y>0.66145</cdr:y>
    </cdr:from>
    <cdr:to>
      <cdr:x>0.75947</cdr:x>
      <cdr:y>0.75294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47701" y="2210065"/>
          <a:ext cx="388018" cy="305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-5%</a:t>
          </a:r>
        </a:p>
        <a:p xmlns:a="http://schemas.openxmlformats.org/drawingml/2006/main">
          <a:pPr>
            <a:lnSpc>
              <a:spcPts val="1200"/>
            </a:lnSpc>
          </a:pP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0.63279</cdr:x>
      <cdr:y>0.56752</cdr:y>
    </cdr:from>
    <cdr:to>
      <cdr:x>0.72786</cdr:x>
      <cdr:y>0.65922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97600" y="1731512"/>
          <a:ext cx="750812" cy="2797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4%</a:t>
          </a:r>
        </a:p>
        <a:p xmlns:a="http://schemas.openxmlformats.org/drawingml/2006/main">
          <a:endParaRPr lang="ru-RU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0.25299</cdr:x>
      <cdr:y>0.35813</cdr:y>
    </cdr:from>
    <cdr:to>
      <cdr:x>0.31997</cdr:x>
      <cdr:y>0.44241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08109" y="1323554"/>
          <a:ext cx="637585" cy="311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-4%</a:t>
          </a:r>
        </a:p>
      </cdr:txBody>
    </cdr:sp>
  </cdr:relSizeAnchor>
  <cdr:relSizeAnchor xmlns:cdr="http://schemas.openxmlformats.org/drawingml/2006/chartDrawing">
    <cdr:from>
      <cdr:x>0.41169</cdr:x>
      <cdr:y>0.58215</cdr:y>
    </cdr:from>
    <cdr:to>
      <cdr:x>0.47374</cdr:x>
      <cdr:y>0.68971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18700" y="2151464"/>
          <a:ext cx="590702" cy="397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32%</a:t>
          </a:r>
        </a:p>
      </cdr:txBody>
    </cdr:sp>
  </cdr:relSizeAnchor>
  <cdr:relSizeAnchor xmlns:cdr="http://schemas.openxmlformats.org/drawingml/2006/chartDrawing">
    <cdr:from>
      <cdr:x>0.59608</cdr:x>
      <cdr:y>0.6014</cdr:y>
    </cdr:from>
    <cdr:to>
      <cdr:x>0.66089</cdr:x>
      <cdr:y>0.67619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73893" y="2222610"/>
          <a:ext cx="616904" cy="276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-51%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0.83349</cdr:x>
      <cdr:y>0.76285</cdr:y>
    </cdr:from>
    <cdr:to>
      <cdr:x>0.88488</cdr:x>
      <cdr:y>0.81186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19185" y="3554186"/>
          <a:ext cx="467540" cy="2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0.59766</cdr:x>
      <cdr:y>0.74248</cdr:y>
    </cdr:from>
    <cdr:to>
      <cdr:x>0.65001</cdr:x>
      <cdr:y>0.80628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56606" y="3458931"/>
          <a:ext cx="703473" cy="29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0.54123</cdr:x>
      <cdr:y>0.67047</cdr:y>
    </cdr:from>
    <cdr:to>
      <cdr:x>0.65287</cdr:x>
      <cdr:y>0.88525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439140" y="29588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0.74344</cdr:x>
      <cdr:y>0.78968</cdr:y>
    </cdr:from>
    <cdr:to>
      <cdr:x>0.83525</cdr:x>
      <cdr:y>0.81701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29500" y="7232650"/>
          <a:ext cx="878416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0.70978</cdr:x>
      <cdr:y>0.81215</cdr:y>
    </cdr:from>
    <cdr:to>
      <cdr:x>0.76992</cdr:x>
      <cdr:y>0.85991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84034" y="4432617"/>
          <a:ext cx="481636" cy="260648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/>
            <a:t>56%</a:t>
          </a:r>
        </a:p>
      </cdr:txBody>
    </cdr:sp>
  </cdr:relSizeAnchor>
  <cdr:relSizeAnchor xmlns:cdr="http://schemas.openxmlformats.org/drawingml/2006/chartDrawing">
    <cdr:from>
      <cdr:x>0.62941</cdr:x>
      <cdr:y>0.77397</cdr:y>
    </cdr:from>
    <cdr:to>
      <cdr:x>0.69061</cdr:x>
      <cdr:y>0.80352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33890" y="6548190"/>
          <a:ext cx="615863" cy="250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0.58803</cdr:x>
      <cdr:y>0.79332</cdr:y>
    </cdr:from>
    <cdr:to>
      <cdr:x>0.63834</cdr:x>
      <cdr:y>0.84714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709044" y="4329825"/>
          <a:ext cx="402887" cy="29377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60%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80282-8D5F-4432-9AB5-62EF158166D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F3C14-BFE8-4CD0-9B84-8151DC065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0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F3C14-BFE8-4CD0-9B84-8151DC0658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11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4E18025-E5B4-4061-B9CD-2D61A7E2141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99FB72D-2230-4F75-9A28-4E606D7561B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82B8BC9-15A2-446A-BD3D-887F420BCD9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50BA280-A3DA-495F-A758-CD73BC21729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2113F29-3799-4E7A-821D-4402C37D22E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E51C791-D6C3-4EAC-AEF8-067F72738DE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BEE59D2-AB65-457D-862C-1655DA1176F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3AA0D3E-BD71-4E0C-B985-71C49C9A09D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58F9E47-0975-4585-884E-007D196C46F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70CE9B6-F226-4A53-9F08-11F053A9744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CEAC283-7FFA-4104-A5B1-F27597D344C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092BB78-18E2-470D-B177-5545B8C3F30E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41FAC1B-37D3-40D2-94B8-7A1EB9D05A2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CD8BC05-D780-48E8-94A0-7D6CB13127F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48E41D9-8C2F-4286-A997-4D1D5E0FBE9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2DC2D88-528C-43D6-B557-A2A203751A0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B391A87-BF01-475C-8E48-2DBB87FAE21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55542A9-BCE8-43D8-BFB5-5903A050301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A910A00-D60E-48B5-86EB-EC14FE6727E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5152AE4-A62D-4F66-A9F4-9ED8DEA60AF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3B89751-E1C9-4B54-B115-5A8F0D36E56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E2DA8C3-7258-4E07-9AA8-B8862CD3F3E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DD8A00C-AF72-4F33-AE6A-761CEBC006B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C47DFF2-4D05-457E-8274-1CD06A43A01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5AAE99F-8091-478E-9BC1-A02D4270CAB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8AFFC98-B7B4-42FE-BA52-6A4A55F3155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4"/>
          <p:cNvSpPr/>
          <p:nvPr/>
        </p:nvSpPr>
        <p:spPr>
          <a:xfrm>
            <a:off x="564840" y="2133000"/>
            <a:ext cx="8424720" cy="1814428"/>
          </a:xfrm>
          <a:prstGeom prst="rect">
            <a:avLst/>
          </a:prstGeom>
          <a:noFill/>
          <a:ln w="0">
            <a:noFill/>
          </a:ln>
          <a:effectLst>
            <a:glow rad="228600">
              <a:srgbClr val="A8E034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Информация по работе с обращениями граждан, организаций и общественных объединений,</a:t>
            </a:r>
            <a:endParaRPr lang="ru-RU" sz="28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поступивших в Администрацию города Твери</a:t>
            </a:r>
            <a:r>
              <a:rPr sz="2800" dirty="0"/>
              <a:t/>
            </a:r>
            <a:br>
              <a:rPr sz="2800" dirty="0"/>
            </a:b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за 9 месяцев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Times New Roman"/>
              </a:rPr>
              <a:t>2023 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года</a:t>
            </a:r>
            <a:endParaRPr lang="ru-RU" sz="28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83" name="Рисунок 3"/>
          <p:cNvPicPr/>
          <p:nvPr/>
        </p:nvPicPr>
        <p:blipFill>
          <a:blip r:embed="rId3"/>
          <a:stretch/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cxnSp>
        <p:nvCxnSpPr>
          <p:cNvPr id="84" name="Прямая соединительная линия 6"/>
          <p:cNvCxnSpPr/>
          <p:nvPr/>
        </p:nvCxnSpPr>
        <p:spPr>
          <a:xfrm>
            <a:off x="971280" y="548640"/>
            <a:ext cx="7705440" cy="36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cxnSp>
        <p:nvCxnSpPr>
          <p:cNvPr id="85" name="Прямая соединительная линия 8"/>
          <p:cNvCxnSpPr/>
          <p:nvPr/>
        </p:nvCxnSpPr>
        <p:spPr>
          <a:xfrm>
            <a:off x="971280" y="5733000"/>
            <a:ext cx="7705440" cy="36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sp>
        <p:nvSpPr>
          <p:cNvPr id="86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37892" y="577930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12.10.2023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393920" y="620640"/>
            <a:ext cx="7076160" cy="64764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Результаты рассмотрения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8" name="Рисунок 6"/>
          <p:cNvPicPr/>
          <p:nvPr/>
        </p:nvPicPr>
        <p:blipFill>
          <a:blip r:embed="rId2"/>
          <a:stretch/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sp>
        <p:nvSpPr>
          <p:cNvPr id="159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60" name="Прямая соединительная линия 10"/>
          <p:cNvCxnSpPr/>
          <p:nvPr/>
        </p:nvCxnSpPr>
        <p:spPr>
          <a:xfrm>
            <a:off x="1179000" y="55872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161" name="Прямая соединительная линия 11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163" name="Прямоугольник 12"/>
          <p:cNvSpPr/>
          <p:nvPr/>
        </p:nvSpPr>
        <p:spPr>
          <a:xfrm>
            <a:off x="906120" y="5701320"/>
            <a:ext cx="6900120" cy="415440"/>
          </a:xfrm>
          <a:prstGeom prst="rect">
            <a:avLst/>
          </a:prstGeom>
          <a:solidFill>
            <a:schemeClr val="bg1"/>
          </a:solidFill>
          <a:ln w="57150">
            <a:solidFill>
              <a:srgbClr val="E4960A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ru-RU" sz="1400" b="1" strike="noStrike" spc="-1" dirty="0">
                <a:solidFill>
                  <a:srgbClr val="0D0D0D"/>
                </a:solidFill>
                <a:latin typeface="Segoe UI"/>
                <a:ea typeface="Segoe UI"/>
              </a:rPr>
              <a:t>* По данным регистрационных учетных </a:t>
            </a:r>
            <a:r>
              <a:rPr lang="ru-RU" sz="1400" b="1" strike="noStrike" spc="-1">
                <a:solidFill>
                  <a:srgbClr val="0D0D0D"/>
                </a:solidFill>
                <a:latin typeface="Segoe UI"/>
                <a:ea typeface="Segoe UI"/>
              </a:rPr>
              <a:t>данных </a:t>
            </a:r>
            <a:r>
              <a:rPr lang="ru-RU" sz="1400" b="1" strike="noStrike" spc="-1" smtClean="0">
                <a:solidFill>
                  <a:srgbClr val="0D0D0D"/>
                </a:solidFill>
                <a:latin typeface="Segoe UI"/>
                <a:ea typeface="Segoe UI"/>
              </a:rPr>
              <a:t>на 12.10.2023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0712037-B86D-46AA-A971-0E4F03984FF2}" type="slidenum">
              <a:t>10</a:t>
            </a:fld>
            <a:endParaRPr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308717"/>
              </p:ext>
            </p:extLst>
          </p:nvPr>
        </p:nvGraphicFramePr>
        <p:xfrm>
          <a:off x="2050435" y="1808981"/>
          <a:ext cx="5043129" cy="324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3"/>
          <p:cNvPicPr/>
          <p:nvPr/>
        </p:nvPicPr>
        <p:blipFill>
          <a:blip r:embed="rId2"/>
          <a:stretch/>
        </p:blipFill>
        <p:spPr>
          <a:xfrm>
            <a:off x="323640" y="214920"/>
            <a:ext cx="645840" cy="79164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179360" y="640440"/>
            <a:ext cx="7076160" cy="41184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Динамика поступивших обращений в Администрацию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города</a:t>
            </a:r>
            <a:b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за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9 месяцев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2022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2023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годов нарастающим итогом</a:t>
            </a:r>
            <a:endParaRPr lang="ru-RU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90" name="Прямая соединительная линия 7"/>
          <p:cNvCxnSpPr/>
          <p:nvPr/>
        </p:nvCxnSpPr>
        <p:spPr>
          <a:xfrm>
            <a:off x="1179000" y="58428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91" name="Прямая соединительная линия 10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ED48BFB-FA37-4CF3-AD81-9978B9719B56}" type="slidenum">
              <a:t>2</a:t>
            </a:fld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99727"/>
              </p:ext>
            </p:extLst>
          </p:nvPr>
        </p:nvGraphicFramePr>
        <p:xfrm>
          <a:off x="836021" y="1108080"/>
          <a:ext cx="7419496" cy="2442743"/>
        </p:xfrm>
        <a:graphic>
          <a:graphicData uri="http://schemas.openxmlformats.org/drawingml/2006/table">
            <a:tbl>
              <a:tblPr/>
              <a:tblGrid>
                <a:gridCol w="1199560"/>
                <a:gridCol w="777492"/>
                <a:gridCol w="777492"/>
                <a:gridCol w="777492"/>
                <a:gridCol w="777492"/>
                <a:gridCol w="777492"/>
                <a:gridCol w="777492"/>
                <a:gridCol w="777492"/>
                <a:gridCol w="777492"/>
              </a:tblGrid>
              <a:tr h="614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количество поступивших обращений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 кв 2022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 кв 2022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3 кв 2022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 кв 2023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 кв 2023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3 кв 2023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9 месяцев 2022 к 2021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, %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276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2299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2735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2813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2080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2721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2678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-368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-5%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12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9 месяцев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7847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7479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5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количество вопросов, поднятых в обращениях 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 кв 2022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 кв 2022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3 кв 2022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 кв 2023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 кв 2023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3 кв 2023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9 месяцев 2022 к 2021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динамика, %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251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2477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3058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3088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2544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3477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2942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3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9 месяцев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8623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8963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147501"/>
              </p:ext>
            </p:extLst>
          </p:nvPr>
        </p:nvGraphicFramePr>
        <p:xfrm>
          <a:off x="836021" y="3824428"/>
          <a:ext cx="7760419" cy="241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Прямоугольник 7"/>
          <p:cNvSpPr/>
          <p:nvPr/>
        </p:nvSpPr>
        <p:spPr>
          <a:xfrm>
            <a:off x="701280" y="4601160"/>
            <a:ext cx="3492720" cy="1590634"/>
          </a:xfrm>
          <a:prstGeom prst="rect">
            <a:avLst/>
          </a:prstGeom>
          <a:solidFill>
            <a:schemeClr val="bg1"/>
          </a:solidFill>
          <a:ln w="57150">
            <a:solidFill>
              <a:srgbClr val="E4960A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400" b="1" strike="noStrike" spc="-1" dirty="0">
                <a:solidFill>
                  <a:srgbClr val="0D0D0D"/>
                </a:solidFill>
                <a:latin typeface="Segoe UI"/>
                <a:ea typeface="Segoe UI"/>
              </a:rPr>
              <a:t>В отчетном периоде  в Администрацию города Твери поступило </a:t>
            </a:r>
            <a:r>
              <a:rPr lang="ru-RU" sz="1400" b="1" strike="noStrike" spc="-1" dirty="0" smtClean="0">
                <a:solidFill>
                  <a:srgbClr val="0D0D0D"/>
                </a:solidFill>
                <a:latin typeface="Segoe UI"/>
                <a:ea typeface="Segoe UI"/>
              </a:rPr>
              <a:t>8479 обращений, </a:t>
            </a:r>
            <a:r>
              <a:rPr lang="ru-RU" sz="1400" b="1" strike="noStrike" spc="-1" dirty="0">
                <a:solidFill>
                  <a:srgbClr val="0D0D0D"/>
                </a:solidFill>
                <a:latin typeface="Segoe UI"/>
                <a:ea typeface="Segoe UI"/>
              </a:rPr>
              <a:t>что на </a:t>
            </a:r>
            <a:r>
              <a:rPr lang="ru-RU" sz="1400" b="1" strike="noStrike" spc="-1" dirty="0" smtClean="0">
                <a:solidFill>
                  <a:srgbClr val="0D0D0D"/>
                </a:solidFill>
                <a:latin typeface="Segoe UI"/>
                <a:ea typeface="Segoe UI"/>
              </a:rPr>
              <a:t>368 обращений (5 </a:t>
            </a:r>
            <a:r>
              <a:rPr lang="ru-RU" sz="1400" b="1" strike="noStrike" spc="-1" dirty="0">
                <a:solidFill>
                  <a:srgbClr val="0D0D0D"/>
                </a:solidFill>
                <a:latin typeface="Segoe UI"/>
                <a:ea typeface="Segoe UI"/>
              </a:rPr>
              <a:t>%) </a:t>
            </a:r>
            <a:r>
              <a:rPr lang="ru-RU" sz="1400" b="1" strike="noStrike" spc="-1" dirty="0" smtClean="0">
                <a:solidFill>
                  <a:srgbClr val="0D0D0D"/>
                </a:solidFill>
                <a:latin typeface="Segoe UI"/>
                <a:ea typeface="Segoe UI"/>
              </a:rPr>
              <a:t>меньше, </a:t>
            </a:r>
            <a:r>
              <a:rPr lang="ru-RU" sz="1400" b="1" strike="noStrike" spc="-1" dirty="0">
                <a:solidFill>
                  <a:srgbClr val="0D0D0D"/>
                </a:solidFill>
                <a:latin typeface="Segoe UI"/>
                <a:ea typeface="Segoe UI"/>
              </a:rPr>
              <a:t>чем в за 9 месяцев </a:t>
            </a:r>
            <a:r>
              <a:rPr lang="ru-RU" sz="1400" b="1" strike="noStrike" spc="-1" dirty="0" smtClean="0">
                <a:solidFill>
                  <a:srgbClr val="0D0D0D"/>
                </a:solidFill>
                <a:latin typeface="Segoe UI"/>
                <a:ea typeface="Segoe UI"/>
              </a:rPr>
              <a:t>2022 </a:t>
            </a:r>
            <a:r>
              <a:rPr lang="ru-RU" sz="1400" b="1" strike="noStrike" spc="-1" dirty="0">
                <a:solidFill>
                  <a:srgbClr val="0D0D0D"/>
                </a:solidFill>
                <a:latin typeface="Segoe UI"/>
                <a:ea typeface="Segoe UI"/>
              </a:rPr>
              <a:t>года </a:t>
            </a:r>
            <a:r>
              <a:rPr lang="ru-RU" sz="1400" b="1" strike="noStrike" spc="-1" dirty="0" smtClean="0">
                <a:solidFill>
                  <a:srgbClr val="0D0D0D"/>
                </a:solidFill>
                <a:latin typeface="Segoe UI"/>
                <a:ea typeface="Segoe UI"/>
              </a:rPr>
              <a:t>(7847). (Причина: переданы полномочия в Правительство </a:t>
            </a:r>
            <a:r>
              <a:rPr lang="ru-RU" sz="1400" b="1" strike="noStrike" spc="-1" smtClean="0">
                <a:solidFill>
                  <a:srgbClr val="0D0D0D"/>
                </a:solidFill>
                <a:latin typeface="Segoe UI"/>
                <a:ea typeface="Segoe UI"/>
              </a:rPr>
              <a:t>Тверской области)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3" name="Прямоугольник 8"/>
          <p:cNvSpPr/>
          <p:nvPr/>
        </p:nvSpPr>
        <p:spPr>
          <a:xfrm>
            <a:off x="4860000" y="4601160"/>
            <a:ext cx="3732840" cy="1439640"/>
          </a:xfrm>
          <a:prstGeom prst="rect">
            <a:avLst/>
          </a:prstGeom>
          <a:solidFill>
            <a:schemeClr val="bg1"/>
          </a:solidFill>
          <a:ln w="57150">
            <a:solidFill>
              <a:srgbClr val="E4960A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400" b="1" strike="noStrike" spc="-1" dirty="0">
                <a:solidFill>
                  <a:srgbClr val="0D0D0D"/>
                </a:solidFill>
                <a:latin typeface="Segoe UI"/>
                <a:ea typeface="Segoe UI"/>
              </a:rPr>
              <a:t>В общем количестве обращений жителями города поставлено </a:t>
            </a:r>
            <a:r>
              <a:rPr lang="ru-RU" sz="1400" b="1" strike="noStrike" spc="-1" dirty="0" smtClean="0">
                <a:solidFill>
                  <a:srgbClr val="0D0D0D"/>
                </a:solidFill>
                <a:latin typeface="Segoe UI"/>
                <a:ea typeface="Segoe UI"/>
              </a:rPr>
              <a:t>8963 </a:t>
            </a:r>
            <a:r>
              <a:rPr lang="ru-RU" sz="1400" b="1" strike="noStrike" spc="-1" dirty="0">
                <a:solidFill>
                  <a:srgbClr val="0D0D0D"/>
                </a:solidFill>
                <a:latin typeface="Segoe UI"/>
                <a:ea typeface="Segoe UI"/>
              </a:rPr>
              <a:t>вопроса, что на </a:t>
            </a:r>
            <a:r>
              <a:rPr lang="ru-RU" sz="1400" b="1" strike="noStrike" spc="-1" dirty="0" smtClean="0">
                <a:solidFill>
                  <a:srgbClr val="0D0D0D"/>
                </a:solidFill>
                <a:latin typeface="Segoe UI"/>
                <a:ea typeface="Segoe UI"/>
              </a:rPr>
              <a:t>340 (4%) </a:t>
            </a:r>
            <a:r>
              <a:rPr lang="ru-RU" sz="1400" b="1" strike="noStrike" spc="-1" dirty="0">
                <a:solidFill>
                  <a:srgbClr val="0D0D0D"/>
                </a:solidFill>
                <a:latin typeface="Segoe UI"/>
                <a:ea typeface="Segoe UI"/>
              </a:rPr>
              <a:t>больше, чем в аналогичном периоде </a:t>
            </a:r>
            <a:r>
              <a:rPr lang="ru-RU" sz="1400" b="1" strike="noStrike" spc="-1" dirty="0" smtClean="0">
                <a:solidFill>
                  <a:srgbClr val="0D0D0D"/>
                </a:solidFill>
                <a:latin typeface="Segoe UI"/>
                <a:ea typeface="Segoe UI"/>
              </a:rPr>
              <a:t>2022 </a:t>
            </a:r>
            <a:r>
              <a:rPr lang="ru-RU" sz="1400" b="1" strike="noStrike" spc="-1" dirty="0">
                <a:solidFill>
                  <a:srgbClr val="0D0D0D"/>
                </a:solidFill>
                <a:latin typeface="Segoe UI"/>
                <a:ea typeface="Segoe UI"/>
              </a:rPr>
              <a:t>года (</a:t>
            </a:r>
            <a:r>
              <a:rPr lang="ru-RU" sz="1400" b="1" strike="noStrike" spc="-1" dirty="0" smtClean="0">
                <a:solidFill>
                  <a:srgbClr val="0D0D0D"/>
                </a:solidFill>
                <a:latin typeface="Segoe UI"/>
                <a:ea typeface="Segoe UI"/>
              </a:rPr>
              <a:t>8623).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04" name="Рисунок 9"/>
          <p:cNvPicPr/>
          <p:nvPr/>
        </p:nvPicPr>
        <p:blipFill>
          <a:blip r:embed="rId2"/>
          <a:stretch/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cxnSp>
        <p:nvCxnSpPr>
          <p:cNvPr id="105" name="Прямая соединительная линия 11"/>
          <p:cNvCxnSpPr/>
          <p:nvPr/>
        </p:nvCxnSpPr>
        <p:spPr>
          <a:xfrm>
            <a:off x="888120" y="548640"/>
            <a:ext cx="7705080" cy="36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sp>
        <p:nvSpPr>
          <p:cNvPr id="106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07" name="Прямая соединительная линия 15"/>
          <p:cNvCxnSpPr/>
          <p:nvPr/>
        </p:nvCxnSpPr>
        <p:spPr>
          <a:xfrm>
            <a:off x="971280" y="548640"/>
            <a:ext cx="7705440" cy="36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cxnSp>
        <p:nvCxnSpPr>
          <p:cNvPr id="108" name="Прямая соединительная линия 17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349640" y="591840"/>
            <a:ext cx="7076160" cy="46080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Количество поступивших обращений и вопросов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3F62F1A-1948-4F2D-821E-9F0F7BEF5A3E}" type="slidenum">
              <a:t>3</a:t>
            </a:fld>
            <a:endParaRPr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882204"/>
              </p:ext>
            </p:extLst>
          </p:nvPr>
        </p:nvGraphicFramePr>
        <p:xfrm>
          <a:off x="460183" y="1241846"/>
          <a:ext cx="3763473" cy="334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995122"/>
              </p:ext>
            </p:extLst>
          </p:nvPr>
        </p:nvGraphicFramePr>
        <p:xfrm>
          <a:off x="4308778" y="1330722"/>
          <a:ext cx="4488604" cy="303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349640" y="591840"/>
            <a:ext cx="7076160" cy="46080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Количество обращений по каналам поступления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7" name="Рисунок 5"/>
          <p:cNvPicPr/>
          <p:nvPr/>
        </p:nvPicPr>
        <p:blipFill>
          <a:blip r:embed="rId2"/>
          <a:stretch/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cxnSp>
        <p:nvCxnSpPr>
          <p:cNvPr id="118" name="Прямая соединительная линия 7"/>
          <p:cNvCxnSpPr/>
          <p:nvPr/>
        </p:nvCxnSpPr>
        <p:spPr>
          <a:xfrm>
            <a:off x="1179000" y="55872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119" name="Прямая соединительная линия 8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120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735A1D4-5D3E-4E7D-8460-38157DA1710C}" type="slidenum">
              <a:t>4</a:t>
            </a:fld>
            <a:endParaRPr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049648"/>
              </p:ext>
            </p:extLst>
          </p:nvPr>
        </p:nvGraphicFramePr>
        <p:xfrm>
          <a:off x="1027612" y="1584959"/>
          <a:ext cx="7270984" cy="335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179640" y="116640"/>
            <a:ext cx="645840" cy="79164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259640" y="771840"/>
            <a:ext cx="7488360" cy="27360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Количество коллективных и повторных обращений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28" name="Прямая соединительная линия 7"/>
          <p:cNvCxnSpPr/>
          <p:nvPr/>
        </p:nvCxnSpPr>
        <p:spPr>
          <a:xfrm>
            <a:off x="1179000" y="55872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129" name="Прямая соединительная линия 10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85CC968-D21C-481B-A079-75739CFE7E5F}" type="slidenum">
              <a:t>5</a:t>
            </a:fld>
            <a:endParaRPr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246456"/>
              </p:ext>
            </p:extLst>
          </p:nvPr>
        </p:nvGraphicFramePr>
        <p:xfrm>
          <a:off x="1724793" y="1118829"/>
          <a:ext cx="6644144" cy="462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267920" y="711000"/>
            <a:ext cx="7076160" cy="46728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Распределение обращений граждан по разделам</a:t>
            </a:r>
            <a:r>
              <a:rPr lang="ru-RU" sz="105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Общероссийского классификатора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7" name="Рисунок 7"/>
          <p:cNvPicPr/>
          <p:nvPr/>
        </p:nvPicPr>
        <p:blipFill>
          <a:blip r:embed="rId2"/>
          <a:stretch/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sp>
        <p:nvSpPr>
          <p:cNvPr id="138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39" name="Прямая соединительная линия 10"/>
          <p:cNvCxnSpPr/>
          <p:nvPr/>
        </p:nvCxnSpPr>
        <p:spPr>
          <a:xfrm>
            <a:off x="1179000" y="55872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140" name="Прямая соединительная линия 11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0C2EAA8-3E1E-4147-8510-F78BCC6AC359}" type="slidenum">
              <a:t>6</a:t>
            </a:fld>
            <a:endParaRPr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189220"/>
              </p:ext>
            </p:extLst>
          </p:nvPr>
        </p:nvGraphicFramePr>
        <p:xfrm>
          <a:off x="1111105" y="1278060"/>
          <a:ext cx="7075509" cy="497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Рисунок 4"/>
          <p:cNvPicPr/>
          <p:nvPr/>
        </p:nvPicPr>
        <p:blipFill>
          <a:blip r:embed="rId2"/>
          <a:stretch/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213920" y="17640"/>
            <a:ext cx="7076160" cy="53064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РАСПРЕДЕЛЕНИЕ ОБРАЩЕНИЙ </a:t>
            </a:r>
            <a:r>
              <a:rPr sz="1400"/>
              <a:t/>
            </a:r>
            <a:br>
              <a:rPr sz="1400"/>
            </a:b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по </a:t>
            </a:r>
            <a:r>
              <a:rPr lang="ru-RU" sz="1050" b="1" strike="noStrike" spc="-1">
                <a:solidFill>
                  <a:srgbClr val="000000"/>
                </a:solidFill>
                <a:latin typeface="Times New Roman"/>
              </a:rPr>
              <a:t>РАЗДЕЛАМ,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% в структуре всех обращений</a:t>
            </a: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22E3C5C-933C-492E-8B9D-27378686E6C9}" type="slidenum">
              <a:t>7</a:t>
            </a:fld>
            <a:endParaRPr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354734"/>
              </p:ext>
            </p:extLst>
          </p:nvPr>
        </p:nvGraphicFramePr>
        <p:xfrm>
          <a:off x="1045029" y="723467"/>
          <a:ext cx="8008204" cy="5457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 idx="4294967295"/>
          </p:nvPr>
        </p:nvSpPr>
        <p:spPr>
          <a:xfrm>
            <a:off x="1349640" y="622800"/>
            <a:ext cx="7076160" cy="35964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Актуальные темы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1" name="Рисунок 5"/>
          <p:cNvPicPr/>
          <p:nvPr/>
        </p:nvPicPr>
        <p:blipFill>
          <a:blip r:embed="rId2"/>
          <a:stretch/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cxnSp>
        <p:nvCxnSpPr>
          <p:cNvPr id="152" name="Прямая соединительная линия 6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153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54" name="Прямая соединительная линия 9"/>
          <p:cNvCxnSpPr/>
          <p:nvPr/>
        </p:nvCxnSpPr>
        <p:spPr>
          <a:xfrm>
            <a:off x="1179000" y="55872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9FDA299-688F-457D-9440-CD011E5F0B80}" type="slidenum">
              <a:t>8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952" y="1029321"/>
            <a:ext cx="5405816" cy="528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4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349640" y="622800"/>
            <a:ext cx="7076160" cy="35964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Актуальные темы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1" name="Рисунок 5"/>
          <p:cNvPicPr/>
          <p:nvPr/>
        </p:nvPicPr>
        <p:blipFill>
          <a:blip r:embed="rId2"/>
          <a:stretch/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cxnSp>
        <p:nvCxnSpPr>
          <p:cNvPr id="152" name="Прямая соединительная линия 6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153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54" name="Прямая соединительная линия 9"/>
          <p:cNvCxnSpPr/>
          <p:nvPr/>
        </p:nvCxnSpPr>
        <p:spPr>
          <a:xfrm>
            <a:off x="1179000" y="55872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9FDA299-688F-457D-9440-CD011E5F0B80}" type="slidenum">
              <a:t>9</a:t>
            </a:fld>
            <a:endParaRPr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715071"/>
              </p:ext>
            </p:extLst>
          </p:nvPr>
        </p:nvGraphicFramePr>
        <p:xfrm>
          <a:off x="948837" y="1522858"/>
          <a:ext cx="7877765" cy="426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12749</TotalTime>
  <Words>393</Words>
  <Application>Microsoft Office PowerPoint</Application>
  <PresentationFormat>Экран (4:3)</PresentationFormat>
  <Paragraphs>131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Arial Cyr</vt:lpstr>
      <vt:lpstr>Calibri</vt:lpstr>
      <vt:lpstr>DejaVu Sans</vt:lpstr>
      <vt:lpstr>Segoe UI</vt:lpstr>
      <vt:lpstr>Symbol</vt:lpstr>
      <vt:lpstr>Times New Roman</vt:lpstr>
      <vt:lpstr>Wingdings</vt:lpstr>
      <vt:lpstr>XO Oriel</vt:lpstr>
      <vt:lpstr>Тема Office</vt:lpstr>
      <vt:lpstr>Тема Office</vt:lpstr>
      <vt:lpstr>Презентация PowerPoint</vt:lpstr>
      <vt:lpstr>Динамика поступивших обращений в Администрацию города за 9 месяцев 2022 и 2023 годов нарастающим итогом</vt:lpstr>
      <vt:lpstr>Количество поступивших обращений и вопросов</vt:lpstr>
      <vt:lpstr>Количество обращений по каналам поступления</vt:lpstr>
      <vt:lpstr>Количество коллективных и повторных обращений</vt:lpstr>
      <vt:lpstr>Распределение обращений граждан по разделам Общероссийского классификатора</vt:lpstr>
      <vt:lpstr>РАСПРЕДЕЛЕНИЕ ОБРАЩЕНИЙ  по РАЗДЕЛАМ, % в структуре всех обращений</vt:lpstr>
      <vt:lpstr>Актуальные темы</vt:lpstr>
      <vt:lpstr>Актуальные темы</vt:lpstr>
      <vt:lpstr>Результаты рассмотрения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subject/>
  <dc:creator>user</dc:creator>
  <dc:description/>
  <cp:lastModifiedBy>Силаева Ирина Ивановна</cp:lastModifiedBy>
  <cp:revision>329</cp:revision>
  <cp:lastPrinted>2019-11-29T14:10:55Z</cp:lastPrinted>
  <dcterms:created xsi:type="dcterms:W3CDTF">2017-03-22T12:13:20Z</dcterms:created>
  <dcterms:modified xsi:type="dcterms:W3CDTF">2023-10-12T13:12:59Z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9</vt:i4>
  </property>
</Properties>
</file>