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94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diagrams/layout9.xml" ContentType="application/vnd.openxmlformats-officedocument.drawingml.diagramLayout+xml"/>
  <Override PartName="/ppt/notesSlides/notesSlide74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63.xml" ContentType="application/vnd.openxmlformats-officedocument.presentationml.notesSlide+xml"/>
  <Override PartName="/ppt/tableStyles.xml" ContentType="application/vnd.openxmlformats-officedocument.presentationml.tableStyles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30.xml" ContentType="application/vnd.openxmlformats-officedocument.presentationml.notesSlide+xml"/>
  <Override PartName="/ppt/slides/slide99.xml" ContentType="application/vnd.openxmlformats-officedocument.presentationml.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charts/chart3.xml" ContentType="application/vnd.openxmlformats-officedocument.drawingml.chart+xml"/>
  <Override PartName="/ppt/diagrams/data2.xml" ContentType="application/vnd.openxmlformats-officedocument.drawingml.diagramData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diagrams/colors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66.xml" ContentType="application/vnd.openxmlformats-officedocument.presentationml.slide+xml"/>
  <Override PartName="/ppt/slides/slide103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rawings/drawing3.xml" ContentType="application/vnd.openxmlformats-officedocument.drawingml.chartshapes+xml"/>
  <Override PartName="/ppt/diagrams/drawing3.xml" ContentType="application/vnd.ms-office.drawingml.diagramDrawing+xml"/>
  <Override PartName="/ppt/notesSlides/notesSlide68.xml" ContentType="application/vnd.openxmlformats-officedocument.presentationml.notesSlide+xml"/>
  <Override PartName="/ppt/slides/slide55.xml" ContentType="application/vnd.openxmlformats-officedocument.presentationml.slide+xml"/>
  <Override PartName="/ppt/theme/theme2.xml" ContentType="application/vnd.openxmlformats-officedocument.theme+xml"/>
  <Override PartName="/ppt/notesSlides/notesSlide57.xml" ContentType="application/vnd.openxmlformats-officedocument.presentationml.notesSlide+xml"/>
  <Override PartName="/ppt/diagrams/quickStyle3.xml" ContentType="application/vnd.openxmlformats-officedocument.drawingml.diagramStyl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diagrams/layout6.xml" ContentType="application/vnd.openxmlformats-officedocument.drawingml.diagramLayout+xml"/>
  <Override PartName="/ppt/notesSlides/notesSlide71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60.xml" ContentType="application/vnd.openxmlformats-officedocument.presentationml.notesSlide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drawing8.xml" ContentType="application/vnd.ms-office.drawingml.diagramDrawing+xml"/>
  <Override PartName="/ppt/slides/slide89.xml" ContentType="application/vnd.openxmlformats-officedocument.presentationml.slide+xml"/>
  <Override PartName="/ppt/slides/slide108.xml" ContentType="application/vnd.openxmlformats-officedocument.presentationml.slide+xml"/>
  <Override PartName="/ppt/charts/chart4.xml" ContentType="application/vnd.openxmlformats-officedocument.drawingml.chart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slides/slide96.xml" ContentType="application/vnd.openxmlformats-officedocument.presentationml.slide+xml"/>
  <Override PartName="/ppt/notesSlides/notesSlide4.xml" ContentType="application/vnd.openxmlformats-officedocument.presentationml.notesSlide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rawings/drawing4.xml" ContentType="application/vnd.openxmlformats-officedocument.drawingml.chartshapes+xml"/>
  <Override PartName="/ppt/diagrams/quickStyle4.xml" ContentType="application/vnd.openxmlformats-officedocument.drawingml.diagramStyle+xml"/>
  <Override PartName="/ppt/notesSlides/notesSlide69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76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notesSlides/notesSlide72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drawings/drawing5.xml" ContentType="application/vnd.openxmlformats-officedocument.drawingml.chartshapes+xml"/>
  <Override PartName="/ppt/diagrams/drawing5.xml" ContentType="application/vnd.ms-office.drawingml.diagramDrawing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notesSlides/notesSlide59.xml" ContentType="application/vnd.openxmlformats-officedocument.presentationml.notesSlide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diagrams/drawing1.xml" ContentType="application/vnd.ms-office.drawingml.diagramDrawing+xml"/>
  <Override PartName="/ppt/drawings/drawing1.xml" ContentType="application/vnd.openxmlformats-officedocument.drawingml.chartshapes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diagrams/layout8.xml" ContentType="application/vnd.openxmlformats-officedocument.drawingml.diagramLayout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diagrams/data9.xml" ContentType="application/vnd.openxmlformats-officedocument.drawingml.diagramData+xml"/>
  <Override PartName="/ppt/notesSlides/notesSlide73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diagrams/layout4.xml" ContentType="application/vnd.openxmlformats-officedocument.drawingml.diagramLayout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slides/slide98.xml" ContentType="application/vnd.openxmlformats-officedocument.presentationml.slide+xml"/>
  <Override PartName="/ppt/notesSlides/notesSlide6.xml" ContentType="application/vnd.openxmlformats-officedocument.presentationml.notesSlide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slides/slide106.xml" ContentType="application/vnd.openxmlformats-officedocument.presentationml.slide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diagrams/quickStyle2.xml" ContentType="application/vnd.openxmlformats-officedocument.drawingml.diagramStyle+xml"/>
  <Override PartName="/ppt/notesSlides/notesSlide67.xml" ContentType="application/vnd.openxmlformats-officedocument.presentationml.notesSlide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Override PartName="/ppt/slides/slide32.xml" ContentType="application/vnd.openxmlformats-officedocument.presentationml.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notesSlides/notesSlide23.xml" ContentType="application/vnd.openxmlformats-officedocument.presentationml.notesSlide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notesSlides/notesSlide70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colors8.xml" ContentType="application/vnd.openxmlformats-officedocument.drawingml.diagramColors+xml"/>
  <Override PartName="/ppt/diagrams/drawing7.xml" ContentType="application/vnd.ms-office.drawingml.diagramDrawing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107.xml" ContentType="application/vnd.openxmlformats-officedocument.presentationml.slide+xml"/>
  <Override PartName="/ppt/viewProps.xml" ContentType="application/vnd.openxmlformats-officedocument.presentationml.viewProps+xml"/>
  <Override PartName="/ppt/diagrams/quickStyle7.xml" ContentType="application/vnd.openxmlformats-officedocument.drawingml.diagramStyle+xml"/>
  <Override PartName="/ppt/slides/slide48.xml" ContentType="application/vnd.openxmlformats-officedocument.presentationml.slide+xml"/>
  <Override PartName="/ppt/slides/slide95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62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75.xml" ContentType="application/vnd.openxmlformats-officedocument.presentationml.notesSlide+xml"/>
  <Override PartName="/ppt/slides/slide51.xml" ContentType="application/vnd.openxmlformats-officedocument.presentationml.slide+xml"/>
  <Override PartName="/ppt/notesSlides/notesSlide53.xml" ContentType="application/vnd.openxmlformats-officedocument.presentationml.notesSlide+xml"/>
  <Override PartName="/ppt/slides/slide40.xml" ContentType="application/vnd.openxmlformats-officedocument.presentationml.slide+xml"/>
  <Override PartName="/ppt/notesSlides/notesSlide42.xml" ContentType="application/vnd.openxmlformats-officedocument.presentationml.notesSlide+xml"/>
  <Default Extension="wdp" ContentType="image/vnd.ms-photo"/>
  <Default Extension="gif" ContentType="image/gif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diagrams/layout2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3"/>
  </p:notesMasterIdLst>
  <p:sldIdLst>
    <p:sldId id="438" r:id="rId2"/>
    <p:sldId id="318" r:id="rId3"/>
    <p:sldId id="319" r:id="rId4"/>
    <p:sldId id="451" r:id="rId5"/>
    <p:sldId id="323" r:id="rId6"/>
    <p:sldId id="324" r:id="rId7"/>
    <p:sldId id="325" r:id="rId8"/>
    <p:sldId id="326" r:id="rId9"/>
    <p:sldId id="327" r:id="rId10"/>
    <p:sldId id="328" r:id="rId11"/>
    <p:sldId id="329" r:id="rId12"/>
    <p:sldId id="330" r:id="rId13"/>
    <p:sldId id="439" r:id="rId14"/>
    <p:sldId id="440" r:id="rId15"/>
    <p:sldId id="441" r:id="rId16"/>
    <p:sldId id="442" r:id="rId17"/>
    <p:sldId id="443" r:id="rId18"/>
    <p:sldId id="444" r:id="rId19"/>
    <p:sldId id="445" r:id="rId20"/>
    <p:sldId id="446" r:id="rId21"/>
    <p:sldId id="447" r:id="rId22"/>
    <p:sldId id="448" r:id="rId23"/>
    <p:sldId id="449" r:id="rId24"/>
    <p:sldId id="450" r:id="rId25"/>
    <p:sldId id="452" r:id="rId26"/>
    <p:sldId id="332" r:id="rId27"/>
    <p:sldId id="333" r:id="rId28"/>
    <p:sldId id="453" r:id="rId29"/>
    <p:sldId id="335" r:id="rId30"/>
    <p:sldId id="336" r:id="rId31"/>
    <p:sldId id="337" r:id="rId32"/>
    <p:sldId id="338" r:id="rId33"/>
    <p:sldId id="339" r:id="rId34"/>
    <p:sldId id="340" r:id="rId35"/>
    <p:sldId id="341" r:id="rId36"/>
    <p:sldId id="342" r:id="rId37"/>
    <p:sldId id="343" r:id="rId38"/>
    <p:sldId id="454" r:id="rId39"/>
    <p:sldId id="345" r:id="rId40"/>
    <p:sldId id="346" r:id="rId41"/>
    <p:sldId id="347" r:id="rId42"/>
    <p:sldId id="348" r:id="rId43"/>
    <p:sldId id="349" r:id="rId44"/>
    <p:sldId id="350" r:id="rId45"/>
    <p:sldId id="351" r:id="rId46"/>
    <p:sldId id="352" r:id="rId47"/>
    <p:sldId id="455" r:id="rId48"/>
    <p:sldId id="456" r:id="rId49"/>
    <p:sldId id="457" r:id="rId50"/>
    <p:sldId id="458" r:id="rId51"/>
    <p:sldId id="459" r:id="rId52"/>
    <p:sldId id="476" r:id="rId53"/>
    <p:sldId id="477" r:id="rId54"/>
    <p:sldId id="478" r:id="rId55"/>
    <p:sldId id="479" r:id="rId56"/>
    <p:sldId id="482" r:id="rId57"/>
    <p:sldId id="480" r:id="rId58"/>
    <p:sldId id="483" r:id="rId59"/>
    <p:sldId id="510" r:id="rId60"/>
    <p:sldId id="437" r:id="rId61"/>
    <p:sldId id="431" r:id="rId62"/>
    <p:sldId id="383" r:id="rId63"/>
    <p:sldId id="484" r:id="rId64"/>
    <p:sldId id="432" r:id="rId65"/>
    <p:sldId id="433" r:id="rId66"/>
    <p:sldId id="434" r:id="rId67"/>
    <p:sldId id="387" r:id="rId68"/>
    <p:sldId id="485" r:id="rId69"/>
    <p:sldId id="435" r:id="rId70"/>
    <p:sldId id="389" r:id="rId71"/>
    <p:sldId id="390" r:id="rId72"/>
    <p:sldId id="391" r:id="rId73"/>
    <p:sldId id="392" r:id="rId74"/>
    <p:sldId id="393" r:id="rId75"/>
    <p:sldId id="394" r:id="rId76"/>
    <p:sldId id="395" r:id="rId77"/>
    <p:sldId id="486" r:id="rId78"/>
    <p:sldId id="487" r:id="rId79"/>
    <p:sldId id="413" r:id="rId80"/>
    <p:sldId id="414" r:id="rId81"/>
    <p:sldId id="488" r:id="rId82"/>
    <p:sldId id="415" r:id="rId83"/>
    <p:sldId id="493" r:id="rId84"/>
    <p:sldId id="416" r:id="rId85"/>
    <p:sldId id="417" r:id="rId86"/>
    <p:sldId id="495" r:id="rId87"/>
    <p:sldId id="418" r:id="rId88"/>
    <p:sldId id="494" r:id="rId89"/>
    <p:sldId id="496" r:id="rId90"/>
    <p:sldId id="497" r:id="rId91"/>
    <p:sldId id="498" r:id="rId92"/>
    <p:sldId id="499" r:id="rId93"/>
    <p:sldId id="500" r:id="rId94"/>
    <p:sldId id="501" r:id="rId95"/>
    <p:sldId id="502" r:id="rId96"/>
    <p:sldId id="504" r:id="rId97"/>
    <p:sldId id="505" r:id="rId98"/>
    <p:sldId id="507" r:id="rId99"/>
    <p:sldId id="419" r:id="rId100"/>
    <p:sldId id="402" r:id="rId101"/>
    <p:sldId id="508" r:id="rId102"/>
    <p:sldId id="404" r:id="rId103"/>
    <p:sldId id="405" r:id="rId104"/>
    <p:sldId id="406" r:id="rId105"/>
    <p:sldId id="407" r:id="rId106"/>
    <p:sldId id="408" r:id="rId107"/>
    <p:sldId id="409" r:id="rId108"/>
    <p:sldId id="410" r:id="rId109"/>
    <p:sldId id="411" r:id="rId110"/>
    <p:sldId id="412" r:id="rId111"/>
    <p:sldId id="509" r:id="rId112"/>
  </p:sldIdLst>
  <p:sldSz cx="12192000" cy="6858000"/>
  <p:notesSz cx="6808788" cy="99409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4B183"/>
    <a:srgbClr val="BCB2B0"/>
    <a:srgbClr val="AA3334"/>
    <a:srgbClr val="203864"/>
    <a:srgbClr val="A16366"/>
    <a:srgbClr val="422829"/>
    <a:srgbClr val="A4BBC8"/>
    <a:srgbClr val="70393A"/>
    <a:srgbClr val="EC4F44"/>
    <a:srgbClr val="C6D9F1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>
        <p:scale>
          <a:sx n="80" d="100"/>
          <a:sy n="80" d="100"/>
        </p:scale>
        <p:origin x="-1698" y="-8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tableStyles" Target="tableStyles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slide" Target="slides/slide109.xml"/><Relationship Id="rId115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Office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65"/>
      <c:hPercent val="200"/>
      <c:rotY val="250"/>
      <c:depthPercent val="150"/>
      <c:perspective val="30"/>
    </c:view3D>
    <c:plotArea>
      <c:layout>
        <c:manualLayout>
          <c:layoutTarget val="inner"/>
          <c:xMode val="edge"/>
          <c:yMode val="edge"/>
          <c:x val="1.0040667715086721E-3"/>
          <c:y val="3.4140651038773472E-3"/>
          <c:w val="0.95705791143981922"/>
          <c:h val="0.8728659778543126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5">
                  <a:shade val="95000"/>
                  <a:satMod val="105000"/>
                </a:schemeClr>
              </a:solidFill>
              <a:prstDash val="solid"/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 prstMaterial="clear">
              <a:bevelT w="254000" h="254000" prst="cross"/>
              <a:contourClr>
                <a:srgbClr val="000000"/>
              </a:contourClr>
            </a:sp3d>
          </c:spPr>
          <c:explosion val="3"/>
          <c:dPt>
            <c:idx val="0"/>
            <c:explosion val="5"/>
            <c:spPr>
              <a:solidFill>
                <a:srgbClr val="455C71"/>
              </a:solidFill>
              <a:ln w="9525" cap="flat" cmpd="sng" algn="ctr">
                <a:solidFill>
                  <a:srgbClr val="0070C0"/>
                </a:solidFill>
                <a:prstDash val="solid"/>
              </a:ln>
              <a:effectLst>
                <a:innerShdw blurRad="114300">
                  <a:prstClr val="black"/>
                </a:innerShdw>
              </a:effectLst>
              <a:scene3d>
                <a:camera prst="orthographicFront"/>
                <a:lightRig rig="threePt" dir="t"/>
              </a:scene3d>
              <a:sp3d prstMaterial="clear">
                <a:bevelT w="254000" h="254000" prst="cross"/>
                <a:contourClr>
                  <a:srgbClr val="000000"/>
                </a:contourClr>
              </a:sp3d>
            </c:spPr>
          </c:dPt>
          <c:dPt>
            <c:idx val="1"/>
            <c:explosion val="18"/>
            <c:spPr>
              <a:solidFill>
                <a:srgbClr val="AA3334"/>
              </a:solidFill>
            </c:spPr>
          </c:dPt>
          <c:dPt>
            <c:idx val="2"/>
            <c:explosion val="13"/>
            <c:spPr>
              <a:solidFill>
                <a:srgbClr val="F4B183"/>
              </a:solidFill>
            </c:spPr>
          </c:dPt>
          <c:dLbls>
            <c:dLbl>
              <c:idx val="0"/>
              <c:layout>
                <c:manualLayout>
                  <c:x val="-0.25343411637034197"/>
                  <c:y val="0.10177952449727809"/>
                </c:manualLayout>
              </c:layout>
              <c:tx>
                <c:rich>
                  <a:bodyPr/>
                  <a:lstStyle/>
                  <a:p>
                    <a:pPr>
                      <a:defRPr sz="1400" baseline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defRPr>
                    </a:pPr>
                    <a:r>
                      <a:rPr lang="ru-RU" sz="1400" b="0" i="0" baseline="0" dirty="0" smtClean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rPr>
                      <a:t>С</a:t>
                    </a:r>
                    <a:r>
                      <a:rPr lang="ru-RU" sz="1400" b="0" i="0" baseline="0" dirty="0" smtClean="0">
                        <a:solidFill>
                          <a:schemeClr val="tx1"/>
                        </a:solidFill>
                      </a:rPr>
                      <a:t>оциально-</a:t>
                    </a:r>
                    <a:r>
                      <a:rPr lang="en-US" sz="1400" b="0" i="0" baseline="0" dirty="0" smtClean="0">
                        <a:solidFill>
                          <a:schemeClr val="tx1"/>
                        </a:solidFill>
                      </a:rPr>
                      <a:t> </a:t>
                    </a:r>
                    <a:r>
                      <a:rPr lang="ru-RU" sz="1400" b="0" i="0" baseline="0" dirty="0" smtClean="0">
                        <a:solidFill>
                          <a:schemeClr val="tx1"/>
                        </a:solidFill>
                      </a:rPr>
                      <a:t>культурная сфера</a:t>
                    </a:r>
                    <a:endParaRPr lang="en-US" sz="1400" b="0" i="0" baseline="0" dirty="0" smtClean="0">
                      <a:solidFill>
                        <a:schemeClr val="tx1"/>
                      </a:solidFill>
                    </a:endParaRPr>
                  </a:p>
                  <a:p>
                    <a:pPr>
                      <a:defRPr sz="1400" baseline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defRPr>
                    </a:pPr>
                    <a:r>
                      <a:rPr lang="ru-RU" sz="1400" b="1" i="0" baseline="0" dirty="0" smtClean="0">
                        <a:solidFill>
                          <a:schemeClr val="tx1"/>
                        </a:solidFill>
                      </a:rPr>
                      <a:t>6 545,2</a:t>
                    </a:r>
                  </a:p>
                  <a:p>
                    <a:pPr>
                      <a:defRPr sz="1400" baseline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defRPr>
                    </a:pPr>
                    <a:r>
                      <a:rPr lang="ru-RU" sz="1400" b="0" i="0" baseline="0" dirty="0" err="1" smtClean="0">
                        <a:solidFill>
                          <a:schemeClr val="tx1"/>
                        </a:solidFill>
                      </a:rPr>
                      <a:t>млн</a:t>
                    </a:r>
                    <a:r>
                      <a:rPr lang="ru-RU" sz="1400" b="0" i="0" baseline="0" dirty="0" smtClean="0">
                        <a:solidFill>
                          <a:schemeClr val="tx1"/>
                        </a:solidFill>
                      </a:rPr>
                      <a:t> руб.</a:t>
                    </a:r>
                    <a:endParaRPr lang="en-US" sz="1400" b="0" i="0" baseline="0" dirty="0">
                      <a:solidFill>
                        <a:schemeClr val="tx1"/>
                      </a:solidFill>
                    </a:endParaRPr>
                  </a:p>
                </c:rich>
              </c:tx>
              <c:spPr/>
              <c:showVal val="1"/>
            </c:dLbl>
            <c:dLbl>
              <c:idx val="1"/>
              <c:layout>
                <c:manualLayout>
                  <c:x val="0.11241970208614423"/>
                  <c:y val="-8.4657260304414478E-2"/>
                </c:manualLayout>
              </c:layout>
              <c:tx>
                <c:rich>
                  <a:bodyPr/>
                  <a:lstStyle/>
                  <a:p>
                    <a:r>
                      <a:rPr lang="ru-RU" sz="1400" b="0" dirty="0" smtClean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rPr>
                      <a:t>Городское хозяйство</a:t>
                    </a:r>
                    <a:endParaRPr lang="ru-RU" sz="1400" b="0" dirty="0" smtClean="0">
                      <a:solidFill>
                        <a:schemeClr val="tx1"/>
                      </a:solidFill>
                      <a:latin typeface="+mn-lt"/>
                    </a:endParaRPr>
                  </a:p>
                  <a:p>
                    <a:r>
                      <a:rPr lang="ru-RU" sz="1400" b="1" dirty="0" smtClean="0">
                        <a:solidFill>
                          <a:schemeClr val="tx1"/>
                        </a:solidFill>
                      </a:rPr>
                      <a:t>2 936,6</a:t>
                    </a:r>
                    <a:endParaRPr lang="ru-RU" sz="1400" b="1" baseline="0" dirty="0" smtClean="0">
                      <a:solidFill>
                        <a:schemeClr val="tx1"/>
                      </a:solidFill>
                    </a:endParaRPr>
                  </a:p>
                  <a:p>
                    <a:r>
                      <a:rPr lang="ru-RU" sz="1400" b="1" dirty="0" smtClean="0">
                        <a:solidFill>
                          <a:schemeClr val="tx1"/>
                        </a:solidFill>
                      </a:rPr>
                      <a:t> </a:t>
                    </a:r>
                    <a:r>
                      <a:rPr lang="ru-RU" sz="1400" b="0" dirty="0" err="1" smtClean="0">
                        <a:solidFill>
                          <a:schemeClr val="tx1"/>
                        </a:solidFill>
                      </a:rPr>
                      <a:t>млн</a:t>
                    </a:r>
                    <a:r>
                      <a:rPr lang="ru-RU" sz="1400" b="0" dirty="0" smtClean="0">
                        <a:solidFill>
                          <a:schemeClr val="tx1"/>
                        </a:solidFill>
                      </a:rPr>
                      <a:t> руб.</a:t>
                    </a:r>
                  </a:p>
                  <a:p>
                    <a:endParaRPr lang="en-US" sz="1400" b="1" dirty="0">
                      <a:solidFill>
                        <a:schemeClr val="accent2">
                          <a:lumMod val="50000"/>
                        </a:schemeClr>
                      </a:solidFill>
                    </a:endParaRPr>
                  </a:p>
                </c:rich>
              </c:tx>
              <c:showVal val="1"/>
            </c:dLbl>
            <c:dLbl>
              <c:idx val="2"/>
              <c:layout>
                <c:manualLayout>
                  <c:x val="-4.8674581739808535E-2"/>
                  <c:y val="-0.12370681035440513"/>
                </c:manualLayout>
              </c:layout>
              <c:tx>
                <c:rich>
                  <a:bodyPr/>
                  <a:lstStyle/>
                  <a:p>
                    <a:r>
                      <a:rPr lang="ru-RU" sz="1400" b="0" dirty="0" smtClean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rPr>
                      <a:t>Д</a:t>
                    </a:r>
                    <a:r>
                      <a:rPr lang="ru-RU" sz="1400" b="0" dirty="0" smtClean="0">
                        <a:solidFill>
                          <a:schemeClr val="tx1"/>
                        </a:solidFill>
                      </a:rPr>
                      <a:t>ругие расходы </a:t>
                    </a:r>
                  </a:p>
                  <a:p>
                    <a:r>
                      <a:rPr lang="ru-RU" sz="1400" b="1" dirty="0" smtClean="0">
                        <a:solidFill>
                          <a:schemeClr val="tx1"/>
                        </a:solidFill>
                      </a:rPr>
                      <a:t>1 032,4</a:t>
                    </a:r>
                  </a:p>
                  <a:p>
                    <a:r>
                      <a:rPr lang="ru-RU" sz="1400" b="0" dirty="0" smtClean="0">
                        <a:solidFill>
                          <a:schemeClr val="tx1"/>
                        </a:solidFill>
                      </a:rPr>
                      <a:t> </a:t>
                    </a:r>
                    <a:r>
                      <a:rPr lang="ru-RU" sz="1400" b="0" dirty="0" err="1" smtClean="0">
                        <a:solidFill>
                          <a:schemeClr val="tx1"/>
                        </a:solidFill>
                      </a:rPr>
                      <a:t>млн</a:t>
                    </a:r>
                    <a:r>
                      <a:rPr lang="ru-RU" sz="1400" b="0" dirty="0" smtClean="0">
                        <a:solidFill>
                          <a:schemeClr val="tx1"/>
                        </a:solidFill>
                      </a:rPr>
                      <a:t> руб.</a:t>
                    </a:r>
                    <a:endParaRPr lang="en-US" sz="1400" b="0" dirty="0">
                      <a:solidFill>
                        <a:schemeClr val="tx1"/>
                      </a:solidFill>
                    </a:endParaRPr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400">
                    <a:solidFill>
                      <a:schemeClr val="tx1"/>
                    </a:solidFill>
                    <a:latin typeface="+mn-lt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#,##0.0</c:formatCode>
                <c:ptCount val="3"/>
                <c:pt idx="0" formatCode="#,##0.00">
                  <c:v>6545.2</c:v>
                </c:pt>
                <c:pt idx="1">
                  <c:v>2936.6</c:v>
                </c:pt>
                <c:pt idx="2">
                  <c:v>1032.4000000000001</c:v>
                </c:pt>
              </c:numCache>
            </c:numRef>
          </c:cat>
          <c:val>
            <c:numRef>
              <c:f>Лист1!$B$2:$B$4</c:f>
              <c:numCache>
                <c:formatCode>0.0%</c:formatCode>
                <c:ptCount val="3"/>
                <c:pt idx="0">
                  <c:v>0.58800000000000063</c:v>
                </c:pt>
                <c:pt idx="1">
                  <c:v>0.29800000000000032</c:v>
                </c:pt>
                <c:pt idx="2">
                  <c:v>0.11400000000000038</c:v>
                </c:pt>
              </c:numCache>
            </c:numRef>
          </c:val>
        </c:ser>
      </c:pie3DChart>
      <c:spPr>
        <a:noFill/>
        <a:ln w="25400">
          <a:noFill/>
        </a:ln>
      </c:spPr>
    </c:plotArea>
    <c:plotVisOnly val="1"/>
  </c:chart>
  <c:spPr>
    <a:scene3d>
      <a:camera prst="orthographicFront"/>
      <a:lightRig rig="threePt" dir="t"/>
    </a:scene3d>
    <a:sp3d prstMaterial="metal"/>
  </c:spPr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65"/>
      <c:hPercent val="200"/>
      <c:rotY val="250"/>
      <c:depthPercent val="150"/>
      <c:perspective val="30"/>
    </c:view3D>
    <c:plotArea>
      <c:layout>
        <c:manualLayout>
          <c:layoutTarget val="inner"/>
          <c:xMode val="edge"/>
          <c:yMode val="edge"/>
          <c:x val="0"/>
          <c:y val="4.2215309410065495E-2"/>
          <c:w val="0.95705791143981944"/>
          <c:h val="0.8728659778543126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5">
                  <a:shade val="95000"/>
                  <a:satMod val="105000"/>
                </a:schemeClr>
              </a:solidFill>
              <a:prstDash val="solid"/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 prstMaterial="clear">
              <a:bevelT w="254000" h="254000" prst="cross"/>
              <a:contourClr>
                <a:srgbClr val="000000"/>
              </a:contourClr>
            </a:sp3d>
          </c:spPr>
          <c:explosion val="3"/>
          <c:dPt>
            <c:idx val="0"/>
            <c:explosion val="10"/>
            <c:spPr>
              <a:solidFill>
                <a:srgbClr val="455C71"/>
              </a:solidFill>
              <a:ln w="9525" cap="flat" cmpd="sng" algn="ctr">
                <a:solidFill>
                  <a:srgbClr val="0070C0"/>
                </a:solidFill>
                <a:prstDash val="solid"/>
              </a:ln>
              <a:effectLst>
                <a:innerShdw blurRad="114300">
                  <a:prstClr val="black"/>
                </a:innerShdw>
              </a:effectLst>
              <a:scene3d>
                <a:camera prst="orthographicFront"/>
                <a:lightRig rig="threePt" dir="t"/>
              </a:scene3d>
              <a:sp3d prstMaterial="clear">
                <a:bevelT w="254000" h="254000" prst="cross"/>
                <a:contourClr>
                  <a:srgbClr val="000000"/>
                </a:contourClr>
              </a:sp3d>
            </c:spPr>
          </c:dPt>
          <c:dPt>
            <c:idx val="1"/>
            <c:explosion val="18"/>
            <c:spPr>
              <a:solidFill>
                <a:schemeClr val="accent1">
                  <a:lumMod val="75000"/>
                </a:schemeClr>
              </a:solidFill>
              <a:ln>
                <a:solidFill>
                  <a:srgbClr val="FF3399"/>
                </a:solidFill>
              </a:ln>
              <a:scene3d>
                <a:camera prst="orthographicFront"/>
                <a:lightRig rig="threePt" dir="t"/>
              </a:scene3d>
              <a:sp3d>
                <a:bevelT w="254000" h="254000" prst="cross"/>
                <a:contourClr>
                  <a:srgbClr val="000000"/>
                </a:contourClr>
              </a:sp3d>
            </c:spPr>
          </c:dPt>
          <c:dPt>
            <c:idx val="2"/>
            <c:explosion val="13"/>
            <c:spPr>
              <a:solidFill>
                <a:srgbClr val="AA3334"/>
              </a:solidFill>
              <a:scene3d>
                <a:camera prst="orthographicFront"/>
                <a:lightRig rig="threePt" dir="t"/>
              </a:scene3d>
              <a:sp3d>
                <a:bevelT w="254000" h="254000" prst="cross"/>
              </a:sp3d>
            </c:spPr>
          </c:dPt>
          <c:dPt>
            <c:idx val="3"/>
            <c:spPr>
              <a:solidFill>
                <a:srgbClr val="F4B183"/>
              </a:solidFill>
              <a:scene3d>
                <a:camera prst="orthographicFront"/>
                <a:lightRig rig="threePt" dir="t"/>
              </a:scene3d>
              <a:sp3d>
                <a:bevelT w="254000" h="254000" prst="cross"/>
              </a:sp3d>
            </c:spPr>
          </c:dPt>
          <c:cat>
            <c:numRef>
              <c:f>Лист1!$A$2:$A$5</c:f>
              <c:numCache>
                <c:formatCode>#,##0.0</c:formatCode>
                <c:ptCount val="4"/>
                <c:pt idx="0">
                  <c:v>6421.1</c:v>
                </c:pt>
                <c:pt idx="1">
                  <c:v>123</c:v>
                </c:pt>
                <c:pt idx="2">
                  <c:v>1762.2</c:v>
                </c:pt>
                <c:pt idx="3">
                  <c:v>1046.5</c:v>
                </c:pt>
              </c:numCache>
            </c:numRef>
          </c:cat>
          <c:val>
            <c:numRef>
              <c:f>Лист1!$B$2:$B$5</c:f>
              <c:numCache>
                <c:formatCode>0.0%</c:formatCode>
                <c:ptCount val="4"/>
                <c:pt idx="0">
                  <c:v>0.60500000000000065</c:v>
                </c:pt>
                <c:pt idx="1">
                  <c:v>1.3151141904028739E-2</c:v>
                </c:pt>
                <c:pt idx="2">
                  <c:v>0.27</c:v>
                </c:pt>
                <c:pt idx="3">
                  <c:v>0.11189162603712259</c:v>
                </c:pt>
              </c:numCache>
            </c:numRef>
          </c:val>
        </c:ser>
      </c:pie3DChart>
      <c:spPr>
        <a:noFill/>
        <a:ln w="25400">
          <a:noFill/>
        </a:ln>
      </c:spPr>
    </c:plotArea>
    <c:plotVisOnly val="1"/>
  </c:chart>
  <c:spPr>
    <a:scene3d>
      <a:camera prst="orthographicFront"/>
      <a:lightRig rig="threePt" dir="t"/>
    </a:scene3d>
    <a:sp3d prstMaterial="metal"/>
  </c:spPr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65"/>
      <c:hPercent val="200"/>
      <c:rotY val="250"/>
      <c:depthPercent val="150"/>
      <c:perspective val="30"/>
    </c:view3D>
    <c:plotArea>
      <c:layout>
        <c:manualLayout>
          <c:layoutTarget val="inner"/>
          <c:xMode val="edge"/>
          <c:yMode val="edge"/>
          <c:x val="1.170557072606044E-3"/>
          <c:y val="0"/>
          <c:w val="0.99882944292739462"/>
          <c:h val="0.9148867280262326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5">
                  <a:shade val="95000"/>
                  <a:satMod val="105000"/>
                </a:schemeClr>
              </a:solidFill>
              <a:prstDash val="solid"/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 prstMaterial="clear">
              <a:bevelT w="254000" h="254000" prst="cross"/>
              <a:contourClr>
                <a:srgbClr val="000000"/>
              </a:contourClr>
            </a:sp3d>
          </c:spPr>
          <c:explosion val="3"/>
          <c:dPt>
            <c:idx val="0"/>
            <c:explosion val="10"/>
            <c:spPr>
              <a:solidFill>
                <a:srgbClr val="455C71"/>
              </a:solidFill>
              <a:ln w="9525" cap="flat" cmpd="sng" algn="ctr">
                <a:solidFill>
                  <a:srgbClr val="0070C0"/>
                </a:solidFill>
                <a:prstDash val="solid"/>
              </a:ln>
              <a:effectLst>
                <a:innerShdw blurRad="114300">
                  <a:prstClr val="black"/>
                </a:innerShdw>
              </a:effectLst>
              <a:scene3d>
                <a:camera prst="orthographicFront"/>
                <a:lightRig rig="threePt" dir="t"/>
              </a:scene3d>
              <a:sp3d prstMaterial="clear">
                <a:bevelT w="254000" h="254000" prst="cross"/>
                <a:contourClr>
                  <a:srgbClr val="000000"/>
                </a:contourClr>
              </a:sp3d>
            </c:spPr>
          </c:dPt>
          <c:dPt>
            <c:idx val="1"/>
            <c:explosion val="18"/>
            <c:spPr>
              <a:solidFill>
                <a:srgbClr val="AA3334"/>
              </a:solidFill>
              <a:scene3d>
                <a:camera prst="orthographicFront"/>
                <a:lightRig rig="threePt" dir="t"/>
              </a:scene3d>
              <a:sp3d>
                <a:bevelT w="254000" h="254000" prst="cross"/>
              </a:sp3d>
            </c:spPr>
          </c:dPt>
          <c:dPt>
            <c:idx val="2"/>
            <c:explosion val="13"/>
            <c:spPr>
              <a:solidFill>
                <a:srgbClr val="F4B183"/>
              </a:solidFill>
              <a:scene3d>
                <a:camera prst="orthographicFront"/>
                <a:lightRig rig="threePt" dir="t"/>
              </a:scene3d>
              <a:sp3d>
                <a:bevelT w="254000" h="254000" prst="cross"/>
              </a:sp3d>
            </c:spPr>
          </c:dPt>
          <c:dPt>
            <c:idx val="3"/>
            <c:explosion val="28"/>
            <c:spPr>
              <a:solidFill>
                <a:schemeClr val="accent1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 w="254000" h="254000"/>
              </a:sp3d>
            </c:spPr>
          </c:dPt>
          <c:cat>
            <c:numRef>
              <c:f>Лист1!$A$2:$A$5</c:f>
              <c:numCache>
                <c:formatCode>#,##0.0</c:formatCode>
                <c:ptCount val="4"/>
                <c:pt idx="0">
                  <c:v>6421.5</c:v>
                </c:pt>
                <c:pt idx="1">
                  <c:v>1762.2</c:v>
                </c:pt>
                <c:pt idx="2">
                  <c:v>1158.2</c:v>
                </c:pt>
                <c:pt idx="3">
                  <c:v>259</c:v>
                </c:pt>
              </c:numCache>
            </c:numRef>
          </c:cat>
          <c:val>
            <c:numRef>
              <c:f>Лист1!$B$2:$B$5</c:f>
              <c:numCache>
                <c:formatCode>0%</c:formatCode>
                <c:ptCount val="4"/>
                <c:pt idx="0">
                  <c:v>0.67000000000000481</c:v>
                </c:pt>
                <c:pt idx="1">
                  <c:v>0.18354529262881641</c:v>
                </c:pt>
                <c:pt idx="2">
                  <c:v>0.12063452384672327</c:v>
                </c:pt>
                <c:pt idx="3">
                  <c:v>2.6976637606891042E-2</c:v>
                </c:pt>
              </c:numCache>
            </c:numRef>
          </c:val>
        </c:ser>
      </c:pie3DChart>
      <c:spPr>
        <a:noFill/>
        <a:ln w="25400">
          <a:noFill/>
        </a:ln>
      </c:spPr>
    </c:plotArea>
    <c:plotVisOnly val="1"/>
  </c:chart>
  <c:spPr>
    <a:scene3d>
      <a:camera prst="orthographicFront"/>
      <a:lightRig rig="threePt" dir="t"/>
    </a:scene3d>
    <a:sp3d prstMaterial="metal"/>
  </c:spPr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8"/>
  <c:chart>
    <c:autoTitleDeleted val="1"/>
    <c:plotArea>
      <c:layout>
        <c:manualLayout>
          <c:layoutTarget val="inner"/>
          <c:xMode val="edge"/>
          <c:yMode val="edge"/>
          <c:x val="0.19787540369077766"/>
          <c:y val="9.9730480016988528E-3"/>
          <c:w val="0.63153603143712"/>
          <c:h val="0.92731872970510643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c:spPr>
          <c:explosion val="10"/>
          <c:dPt>
            <c:idx val="0"/>
            <c:spPr>
              <a:solidFill>
                <a:schemeClr val="tx2">
                  <a:lumMod val="75000"/>
                </a:schemeClr>
              </a:solidFill>
              <a:ln>
                <a:solidFill>
                  <a:srgbClr val="DE9392"/>
                </a:solidFill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c:spPr>
          </c:dPt>
          <c:dPt>
            <c:idx val="1"/>
            <c:spPr>
              <a:solidFill>
                <a:srgbClr val="EC4F44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c:spPr>
          </c:dPt>
          <c:dPt>
            <c:idx val="2"/>
            <c:spPr>
              <a:solidFill>
                <a:srgbClr val="A16366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c:spPr>
          </c:dPt>
          <c:dPt>
            <c:idx val="3"/>
            <c:spPr>
              <a:solidFill>
                <a:srgbClr val="A4BBC8"/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c:spPr>
          </c:dPt>
          <c:dLbls>
            <c:dLbl>
              <c:idx val="0"/>
              <c:layout>
                <c:manualLayout>
                  <c:x val="-3.3936722548069412E-2"/>
                  <c:y val="-0.12707097242359544"/>
                </c:manualLayout>
              </c:layout>
              <c:tx>
                <c:rich>
                  <a:bodyPr/>
                  <a:lstStyle/>
                  <a:p>
                    <a:r>
                      <a:rPr lang="ru-RU" sz="1800" b="0" dirty="0" smtClean="0">
                        <a:solidFill>
                          <a:schemeClr val="tx1"/>
                        </a:solidFill>
                        <a:latin typeface="+mn-lt"/>
                      </a:rPr>
                      <a:t>Ф</a:t>
                    </a:r>
                    <a:r>
                      <a:rPr lang="ru-RU" sz="1800" dirty="0" smtClean="0">
                        <a:solidFill>
                          <a:schemeClr val="tx1"/>
                        </a:solidFill>
                      </a:rPr>
                      <a:t>изкультура и спорт 1%</a:t>
                    </a:r>
                    <a:endParaRPr lang="en-US" sz="1800" dirty="0">
                      <a:solidFill>
                        <a:schemeClr val="tx1"/>
                      </a:solidFill>
                    </a:endParaRPr>
                  </a:p>
                </c:rich>
              </c:tx>
              <c:showVal val="1"/>
            </c:dLbl>
            <c:dLbl>
              <c:idx val="1"/>
              <c:layout>
                <c:manualLayout>
                  <c:x val="0.12646619245371221"/>
                  <c:y val="-9.9440779435196372E-2"/>
                </c:manualLayout>
              </c:layout>
              <c:tx>
                <c:rich>
                  <a:bodyPr/>
                  <a:lstStyle/>
                  <a:p>
                    <a:r>
                      <a:rPr lang="ru-RU" sz="1800" b="0" dirty="0" smtClean="0">
                        <a:solidFill>
                          <a:schemeClr val="tx1"/>
                        </a:solidFill>
                        <a:latin typeface="+mn-lt"/>
                      </a:rPr>
                      <a:t>К</a:t>
                    </a:r>
                    <a:r>
                      <a:rPr lang="ru-RU" sz="1800" dirty="0" smtClean="0">
                        <a:solidFill>
                          <a:schemeClr val="tx1"/>
                        </a:solidFill>
                      </a:rPr>
                      <a:t>ультура  5%</a:t>
                    </a:r>
                    <a:endParaRPr lang="en-US" sz="1800" dirty="0">
                      <a:solidFill>
                        <a:schemeClr val="tx1"/>
                      </a:solidFill>
                    </a:endParaRPr>
                  </a:p>
                </c:rich>
              </c:tx>
              <c:showVal val="1"/>
            </c:dLbl>
            <c:dLbl>
              <c:idx val="2"/>
              <c:layout>
                <c:manualLayout>
                  <c:x val="0.15688984021606744"/>
                  <c:y val="-3.6468170203310751E-2"/>
                </c:manualLayout>
              </c:layout>
              <c:tx>
                <c:rich>
                  <a:bodyPr/>
                  <a:lstStyle/>
                  <a:p>
                    <a:r>
                      <a:rPr lang="ru-RU" sz="1800" b="0" dirty="0" smtClean="0">
                        <a:solidFill>
                          <a:schemeClr val="tx1"/>
                        </a:solidFill>
                        <a:latin typeface="+mn-lt"/>
                      </a:rPr>
                      <a:t>С</a:t>
                    </a:r>
                    <a:r>
                      <a:rPr lang="ru-RU" sz="1800" dirty="0" smtClean="0">
                        <a:solidFill>
                          <a:schemeClr val="tx1"/>
                        </a:solidFill>
                      </a:rPr>
                      <a:t>оциальная</a:t>
                    </a:r>
                    <a:r>
                      <a:rPr lang="en-US" sz="1800" dirty="0" smtClean="0">
                        <a:solidFill>
                          <a:schemeClr val="tx1"/>
                        </a:solidFill>
                      </a:rPr>
                      <a:t> </a:t>
                    </a:r>
                    <a:r>
                      <a:rPr lang="ru-RU" sz="1800" dirty="0" smtClean="0">
                        <a:solidFill>
                          <a:schemeClr val="tx1"/>
                        </a:solidFill>
                      </a:rPr>
                      <a:t>политика</a:t>
                    </a:r>
                  </a:p>
                  <a:p>
                    <a:r>
                      <a:rPr lang="ru-RU" sz="1800" dirty="0" smtClean="0">
                        <a:solidFill>
                          <a:schemeClr val="tx1"/>
                        </a:solidFill>
                      </a:rPr>
                      <a:t>6%</a:t>
                    </a:r>
                    <a:endParaRPr lang="en-US" sz="1800" dirty="0">
                      <a:solidFill>
                        <a:schemeClr val="tx1"/>
                      </a:solidFill>
                    </a:endParaRPr>
                  </a:p>
                </c:rich>
              </c:tx>
              <c:showVal val="1"/>
            </c:dLbl>
            <c:dLbl>
              <c:idx val="3"/>
              <c:layout>
                <c:manualLayout>
                  <c:x val="-9.2525558137424871E-2"/>
                  <c:y val="0.13436657530316587"/>
                </c:manualLayout>
              </c:layout>
              <c:tx>
                <c:rich>
                  <a:bodyPr/>
                  <a:lstStyle/>
                  <a:p>
                    <a:r>
                      <a:rPr lang="ru-RU" sz="1800" b="0" dirty="0" smtClean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rPr>
                      <a:t>О</a:t>
                    </a:r>
                    <a:r>
                      <a:rPr lang="ru-RU" dirty="0" smtClean="0"/>
                      <a:t>бразование</a:t>
                    </a:r>
                  </a:p>
                  <a:p>
                    <a:r>
                      <a:rPr lang="ru-RU" dirty="0" smtClean="0"/>
                      <a:t>88%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800" b="0">
                    <a:solidFill>
                      <a:schemeClr val="tx1"/>
                    </a:solidFill>
                    <a:latin typeface="+mn-lt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Лист1!$A$2:$A$5</c:f>
              <c:strCache>
                <c:ptCount val="4"/>
                <c:pt idx="0">
                  <c:v>Физическая культура и спорт</c:v>
                </c:pt>
                <c:pt idx="1">
                  <c:v>Культура</c:v>
                </c:pt>
                <c:pt idx="2">
                  <c:v>Социальная политика</c:v>
                </c:pt>
                <c:pt idx="3">
                  <c:v>Образование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75.900000000000006</c:v>
                </c:pt>
                <c:pt idx="1">
                  <c:v>348.4</c:v>
                </c:pt>
                <c:pt idx="2">
                  <c:v>363.6</c:v>
                </c:pt>
                <c:pt idx="3">
                  <c:v>5757.3</c:v>
                </c:pt>
              </c:numCache>
            </c:numRef>
          </c:val>
        </c:ser>
        <c:firstSliceAng val="32"/>
        <c:holeSize val="50"/>
      </c:doughnutChart>
    </c:plotArea>
    <c:plotVisOnly val="1"/>
  </c:chart>
  <c:spPr>
    <a:ln>
      <a:noFill/>
    </a:ln>
  </c:spPr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8"/>
  <c:chart>
    <c:autoTitleDeleted val="1"/>
    <c:plotArea>
      <c:layout>
        <c:manualLayout>
          <c:layoutTarget val="inner"/>
          <c:xMode val="edge"/>
          <c:yMode val="edge"/>
          <c:x val="0.19049200471978209"/>
          <c:y val="9.5319897521426666E-2"/>
          <c:w val="0.57659805040821765"/>
          <c:h val="0.8058478776789567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39700" h="139700" prst="angle"/>
            </a:sp3d>
          </c:spPr>
          <c:explosion val="11"/>
          <c:dPt>
            <c:idx val="0"/>
            <c:explosion val="7"/>
            <c:spPr>
              <a:solidFill>
                <a:srgbClr val="A4BBC8"/>
              </a:solidFill>
              <a:scene3d>
                <a:camera prst="orthographicFront"/>
                <a:lightRig rig="threePt" dir="t"/>
              </a:scene3d>
              <a:sp3d>
                <a:bevelT w="139700" h="139700" prst="angle"/>
              </a:sp3d>
            </c:spPr>
          </c:dPt>
          <c:dPt>
            <c:idx val="1"/>
            <c:spPr>
              <a:solidFill>
                <a:srgbClr val="94C8D8"/>
              </a:solidFill>
              <a:scene3d>
                <a:camera prst="orthographicFront"/>
                <a:lightRig rig="threePt" dir="t"/>
              </a:scene3d>
              <a:sp3d>
                <a:bevelT w="139700" h="139700" prst="angle"/>
              </a:sp3d>
            </c:spPr>
          </c:dPt>
          <c:dPt>
            <c:idx val="2"/>
            <c:spPr>
              <a:solidFill>
                <a:srgbClr val="AA3334"/>
              </a:solidFill>
              <a:scene3d>
                <a:camera prst="orthographicFront"/>
                <a:lightRig rig="threePt" dir="t"/>
              </a:scene3d>
              <a:sp3d>
                <a:bevelT w="139700" h="139700" prst="angle"/>
              </a:sp3d>
            </c:spPr>
          </c:dPt>
          <c:dPt>
            <c:idx val="3"/>
            <c:spPr>
              <a:solidFill>
                <a:srgbClr val="455C71"/>
              </a:solidFill>
              <a:scene3d>
                <a:camera prst="orthographicFront"/>
                <a:lightRig rig="threePt" dir="t"/>
              </a:scene3d>
              <a:sp3d>
                <a:bevelT w="139700" h="139700" prst="angle"/>
              </a:sp3d>
            </c:spPr>
          </c:dPt>
          <c:dPt>
            <c:idx val="4"/>
            <c:spPr>
              <a:solidFill>
                <a:srgbClr val="EC4F44"/>
              </a:solidFill>
              <a:scene3d>
                <a:camera prst="orthographicFront"/>
                <a:lightRig rig="threePt" dir="t"/>
              </a:scene3d>
              <a:sp3d>
                <a:bevelT w="139700" h="139700" prst="angle"/>
              </a:sp3d>
            </c:spPr>
          </c:dPt>
          <c:dPt>
            <c:idx val="5"/>
            <c:spPr>
              <a:solidFill>
                <a:srgbClr val="A16366"/>
              </a:solidFill>
              <a:scene3d>
                <a:camera prst="orthographicFront"/>
                <a:lightRig rig="threePt" dir="t"/>
              </a:scene3d>
              <a:sp3d>
                <a:bevelT w="139700" h="139700" prst="angle"/>
              </a:sp3d>
            </c:spPr>
          </c:dPt>
          <c:dLbls>
            <c:dLbl>
              <c:idx val="0"/>
              <c:layout>
                <c:manualLayout>
                  <c:x val="0.17650210940989167"/>
                  <c:y val="-0.16023052324842085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/>
                      <a:t>Д</a:t>
                    </a:r>
                    <a:r>
                      <a:rPr lang="ru-RU" dirty="0"/>
                      <a:t>орожное </a:t>
                    </a:r>
                    <a:r>
                      <a:rPr lang="ru-RU" dirty="0" smtClean="0"/>
                      <a:t>хозяйство</a:t>
                    </a:r>
                    <a:r>
                      <a:rPr lang="ru-RU" baseline="0" dirty="0" smtClean="0"/>
                      <a:t> </a:t>
                    </a:r>
                  </a:p>
                  <a:p>
                    <a:r>
                      <a:rPr lang="ru-RU" baseline="0" dirty="0" smtClean="0"/>
                      <a:t>67,5%</a:t>
                    </a:r>
                    <a:r>
                      <a:rPr lang="en-US" dirty="0" smtClean="0"/>
                      <a:t> </a:t>
                    </a:r>
                    <a:r>
                      <a:rPr lang="ru-RU" dirty="0" smtClean="0"/>
                      <a:t> </a:t>
                    </a:r>
                    <a:endParaRPr lang="ru-RU" dirty="0"/>
                  </a:p>
                </c:rich>
              </c:tx>
              <c:showVal val="1"/>
              <c:showCatName val="1"/>
            </c:dLbl>
            <c:dLbl>
              <c:idx val="1"/>
              <c:layout>
                <c:manualLayout>
                  <c:x val="-0.13534756103802398"/>
                  <c:y val="0.13896698894232684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 smtClean="0">
                        <a:latin typeface="+mn-lt"/>
                      </a:rPr>
                      <a:t>Информатика, другие вопросы в области национальной экономики </a:t>
                    </a:r>
                  </a:p>
                  <a:p>
                    <a:r>
                      <a:rPr lang="ru-RU" sz="1600" dirty="0" smtClean="0">
                        <a:latin typeface="+mn-lt"/>
                      </a:rPr>
                      <a:t>3,2%, </a:t>
                    </a:r>
                  </a:p>
                  <a:p>
                    <a:r>
                      <a:rPr lang="ru-RU" sz="1600" dirty="0" smtClean="0">
                        <a:latin typeface="+mn-lt"/>
                      </a:rPr>
                      <a:t>92,7 млн руб. </a:t>
                    </a:r>
                    <a:endParaRPr lang="ru-RU" sz="1600" dirty="0">
                      <a:latin typeface="+mn-lt"/>
                    </a:endParaRPr>
                  </a:p>
                </c:rich>
              </c:tx>
              <c:showVal val="1"/>
              <c:showCatName val="1"/>
            </c:dLbl>
            <c:dLbl>
              <c:idx val="2"/>
              <c:delete val="1"/>
            </c:dLbl>
            <c:dLbl>
              <c:idx val="3"/>
              <c:layout>
                <c:manualLayout>
                  <c:x val="2.6405649228291642E-2"/>
                  <c:y val="-0.25181773644963146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 smtClean="0"/>
                      <a:t>Транспорт</a:t>
                    </a:r>
                  </a:p>
                  <a:p>
                    <a:r>
                      <a:rPr lang="ru-RU" sz="1600" dirty="0" smtClean="0"/>
                      <a:t>5,3% </a:t>
                    </a:r>
                    <a:endParaRPr lang="ru-RU" sz="1600" dirty="0"/>
                  </a:p>
                </c:rich>
              </c:tx>
              <c:showVal val="1"/>
              <c:showCatName val="1"/>
            </c:dLbl>
            <c:dLbl>
              <c:idx val="4"/>
              <c:delete val="1"/>
            </c:dLbl>
            <c:dLbl>
              <c:idx val="5"/>
              <c:delete val="1"/>
            </c:dLbl>
            <c:showVal val="1"/>
            <c:showCatName val="1"/>
            <c:showLeaderLines val="1"/>
          </c:dLbls>
          <c:cat>
            <c:strRef>
              <c:f>Лист1!$A$2:$A$7</c:f>
              <c:strCache>
                <c:ptCount val="6"/>
                <c:pt idx="0">
                  <c:v>Дорожное хозяйство</c:v>
                </c:pt>
                <c:pt idx="1">
                  <c:v>Информатика, другие вопросы</c:v>
                </c:pt>
                <c:pt idx="2">
                  <c:v>Жилищное хозяйство и другие расходы в сфере ЖКХ</c:v>
                </c:pt>
                <c:pt idx="3">
                  <c:v>Благоустройство</c:v>
                </c:pt>
                <c:pt idx="4">
                  <c:v>Транспорт</c:v>
                </c:pt>
                <c:pt idx="5">
                  <c:v>Коммунальное хозяйство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1983.1</c:v>
                </c:pt>
                <c:pt idx="1">
                  <c:v>92.7</c:v>
                </c:pt>
                <c:pt idx="2">
                  <c:v>144.19999999999999</c:v>
                </c:pt>
                <c:pt idx="3">
                  <c:v>485.3</c:v>
                </c:pt>
                <c:pt idx="4">
                  <c:v>155.80000000000001</c:v>
                </c:pt>
                <c:pt idx="5">
                  <c:v>75.5</c:v>
                </c:pt>
              </c:numCache>
            </c:numRef>
          </c:val>
        </c:ser>
        <c:dLbls>
          <c:showVal val="1"/>
        </c:dLbls>
        <c:firstSliceAng val="0"/>
        <c:holeSize val="50"/>
      </c:doughnutChart>
    </c:plotArea>
    <c:plotVisOnly val="1"/>
  </c:chart>
  <c:txPr>
    <a:bodyPr/>
    <a:lstStyle/>
    <a:p>
      <a:pPr>
        <a:defRPr sz="1800">
          <a:latin typeface="+mn-lt"/>
          <a:cs typeface="Times New Roman" pitchFamily="18" charset="0"/>
        </a:defRPr>
      </a:pPr>
      <a:endParaRPr lang="ru-RU"/>
    </a:p>
  </c:txPr>
  <c:externalData r:id="rId1"/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51F5F2-09B6-4500-A69E-752C0A0FBC8F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D06E30E-81BC-4F40-8B04-4B913DE4FB6E}">
      <dgm:prSet phldrT="[Текст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>
            <a:lnSpc>
              <a:spcPct val="100000"/>
            </a:lnSpc>
            <a:spcBef>
              <a:spcPts val="600"/>
            </a:spcBef>
            <a:spcAft>
              <a:spcPts val="0"/>
            </a:spcAft>
          </a:pPr>
          <a:endParaRPr lang="en-US" sz="22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1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3 650,0</a:t>
          </a:r>
        </a:p>
        <a:p>
          <a:pPr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1" dirty="0" err="1" smtClean="0">
              <a:solidFill>
                <a:schemeClr val="tx1"/>
              </a:solidFill>
              <a:latin typeface="+mn-lt"/>
              <a:cs typeface="Times New Roman" pitchFamily="18" charset="0"/>
            </a:rPr>
            <a:t>млн</a:t>
          </a:r>
          <a:r>
            <a:rPr lang="ru-RU" sz="1600" b="1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 руб.</a:t>
          </a:r>
          <a:endParaRPr lang="ru-RU" sz="1600" b="1" dirty="0">
            <a:solidFill>
              <a:schemeClr val="tx1"/>
            </a:solidFill>
            <a:latin typeface="+mn-lt"/>
            <a:cs typeface="Times New Roman" pitchFamily="18" charset="0"/>
          </a:endParaRPr>
        </a:p>
      </dgm:t>
    </dgm:pt>
    <dgm:pt modelId="{4182901F-AFCC-48EB-83E3-C59138A50881}" type="parTrans" cxnId="{52FF5116-7CF5-4B2F-BDD6-10B71260E4C5}">
      <dgm:prSet/>
      <dgm:spPr/>
      <dgm:t>
        <a:bodyPr/>
        <a:lstStyle/>
        <a:p>
          <a:endParaRPr lang="ru-RU"/>
        </a:p>
      </dgm:t>
    </dgm:pt>
    <dgm:pt modelId="{D4F9DFAB-0280-4BD1-997D-10020657881C}" type="sibTrans" cxnId="{52FF5116-7CF5-4B2F-BDD6-10B71260E4C5}">
      <dgm:prSet/>
      <dgm:spPr/>
      <dgm:t>
        <a:bodyPr/>
        <a:lstStyle/>
        <a:p>
          <a:endParaRPr lang="ru-RU"/>
        </a:p>
      </dgm:t>
    </dgm:pt>
    <dgm:pt modelId="{5F66CE23-11A8-41B8-BCF7-8823F64BBC1B}">
      <dgm:prSet phldrT="[Текст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2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Реализация прав граждан в области образования </a:t>
          </a:r>
          <a:endParaRPr lang="ru-RU" sz="2200" dirty="0">
            <a:latin typeface="+mn-lt"/>
            <a:cs typeface="Times New Roman" pitchFamily="18" charset="0"/>
          </a:endParaRPr>
        </a:p>
      </dgm:t>
    </dgm:pt>
    <dgm:pt modelId="{AA34F42B-A6EB-484B-B3CD-453C479ABFCC}" type="parTrans" cxnId="{51406CB9-95D5-4C5B-9ED5-DCD796B772C4}">
      <dgm:prSet/>
      <dgm:spPr/>
      <dgm:t>
        <a:bodyPr/>
        <a:lstStyle/>
        <a:p>
          <a:endParaRPr lang="ru-RU"/>
        </a:p>
      </dgm:t>
    </dgm:pt>
    <dgm:pt modelId="{5421BB21-0087-4533-9DBA-800DF8B46B26}" type="sibTrans" cxnId="{51406CB9-95D5-4C5B-9ED5-DCD796B772C4}">
      <dgm:prSet/>
      <dgm:spPr/>
      <dgm:t>
        <a:bodyPr/>
        <a:lstStyle/>
        <a:p>
          <a:endParaRPr lang="ru-RU"/>
        </a:p>
      </dgm:t>
    </dgm:pt>
    <dgm:pt modelId="{11D4718D-ABA4-41BD-BC0B-18C1893C42CD}">
      <dgm:prSet phldrT="[Текст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2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Реализация прав детей-сирот, детей, оставшихся без попечения родителей</a:t>
          </a:r>
          <a:endParaRPr lang="ru-RU" sz="2200" dirty="0">
            <a:solidFill>
              <a:schemeClr val="tx1"/>
            </a:solidFill>
            <a:latin typeface="+mn-lt"/>
            <a:cs typeface="Times New Roman" pitchFamily="18" charset="0"/>
          </a:endParaRPr>
        </a:p>
      </dgm:t>
    </dgm:pt>
    <dgm:pt modelId="{60634A9F-F1CC-4974-B6E8-1D1C4FAF683E}" type="parTrans" cxnId="{FB6D3DDB-8275-40DB-871F-FF362C62D8DD}">
      <dgm:prSet/>
      <dgm:spPr/>
      <dgm:t>
        <a:bodyPr/>
        <a:lstStyle/>
        <a:p>
          <a:endParaRPr lang="ru-RU"/>
        </a:p>
      </dgm:t>
    </dgm:pt>
    <dgm:pt modelId="{B4EDD4A0-9722-4A54-BC00-D688A074D9CC}" type="sibTrans" cxnId="{FB6D3DDB-8275-40DB-871F-FF362C62D8DD}">
      <dgm:prSet/>
      <dgm:spPr/>
      <dgm:t>
        <a:bodyPr/>
        <a:lstStyle/>
        <a:p>
          <a:endParaRPr lang="ru-RU"/>
        </a:p>
      </dgm:t>
    </dgm:pt>
    <dgm:pt modelId="{E434D6CB-1C14-4917-9C54-E6954B8710B9}">
      <dgm:prSet phldrT="[Текст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1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3,9</a:t>
          </a:r>
        </a:p>
        <a:p>
          <a:pPr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1" dirty="0" err="1" smtClean="0">
              <a:solidFill>
                <a:schemeClr val="tx1"/>
              </a:solidFill>
              <a:latin typeface="+mn-lt"/>
              <a:cs typeface="Times New Roman" pitchFamily="18" charset="0"/>
            </a:rPr>
            <a:t>млн</a:t>
          </a:r>
          <a:r>
            <a:rPr lang="ru-RU" sz="1600" b="1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 руб.</a:t>
          </a:r>
          <a:endParaRPr lang="ru-RU" sz="1600" b="1" dirty="0">
            <a:solidFill>
              <a:schemeClr val="tx1"/>
            </a:solidFill>
            <a:latin typeface="+mn-lt"/>
            <a:cs typeface="Times New Roman" pitchFamily="18" charset="0"/>
          </a:endParaRPr>
        </a:p>
      </dgm:t>
    </dgm:pt>
    <dgm:pt modelId="{8BFD19EE-5FFF-464C-AD46-8BE605763C5A}" type="parTrans" cxnId="{D9A3459C-79B4-4AEC-9492-8C301CCEE168}">
      <dgm:prSet/>
      <dgm:spPr/>
      <dgm:t>
        <a:bodyPr/>
        <a:lstStyle/>
        <a:p>
          <a:endParaRPr lang="ru-RU"/>
        </a:p>
      </dgm:t>
    </dgm:pt>
    <dgm:pt modelId="{C93636D6-A8FF-425F-A109-839D57E0F728}" type="sibTrans" cxnId="{D9A3459C-79B4-4AEC-9492-8C301CCEE168}">
      <dgm:prSet/>
      <dgm:spPr/>
      <dgm:t>
        <a:bodyPr/>
        <a:lstStyle/>
        <a:p>
          <a:endParaRPr lang="ru-RU"/>
        </a:p>
      </dgm:t>
    </dgm:pt>
    <dgm:pt modelId="{C627A343-5C9C-453D-AC94-967440466F07}">
      <dgm:prSet phldrT="[Текст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2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Иные переданные государственные полномочия </a:t>
          </a:r>
          <a:endParaRPr lang="ru-RU" sz="2200" dirty="0">
            <a:solidFill>
              <a:schemeClr val="tx1"/>
            </a:solidFill>
            <a:latin typeface="+mn-lt"/>
            <a:cs typeface="Times New Roman" pitchFamily="18" charset="0"/>
          </a:endParaRPr>
        </a:p>
      </dgm:t>
    </dgm:pt>
    <dgm:pt modelId="{D70206CC-3F15-442E-B2A3-40C00747EF7C}" type="parTrans" cxnId="{09CF14EF-2122-43A8-950E-601CB12132E3}">
      <dgm:prSet/>
      <dgm:spPr/>
      <dgm:t>
        <a:bodyPr/>
        <a:lstStyle/>
        <a:p>
          <a:endParaRPr lang="ru-RU"/>
        </a:p>
      </dgm:t>
    </dgm:pt>
    <dgm:pt modelId="{B38B2738-8F55-4CB7-B9F8-0342FB4D7775}" type="sibTrans" cxnId="{09CF14EF-2122-43A8-950E-601CB12132E3}">
      <dgm:prSet/>
      <dgm:spPr/>
      <dgm:t>
        <a:bodyPr/>
        <a:lstStyle/>
        <a:p>
          <a:endParaRPr lang="ru-RU"/>
        </a:p>
      </dgm:t>
    </dgm:pt>
    <dgm:pt modelId="{2D8E7699-550F-480E-AFF5-1B6093BE32FE}">
      <dgm:prSet phldrT="[Текст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>
            <a:lnSpc>
              <a:spcPct val="100000"/>
            </a:lnSpc>
            <a:spcBef>
              <a:spcPts val="600"/>
            </a:spcBef>
            <a:spcAft>
              <a:spcPts val="0"/>
            </a:spcAft>
          </a:pPr>
          <a:r>
            <a:rPr lang="ru-RU" sz="1600" b="1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93,3</a:t>
          </a:r>
        </a:p>
        <a:p>
          <a:pPr>
            <a:lnSpc>
              <a:spcPct val="100000"/>
            </a:lnSpc>
            <a:spcBef>
              <a:spcPts val="600"/>
            </a:spcBef>
            <a:spcAft>
              <a:spcPts val="0"/>
            </a:spcAft>
          </a:pPr>
          <a:r>
            <a:rPr lang="ru-RU" sz="1600" b="1" dirty="0" err="1" smtClean="0">
              <a:solidFill>
                <a:schemeClr val="tx1"/>
              </a:solidFill>
              <a:latin typeface="+mn-lt"/>
              <a:cs typeface="Times New Roman" pitchFamily="18" charset="0"/>
            </a:rPr>
            <a:t>млн</a:t>
          </a:r>
          <a:r>
            <a:rPr lang="ru-RU" sz="1600" b="1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 руб.</a:t>
          </a:r>
          <a:endParaRPr lang="ru-RU" sz="1600" b="1" dirty="0">
            <a:solidFill>
              <a:schemeClr val="tx1"/>
            </a:solidFill>
            <a:latin typeface="+mn-lt"/>
            <a:cs typeface="Times New Roman" pitchFamily="18" charset="0"/>
          </a:endParaRPr>
        </a:p>
      </dgm:t>
    </dgm:pt>
    <dgm:pt modelId="{F3C07679-711B-4F5E-BB28-A4D496A27310}" type="sibTrans" cxnId="{EAD42197-B2D1-4047-ADEA-0FBFA441B1F0}">
      <dgm:prSet/>
      <dgm:spPr/>
      <dgm:t>
        <a:bodyPr/>
        <a:lstStyle/>
        <a:p>
          <a:endParaRPr lang="ru-RU"/>
        </a:p>
      </dgm:t>
    </dgm:pt>
    <dgm:pt modelId="{78543FF2-4B0C-409F-82B2-5B48A7D3F03D}" type="parTrans" cxnId="{EAD42197-B2D1-4047-ADEA-0FBFA441B1F0}">
      <dgm:prSet/>
      <dgm:spPr/>
      <dgm:t>
        <a:bodyPr/>
        <a:lstStyle/>
        <a:p>
          <a:endParaRPr lang="ru-RU"/>
        </a:p>
      </dgm:t>
    </dgm:pt>
    <dgm:pt modelId="{BC30629F-9422-4EBC-9E45-827DC61CF181}" type="pres">
      <dgm:prSet presAssocID="{0551F5F2-09B6-4500-A69E-752C0A0FBC8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34B9472-C25C-4BC0-AE2A-8ADD699A170A}" type="pres">
      <dgm:prSet presAssocID="{CD06E30E-81BC-4F40-8B04-4B913DE4FB6E}" presName="composite" presStyleCnt="0"/>
      <dgm:spPr/>
    </dgm:pt>
    <dgm:pt modelId="{93729E06-CA53-4984-BD6C-0C9D0970B70B}" type="pres">
      <dgm:prSet presAssocID="{CD06E30E-81BC-4F40-8B04-4B913DE4FB6E}" presName="parentText" presStyleLbl="alignNode1" presStyleIdx="0" presStyleCnt="3" custLinFactNeighborX="0" custLinFactNeighborY="-7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093CDC-34E3-452E-8589-FDF3E21BFD4B}" type="pres">
      <dgm:prSet presAssocID="{CD06E30E-81BC-4F40-8B04-4B913DE4FB6E}" presName="descendantText" presStyleLbl="alignAcc1" presStyleIdx="0" presStyleCnt="3" custLinFactNeighborX="-181" custLinFactNeighborY="31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05F8AA-75B6-43D5-B102-2A7F9B0A94C3}" type="pres">
      <dgm:prSet presAssocID="{D4F9DFAB-0280-4BD1-997D-10020657881C}" presName="sp" presStyleCnt="0"/>
      <dgm:spPr/>
    </dgm:pt>
    <dgm:pt modelId="{D5CBC7F0-1BAC-4E1A-AF12-81D044E42EE0}" type="pres">
      <dgm:prSet presAssocID="{2D8E7699-550F-480E-AFF5-1B6093BE32FE}" presName="composite" presStyleCnt="0"/>
      <dgm:spPr/>
    </dgm:pt>
    <dgm:pt modelId="{72A027CC-99A8-4AD3-825D-4976737D0FEB}" type="pres">
      <dgm:prSet presAssocID="{2D8E7699-550F-480E-AFF5-1B6093BE32FE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9FD9C4-453A-4686-9DC8-8A761353FED2}" type="pres">
      <dgm:prSet presAssocID="{2D8E7699-550F-480E-AFF5-1B6093BE32FE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53B00B-2ADB-4F80-B17E-CEBF47306F16}" type="pres">
      <dgm:prSet presAssocID="{F3C07679-711B-4F5E-BB28-A4D496A27310}" presName="sp" presStyleCnt="0"/>
      <dgm:spPr/>
    </dgm:pt>
    <dgm:pt modelId="{AA4C2998-124D-432D-A08B-ECA04600F7A9}" type="pres">
      <dgm:prSet presAssocID="{E434D6CB-1C14-4917-9C54-E6954B8710B9}" presName="composite" presStyleCnt="0"/>
      <dgm:spPr/>
    </dgm:pt>
    <dgm:pt modelId="{80FDB785-F502-4A5B-A818-597E4DDE9774}" type="pres">
      <dgm:prSet presAssocID="{E434D6CB-1C14-4917-9C54-E6954B8710B9}" presName="parentText" presStyleLbl="alignNode1" presStyleIdx="2" presStyleCnt="3" custLinFactNeighborX="-2001" custLinFactNeighborY="54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602758-0603-43B9-A7D0-761C2D549551}" type="pres">
      <dgm:prSet presAssocID="{E434D6CB-1C14-4917-9C54-E6954B8710B9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EBBA696-7BF1-44A8-9B9B-8C3B822AEB16}" type="presOf" srcId="{2D8E7699-550F-480E-AFF5-1B6093BE32FE}" destId="{72A027CC-99A8-4AD3-825D-4976737D0FEB}" srcOrd="0" destOrd="0" presId="urn:microsoft.com/office/officeart/2005/8/layout/chevron2"/>
    <dgm:cxn modelId="{0A24A6B1-EEC3-40C1-A3BD-D0A50798482E}" type="presOf" srcId="{5F66CE23-11A8-41B8-BCF7-8823F64BBC1B}" destId="{51093CDC-34E3-452E-8589-FDF3E21BFD4B}" srcOrd="0" destOrd="0" presId="urn:microsoft.com/office/officeart/2005/8/layout/chevron2"/>
    <dgm:cxn modelId="{51406CB9-95D5-4C5B-9ED5-DCD796B772C4}" srcId="{CD06E30E-81BC-4F40-8B04-4B913DE4FB6E}" destId="{5F66CE23-11A8-41B8-BCF7-8823F64BBC1B}" srcOrd="0" destOrd="0" parTransId="{AA34F42B-A6EB-484B-B3CD-453C479ABFCC}" sibTransId="{5421BB21-0087-4533-9DBA-800DF8B46B26}"/>
    <dgm:cxn modelId="{D9A3459C-79B4-4AEC-9492-8C301CCEE168}" srcId="{0551F5F2-09B6-4500-A69E-752C0A0FBC8F}" destId="{E434D6CB-1C14-4917-9C54-E6954B8710B9}" srcOrd="2" destOrd="0" parTransId="{8BFD19EE-5FFF-464C-AD46-8BE605763C5A}" sibTransId="{C93636D6-A8FF-425F-A109-839D57E0F728}"/>
    <dgm:cxn modelId="{3F6732C5-C687-4151-B6E6-F5C94097E2DE}" type="presOf" srcId="{C627A343-5C9C-453D-AC94-967440466F07}" destId="{20602758-0603-43B9-A7D0-761C2D549551}" srcOrd="0" destOrd="0" presId="urn:microsoft.com/office/officeart/2005/8/layout/chevron2"/>
    <dgm:cxn modelId="{DD66A1FE-0489-4DB7-9FAD-4C4A8B51C247}" type="presOf" srcId="{E434D6CB-1C14-4917-9C54-E6954B8710B9}" destId="{80FDB785-F502-4A5B-A818-597E4DDE9774}" srcOrd="0" destOrd="0" presId="urn:microsoft.com/office/officeart/2005/8/layout/chevron2"/>
    <dgm:cxn modelId="{EAD42197-B2D1-4047-ADEA-0FBFA441B1F0}" srcId="{0551F5F2-09B6-4500-A69E-752C0A0FBC8F}" destId="{2D8E7699-550F-480E-AFF5-1B6093BE32FE}" srcOrd="1" destOrd="0" parTransId="{78543FF2-4B0C-409F-82B2-5B48A7D3F03D}" sibTransId="{F3C07679-711B-4F5E-BB28-A4D496A27310}"/>
    <dgm:cxn modelId="{52FF5116-7CF5-4B2F-BDD6-10B71260E4C5}" srcId="{0551F5F2-09B6-4500-A69E-752C0A0FBC8F}" destId="{CD06E30E-81BC-4F40-8B04-4B913DE4FB6E}" srcOrd="0" destOrd="0" parTransId="{4182901F-AFCC-48EB-83E3-C59138A50881}" sibTransId="{D4F9DFAB-0280-4BD1-997D-10020657881C}"/>
    <dgm:cxn modelId="{09CF14EF-2122-43A8-950E-601CB12132E3}" srcId="{E434D6CB-1C14-4917-9C54-E6954B8710B9}" destId="{C627A343-5C9C-453D-AC94-967440466F07}" srcOrd="0" destOrd="0" parTransId="{D70206CC-3F15-442E-B2A3-40C00747EF7C}" sibTransId="{B38B2738-8F55-4CB7-B9F8-0342FB4D7775}"/>
    <dgm:cxn modelId="{BBF8AB13-1D1A-4E1E-8EF3-9388B8D2E61D}" type="presOf" srcId="{CD06E30E-81BC-4F40-8B04-4B913DE4FB6E}" destId="{93729E06-CA53-4984-BD6C-0C9D0970B70B}" srcOrd="0" destOrd="0" presId="urn:microsoft.com/office/officeart/2005/8/layout/chevron2"/>
    <dgm:cxn modelId="{FB6D3DDB-8275-40DB-871F-FF362C62D8DD}" srcId="{2D8E7699-550F-480E-AFF5-1B6093BE32FE}" destId="{11D4718D-ABA4-41BD-BC0B-18C1893C42CD}" srcOrd="0" destOrd="0" parTransId="{60634A9F-F1CC-4974-B6E8-1D1C4FAF683E}" sibTransId="{B4EDD4A0-9722-4A54-BC00-D688A074D9CC}"/>
    <dgm:cxn modelId="{3E7F4F46-8308-4E40-BC35-BCCC4410060E}" type="presOf" srcId="{11D4718D-ABA4-41BD-BC0B-18C1893C42CD}" destId="{B49FD9C4-453A-4686-9DC8-8A761353FED2}" srcOrd="0" destOrd="0" presId="urn:microsoft.com/office/officeart/2005/8/layout/chevron2"/>
    <dgm:cxn modelId="{4CDDCC26-25A4-4E32-A77C-3ABCDFAF5BC8}" type="presOf" srcId="{0551F5F2-09B6-4500-A69E-752C0A0FBC8F}" destId="{BC30629F-9422-4EBC-9E45-827DC61CF181}" srcOrd="0" destOrd="0" presId="urn:microsoft.com/office/officeart/2005/8/layout/chevron2"/>
    <dgm:cxn modelId="{F4BC7C9E-AE92-48AA-8909-0641BAF5E83B}" type="presParOf" srcId="{BC30629F-9422-4EBC-9E45-827DC61CF181}" destId="{634B9472-C25C-4BC0-AE2A-8ADD699A170A}" srcOrd="0" destOrd="0" presId="urn:microsoft.com/office/officeart/2005/8/layout/chevron2"/>
    <dgm:cxn modelId="{69E1673F-E669-496D-8483-AA9C69FB6E55}" type="presParOf" srcId="{634B9472-C25C-4BC0-AE2A-8ADD699A170A}" destId="{93729E06-CA53-4984-BD6C-0C9D0970B70B}" srcOrd="0" destOrd="0" presId="urn:microsoft.com/office/officeart/2005/8/layout/chevron2"/>
    <dgm:cxn modelId="{35DA0C42-B421-4F4F-BF73-220190CC0526}" type="presParOf" srcId="{634B9472-C25C-4BC0-AE2A-8ADD699A170A}" destId="{51093CDC-34E3-452E-8589-FDF3E21BFD4B}" srcOrd="1" destOrd="0" presId="urn:microsoft.com/office/officeart/2005/8/layout/chevron2"/>
    <dgm:cxn modelId="{786BD24F-5295-4B02-B087-057BCEB098B2}" type="presParOf" srcId="{BC30629F-9422-4EBC-9E45-827DC61CF181}" destId="{5C05F8AA-75B6-43D5-B102-2A7F9B0A94C3}" srcOrd="1" destOrd="0" presId="urn:microsoft.com/office/officeart/2005/8/layout/chevron2"/>
    <dgm:cxn modelId="{23C4A10F-DC6D-43E0-A9EB-8CAE44A5586E}" type="presParOf" srcId="{BC30629F-9422-4EBC-9E45-827DC61CF181}" destId="{D5CBC7F0-1BAC-4E1A-AF12-81D044E42EE0}" srcOrd="2" destOrd="0" presId="urn:microsoft.com/office/officeart/2005/8/layout/chevron2"/>
    <dgm:cxn modelId="{DFEC7845-4752-48E5-B9E3-1A6A4878C9DD}" type="presParOf" srcId="{D5CBC7F0-1BAC-4E1A-AF12-81D044E42EE0}" destId="{72A027CC-99A8-4AD3-825D-4976737D0FEB}" srcOrd="0" destOrd="0" presId="urn:microsoft.com/office/officeart/2005/8/layout/chevron2"/>
    <dgm:cxn modelId="{3B0C2393-C34D-4532-A9E2-9B01D1968DF2}" type="presParOf" srcId="{D5CBC7F0-1BAC-4E1A-AF12-81D044E42EE0}" destId="{B49FD9C4-453A-4686-9DC8-8A761353FED2}" srcOrd="1" destOrd="0" presId="urn:microsoft.com/office/officeart/2005/8/layout/chevron2"/>
    <dgm:cxn modelId="{DF9D3447-9924-4545-AF24-9703D65AB0FE}" type="presParOf" srcId="{BC30629F-9422-4EBC-9E45-827DC61CF181}" destId="{4053B00B-2ADB-4F80-B17E-CEBF47306F16}" srcOrd="3" destOrd="0" presId="urn:microsoft.com/office/officeart/2005/8/layout/chevron2"/>
    <dgm:cxn modelId="{3F9DF450-B945-472D-A378-C993945827C1}" type="presParOf" srcId="{BC30629F-9422-4EBC-9E45-827DC61CF181}" destId="{AA4C2998-124D-432D-A08B-ECA04600F7A9}" srcOrd="4" destOrd="0" presId="urn:microsoft.com/office/officeart/2005/8/layout/chevron2"/>
    <dgm:cxn modelId="{FAD53E82-2DB9-4592-A34D-E2A996CEE85E}" type="presParOf" srcId="{AA4C2998-124D-432D-A08B-ECA04600F7A9}" destId="{80FDB785-F502-4A5B-A818-597E4DDE9774}" srcOrd="0" destOrd="0" presId="urn:microsoft.com/office/officeart/2005/8/layout/chevron2"/>
    <dgm:cxn modelId="{D2EBD058-2846-4BC1-933B-EF893C25CC03}" type="presParOf" srcId="{AA4C2998-124D-432D-A08B-ECA04600F7A9}" destId="{20602758-0603-43B9-A7D0-761C2D54955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AAB9AD4-0B2A-4827-9D47-6606F0244C7B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12F9EA1-A18A-4829-AE08-7D19F9E130EF}" type="pres">
      <dgm:prSet presAssocID="{2AAB9AD4-0B2A-4827-9D47-6606F0244C7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9F80DA71-35DA-47BB-84CF-5E2D199073E0}" type="presOf" srcId="{2AAB9AD4-0B2A-4827-9D47-6606F0244C7B}" destId="{F12F9EA1-A18A-4829-AE08-7D19F9E130EF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2743160-E141-4347-92A1-8D3A97528163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459C0F5-9291-49B7-97D2-9677B9FA4141}" type="pres">
      <dgm:prSet presAssocID="{22743160-E141-4347-92A1-8D3A9752816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74A52154-6E7E-4A80-AECA-5334D2AD4DE1}" type="presOf" srcId="{22743160-E141-4347-92A1-8D3A97528163}" destId="{4459C0F5-9291-49B7-97D2-9677B9FA4141}" srcOrd="0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AAB9AD4-0B2A-4827-9D47-6606F0244C7B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12F9EA1-A18A-4829-AE08-7D19F9E130EF}" type="pres">
      <dgm:prSet presAssocID="{2AAB9AD4-0B2A-4827-9D47-6606F0244C7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3B08595B-F95E-418B-8541-CFC390F26064}" type="presOf" srcId="{2AAB9AD4-0B2A-4827-9D47-6606F0244C7B}" destId="{F12F9EA1-A18A-4829-AE08-7D19F9E130EF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2743160-E141-4347-92A1-8D3A97528163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459C0F5-9291-49B7-97D2-9677B9FA4141}" type="pres">
      <dgm:prSet presAssocID="{22743160-E141-4347-92A1-8D3A9752816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E4BE1774-E16D-45D4-8737-89E3AF442B35}" type="presOf" srcId="{22743160-E141-4347-92A1-8D3A97528163}" destId="{4459C0F5-9291-49B7-97D2-9677B9FA4141}" srcOrd="0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AAB9AD4-0B2A-4827-9D47-6606F0244C7B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12F9EA1-A18A-4829-AE08-7D19F9E130EF}" type="pres">
      <dgm:prSet presAssocID="{2AAB9AD4-0B2A-4827-9D47-6606F0244C7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13181954-EE88-46FB-A54A-1855FB40EAA4}" type="presOf" srcId="{2AAB9AD4-0B2A-4827-9D47-6606F0244C7B}" destId="{F12F9EA1-A18A-4829-AE08-7D19F9E130EF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2743160-E141-4347-92A1-8D3A97528163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459C0F5-9291-49B7-97D2-9677B9FA4141}" type="pres">
      <dgm:prSet presAssocID="{22743160-E141-4347-92A1-8D3A9752816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8D94493F-3B39-4998-8E8A-6D7BD88C1557}" type="presOf" srcId="{22743160-E141-4347-92A1-8D3A97528163}" destId="{4459C0F5-9291-49B7-97D2-9677B9FA4141}" srcOrd="0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AAB9AD4-0B2A-4827-9D47-6606F0244C7B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12F9EA1-A18A-4829-AE08-7D19F9E130EF}" type="pres">
      <dgm:prSet presAssocID="{2AAB9AD4-0B2A-4827-9D47-6606F0244C7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A692E379-9DD6-4802-BA2D-3481F51FF4AA}" type="presOf" srcId="{2AAB9AD4-0B2A-4827-9D47-6606F0244C7B}" destId="{F12F9EA1-A18A-4829-AE08-7D19F9E130EF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2743160-E141-4347-92A1-8D3A97528163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459C0F5-9291-49B7-97D2-9677B9FA4141}" type="pres">
      <dgm:prSet presAssocID="{22743160-E141-4347-92A1-8D3A9752816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DC4F4531-5E61-40F2-B693-F72A6066928E}" type="presOf" srcId="{22743160-E141-4347-92A1-8D3A97528163}" destId="{4459C0F5-9291-49B7-97D2-9677B9FA4141}" srcOrd="0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0.22727</cdr:x>
      <cdr:y>0.4898</cdr:y>
    </cdr:from>
    <cdr:to>
      <cdr:x>0.36523</cdr:x>
      <cdr:y>0.63394</cdr:y>
    </cdr:to>
    <cdr:sp macro="" textlink="">
      <cdr:nvSpPr>
        <cdr:cNvPr id="2" name="Прямоугольник с одним скругленным углом 1"/>
        <cdr:cNvSpPr/>
      </cdr:nvSpPr>
      <cdr:spPr>
        <a:xfrm xmlns:a="http://schemas.openxmlformats.org/drawingml/2006/main">
          <a:off x="1800200" y="1728192"/>
          <a:ext cx="1092765" cy="508582"/>
        </a:xfrm>
        <a:prstGeom xmlns:a="http://schemas.openxmlformats.org/drawingml/2006/main" prst="round1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   </a:t>
          </a:r>
        </a:p>
        <a:p xmlns:a="http://schemas.openxmlformats.org/drawingml/2006/main">
          <a:r>
            <a: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  17%</a:t>
          </a:r>
          <a:endParaRPr lang="ru-RU" sz="1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0.39854</cdr:x>
      <cdr:y>0.04</cdr:y>
    </cdr:from>
    <cdr:to>
      <cdr:x>0.58038</cdr:x>
      <cdr:y>0.30216</cdr:y>
    </cdr:to>
    <cdr:sp macro="" textlink="">
      <cdr:nvSpPr>
        <cdr:cNvPr id="4" name="Прямоугольник с одним скругленным углом 3"/>
        <cdr:cNvSpPr/>
      </cdr:nvSpPr>
      <cdr:spPr>
        <a:xfrm xmlns:a="http://schemas.openxmlformats.org/drawingml/2006/main">
          <a:off x="2051720" y="144016"/>
          <a:ext cx="936104" cy="943881"/>
        </a:xfrm>
        <a:prstGeom xmlns:a="http://schemas.openxmlformats.org/drawingml/2006/main" prst="round1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      </a:t>
          </a:r>
        </a:p>
        <a:p xmlns:a="http://schemas.openxmlformats.org/drawingml/2006/main">
          <a:pPr algn="ctr"/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     </a:t>
          </a:r>
          <a:endParaRPr lang="ru-RU" sz="1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0.43443</cdr:x>
      <cdr:y>0.64444</cdr:y>
    </cdr:from>
    <cdr:to>
      <cdr:x>0.5617</cdr:x>
      <cdr:y>0.79931</cdr:y>
    </cdr:to>
    <cdr:sp macro="" textlink="">
      <cdr:nvSpPr>
        <cdr:cNvPr id="5" name="Прямоугольник с одним скругленным углом 4"/>
        <cdr:cNvSpPr/>
      </cdr:nvSpPr>
      <cdr:spPr>
        <a:xfrm xmlns:a="http://schemas.openxmlformats.org/drawingml/2006/main">
          <a:off x="3816424" y="2088232"/>
          <a:ext cx="1118087" cy="501835"/>
        </a:xfrm>
        <a:prstGeom xmlns:a="http://schemas.openxmlformats.org/drawingml/2006/main" prst="round1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    </a:t>
          </a:r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32%</a:t>
          </a:r>
          <a:endParaRPr lang="ru-RU" sz="1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0.72023</cdr:x>
      <cdr:y>0.72</cdr:y>
    </cdr:from>
    <cdr:to>
      <cdr:x>0.99073</cdr:x>
      <cdr:y>0.96051</cdr:y>
    </cdr:to>
    <cdr:sp macro="" textlink="">
      <cdr:nvSpPr>
        <cdr:cNvPr id="6" name="Прямоугольник с двумя скругленными соседними углами 5"/>
        <cdr:cNvSpPr/>
      </cdr:nvSpPr>
      <cdr:spPr>
        <a:xfrm xmlns:a="http://schemas.openxmlformats.org/drawingml/2006/main" rot="10800000" flipV="1">
          <a:off x="4943078" y="2592288"/>
          <a:ext cx="1856493" cy="865932"/>
        </a:xfrm>
        <a:prstGeom xmlns:a="http://schemas.openxmlformats.org/drawingml/2006/main" prst="round2Same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lvl="0" indent="342900" algn="just">
            <a:defRPr/>
          </a:pPr>
          <a:endParaRPr lang="ru-RU" sz="1600" b="1" dirty="0" smtClean="0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0.31105</cdr:x>
      <cdr:y>0.52</cdr:y>
    </cdr:from>
    <cdr:to>
      <cdr:x>0.38482</cdr:x>
      <cdr:y>0.65333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2134766" y="1872208"/>
          <a:ext cx="506298" cy="4800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cs typeface="Times New Roman" pitchFamily="18" charset="0"/>
            </a:rPr>
            <a:t>9,8%</a:t>
          </a:r>
          <a:endParaRPr lang="ru-RU" sz="1600" b="1" dirty="0"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0.42652</cdr:x>
      <cdr:y>0.14</cdr:y>
    </cdr:from>
    <cdr:to>
      <cdr:x>0.5524</cdr:x>
      <cdr:y>0.26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2195736" y="504056"/>
          <a:ext cx="648072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600" b="1" dirty="0" smtClean="0">
              <a:cs typeface="Times New Roman" pitchFamily="18" charset="0"/>
            </a:rPr>
            <a:t>62,3%</a:t>
          </a:r>
          <a:endParaRPr lang="ru-RU" sz="1600" b="1" dirty="0">
            <a:cs typeface="Times New Roman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0.22727</cdr:x>
      <cdr:y>0.4898</cdr:y>
    </cdr:from>
    <cdr:to>
      <cdr:x>0.36523</cdr:x>
      <cdr:y>0.63394</cdr:y>
    </cdr:to>
    <cdr:sp macro="" textlink="">
      <cdr:nvSpPr>
        <cdr:cNvPr id="2" name="Прямоугольник с одним скругленным углом 1"/>
        <cdr:cNvSpPr/>
      </cdr:nvSpPr>
      <cdr:spPr>
        <a:xfrm xmlns:a="http://schemas.openxmlformats.org/drawingml/2006/main">
          <a:off x="1800200" y="1728192"/>
          <a:ext cx="1092765" cy="508582"/>
        </a:xfrm>
        <a:prstGeom xmlns:a="http://schemas.openxmlformats.org/drawingml/2006/main" prst="round1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   </a:t>
          </a:r>
        </a:p>
        <a:p xmlns:a="http://schemas.openxmlformats.org/drawingml/2006/main">
          <a:r>
            <a: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  17%</a:t>
          </a:r>
          <a:endParaRPr lang="ru-RU" sz="1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0.39344</cdr:x>
      <cdr:y>0.08696</cdr:y>
    </cdr:from>
    <cdr:to>
      <cdr:x>0.55738</cdr:x>
      <cdr:y>0.38912</cdr:y>
    </cdr:to>
    <cdr:sp macro="" textlink="">
      <cdr:nvSpPr>
        <cdr:cNvPr id="4" name="Прямоугольник с одним скругленным углом 3"/>
        <cdr:cNvSpPr/>
      </cdr:nvSpPr>
      <cdr:spPr>
        <a:xfrm xmlns:a="http://schemas.openxmlformats.org/drawingml/2006/main">
          <a:off x="3456384" y="281770"/>
          <a:ext cx="1440160" cy="979119"/>
        </a:xfrm>
        <a:prstGeom xmlns:a="http://schemas.openxmlformats.org/drawingml/2006/main" prst="round1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      </a:t>
          </a:r>
        </a:p>
        <a:p xmlns:a="http://schemas.openxmlformats.org/drawingml/2006/main"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      57%</a:t>
          </a:r>
          <a:endParaRPr lang="ru-RU" sz="1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0.43443</cdr:x>
      <cdr:y>0.64444</cdr:y>
    </cdr:from>
    <cdr:to>
      <cdr:x>0.5617</cdr:x>
      <cdr:y>0.79931</cdr:y>
    </cdr:to>
    <cdr:sp macro="" textlink="">
      <cdr:nvSpPr>
        <cdr:cNvPr id="5" name="Прямоугольник с одним скругленным углом 4"/>
        <cdr:cNvSpPr/>
      </cdr:nvSpPr>
      <cdr:spPr>
        <a:xfrm xmlns:a="http://schemas.openxmlformats.org/drawingml/2006/main">
          <a:off x="3816424" y="2088232"/>
          <a:ext cx="1118087" cy="501835"/>
        </a:xfrm>
        <a:prstGeom xmlns:a="http://schemas.openxmlformats.org/drawingml/2006/main" prst="round1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    </a:t>
          </a:r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32%</a:t>
          </a:r>
          <a:endParaRPr lang="ru-RU" sz="1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0.71311</cdr:x>
      <cdr:y>0.70886</cdr:y>
    </cdr:from>
    <cdr:to>
      <cdr:x>0.98361</cdr:x>
      <cdr:y>0.94937</cdr:y>
    </cdr:to>
    <cdr:sp macro="" textlink="">
      <cdr:nvSpPr>
        <cdr:cNvPr id="6" name="Прямоугольник с двумя скругленными соседними углами 5"/>
        <cdr:cNvSpPr/>
      </cdr:nvSpPr>
      <cdr:spPr>
        <a:xfrm xmlns:a="http://schemas.openxmlformats.org/drawingml/2006/main" rot="10800000" flipV="1">
          <a:off x="6392666" y="4032444"/>
          <a:ext cx="2424894" cy="1368173"/>
        </a:xfrm>
        <a:prstGeom xmlns:a="http://schemas.openxmlformats.org/drawingml/2006/main" prst="round2Same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lvl="0" indent="342900" algn="just">
            <a:defRPr/>
          </a:pPr>
          <a:endParaRPr lang="ru-RU" sz="1600" b="1" dirty="0" smtClean="0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0.28948</cdr:x>
      <cdr:y>0.51613</cdr:y>
    </cdr:from>
    <cdr:to>
      <cdr:x>0.44187</cdr:x>
      <cdr:y>0.66752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1056017" y="1152128"/>
          <a:ext cx="555908" cy="33794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b="1" dirty="0" smtClean="0">
              <a:latin typeface="+mn-lt"/>
              <a:cs typeface="Times New Roman" pitchFamily="18" charset="0"/>
            </a:rPr>
            <a:t>11%</a:t>
          </a:r>
          <a:endParaRPr lang="ru-RU" sz="1200" b="1" dirty="0">
            <a:latin typeface="+mn-lt"/>
            <a:cs typeface="Times New Roman" pitchFamily="18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0.39344</cdr:x>
      <cdr:y>0.08696</cdr:y>
    </cdr:from>
    <cdr:to>
      <cdr:x>0.55738</cdr:x>
      <cdr:y>0.38912</cdr:y>
    </cdr:to>
    <cdr:sp macro="" textlink="">
      <cdr:nvSpPr>
        <cdr:cNvPr id="4" name="Прямоугольник с одним скругленным углом 3"/>
        <cdr:cNvSpPr/>
      </cdr:nvSpPr>
      <cdr:spPr>
        <a:xfrm xmlns:a="http://schemas.openxmlformats.org/drawingml/2006/main">
          <a:off x="3456384" y="281770"/>
          <a:ext cx="1440160" cy="979119"/>
        </a:xfrm>
        <a:prstGeom xmlns:a="http://schemas.openxmlformats.org/drawingml/2006/main" prst="round1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      </a:t>
          </a:r>
        </a:p>
        <a:p xmlns:a="http://schemas.openxmlformats.org/drawingml/2006/main"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      57%</a:t>
          </a:r>
          <a:endParaRPr lang="ru-RU" sz="1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0.42105</cdr:x>
      <cdr:y>0.64669</cdr:y>
    </cdr:from>
    <cdr:to>
      <cdr:x>0.54832</cdr:x>
      <cdr:y>0.80156</cdr:y>
    </cdr:to>
    <cdr:sp macro="" textlink="">
      <cdr:nvSpPr>
        <cdr:cNvPr id="5" name="Прямоугольник с одним скругленным углом 4"/>
        <cdr:cNvSpPr/>
      </cdr:nvSpPr>
      <cdr:spPr>
        <a:xfrm xmlns:a="http://schemas.openxmlformats.org/drawingml/2006/main">
          <a:off x="1152128" y="1368152"/>
          <a:ext cx="348249" cy="327645"/>
        </a:xfrm>
        <a:prstGeom xmlns:a="http://schemas.openxmlformats.org/drawingml/2006/main" prst="round1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    </a:t>
          </a:r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32%</a:t>
          </a:r>
          <a:endParaRPr lang="ru-RU" sz="1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0.30935</cdr:x>
      <cdr:y>0.54458</cdr:y>
    </cdr:from>
    <cdr:to>
      <cdr:x>0.46174</cdr:x>
      <cdr:y>0.69597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1128475" y="1152128"/>
          <a:ext cx="555908" cy="3202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b="1" dirty="0" smtClean="0">
              <a:cs typeface="Times New Roman" pitchFamily="18" charset="0"/>
            </a:rPr>
            <a:t>12%</a:t>
          </a:r>
          <a:endParaRPr lang="ru-RU" sz="1200" b="1" dirty="0">
            <a:cs typeface="Times New Roman" pitchFamily="18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0.75493</cdr:x>
      <cdr:y>0.01266</cdr:y>
    </cdr:from>
    <cdr:to>
      <cdr:x>0.95616</cdr:x>
      <cdr:y>0.15192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5436096" y="72008"/>
          <a:ext cx="1449017" cy="7921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0.33493</cdr:x>
      <cdr:y>0.35443</cdr:y>
    </cdr:from>
    <cdr:to>
      <cdr:x>0.65517</cdr:x>
      <cdr:y>0.65823</cdr:y>
    </cdr:to>
    <cdr:sp macro="" textlink="">
      <cdr:nvSpPr>
        <cdr:cNvPr id="7" name="Овал 6"/>
        <cdr:cNvSpPr/>
      </cdr:nvSpPr>
      <cdr:spPr>
        <a:xfrm xmlns:a="http://schemas.openxmlformats.org/drawingml/2006/main">
          <a:off x="2797646" y="2016225"/>
          <a:ext cx="2674962" cy="1728204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2000" b="1" dirty="0" smtClean="0">
              <a:solidFill>
                <a:schemeClr val="tx1"/>
              </a:solidFill>
              <a:cs typeface="Times New Roman" pitchFamily="18" charset="0"/>
            </a:rPr>
            <a:t>Всего</a:t>
          </a:r>
        </a:p>
        <a:p xmlns:a="http://schemas.openxmlformats.org/drawingml/2006/main">
          <a:pPr algn="ctr"/>
          <a:r>
            <a:rPr lang="ru-RU" sz="2000" b="1" dirty="0" smtClean="0">
              <a:solidFill>
                <a:schemeClr val="tx1"/>
              </a:solidFill>
              <a:cs typeface="Times New Roman" pitchFamily="18" charset="0"/>
            </a:rPr>
            <a:t>6 545,2</a:t>
          </a:r>
        </a:p>
        <a:p xmlns:a="http://schemas.openxmlformats.org/drawingml/2006/main">
          <a:pPr algn="ctr"/>
          <a:r>
            <a:rPr lang="ru-RU" sz="2000" b="1" dirty="0" smtClean="0">
              <a:solidFill>
                <a:schemeClr val="tx1"/>
              </a:solidFill>
              <a:cs typeface="Times New Roman" pitchFamily="18" charset="0"/>
            </a:rPr>
            <a:t>млн руб.</a:t>
          </a:r>
          <a:endParaRPr lang="ru-RU" sz="2000" b="1" dirty="0">
            <a:solidFill>
              <a:schemeClr val="tx1"/>
            </a:solidFill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0.31894</cdr:x>
      <cdr:y>0.68354</cdr:y>
    </cdr:from>
    <cdr:to>
      <cdr:x>0.52894</cdr:x>
      <cdr:y>0.85459</cdr:y>
    </cdr:to>
    <cdr:sp macro="" textlink="">
      <cdr:nvSpPr>
        <cdr:cNvPr id="10" name="Овал 9"/>
        <cdr:cNvSpPr/>
      </cdr:nvSpPr>
      <cdr:spPr>
        <a:xfrm xmlns:a="http://schemas.openxmlformats.org/drawingml/2006/main">
          <a:off x="3551668" y="3888432"/>
          <a:ext cx="2338516" cy="973041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2000" b="1" dirty="0" smtClean="0">
              <a:solidFill>
                <a:schemeClr val="tx1"/>
              </a:solidFill>
              <a:cs typeface="Times New Roman" pitchFamily="18" charset="0"/>
            </a:rPr>
            <a:t>5 757,3</a:t>
          </a:r>
          <a:endParaRPr lang="ru-RU" sz="20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0.64873</cdr:x>
      <cdr:y>0.26582</cdr:y>
    </cdr:from>
    <cdr:to>
      <cdr:x>0.7608</cdr:x>
      <cdr:y>0.36709</cdr:y>
    </cdr:to>
    <cdr:sp macro="" textlink="">
      <cdr:nvSpPr>
        <cdr:cNvPr id="11" name="Овал 10"/>
        <cdr:cNvSpPr/>
      </cdr:nvSpPr>
      <cdr:spPr>
        <a:xfrm xmlns:a="http://schemas.openxmlformats.org/drawingml/2006/main">
          <a:off x="7224076" y="1512168"/>
          <a:ext cx="1247988" cy="576088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25400" cap="flat" cmpd="sng" algn="ctr">
          <a:noFill/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r>
            <a:rPr lang="ru-RU" sz="1600" b="1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363,6</a:t>
          </a:r>
          <a:endParaRPr lang="ru-RU" sz="1600" b="1" dirty="0">
            <a:solidFill>
              <a:schemeClr val="tx1"/>
            </a:solidFill>
            <a:latin typeface="+mn-lt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0.60993</cdr:x>
      <cdr:y>0.1519</cdr:y>
    </cdr:from>
    <cdr:to>
      <cdr:x>0.71338</cdr:x>
      <cdr:y>0.26582</cdr:y>
    </cdr:to>
    <cdr:sp macro="" textlink="">
      <cdr:nvSpPr>
        <cdr:cNvPr id="12" name="Овал 11"/>
        <cdr:cNvSpPr/>
      </cdr:nvSpPr>
      <cdr:spPr>
        <a:xfrm xmlns:a="http://schemas.openxmlformats.org/drawingml/2006/main">
          <a:off x="6792028" y="864096"/>
          <a:ext cx="1151997" cy="648049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600" b="1" dirty="0" smtClean="0">
              <a:solidFill>
                <a:schemeClr val="tx1"/>
              </a:solidFill>
              <a:cs typeface="Times New Roman" pitchFamily="18" charset="0"/>
            </a:rPr>
            <a:t>348,4</a:t>
          </a:r>
          <a:endParaRPr lang="ru-RU" sz="1600" b="1" dirty="0">
            <a:solidFill>
              <a:schemeClr val="tx1"/>
            </a:solidFill>
            <a:cs typeface="Times New Roman" pitchFamily="18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0.76139</cdr:x>
      <cdr:y>0</cdr:y>
    </cdr:from>
    <cdr:to>
      <cdr:x>0.96262</cdr:x>
      <cdr:y>0.13926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5866400" y="0"/>
          <a:ext cx="1550424" cy="7420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0.34183</cdr:x>
      <cdr:y>0.39096</cdr:y>
    </cdr:from>
    <cdr:to>
      <cdr:x>0.61769</cdr:x>
      <cdr:y>0.57687</cdr:y>
    </cdr:to>
    <cdr:sp macro="" textlink="">
      <cdr:nvSpPr>
        <cdr:cNvPr id="7" name="Овал 6"/>
        <cdr:cNvSpPr/>
      </cdr:nvSpPr>
      <cdr:spPr>
        <a:xfrm xmlns:a="http://schemas.openxmlformats.org/drawingml/2006/main">
          <a:off x="3807060" y="2336617"/>
          <a:ext cx="3072318" cy="1111122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800" b="1" dirty="0" smtClean="0">
              <a:solidFill>
                <a:schemeClr val="tx1"/>
              </a:solidFill>
              <a:cs typeface="Times New Roman" pitchFamily="18" charset="0"/>
            </a:rPr>
            <a:t>Всего </a:t>
          </a:r>
        </a:p>
        <a:p xmlns:a="http://schemas.openxmlformats.org/drawingml/2006/main">
          <a:pPr algn="ctr"/>
          <a:r>
            <a:rPr lang="ru-RU" sz="1800" b="1" dirty="0" smtClean="0">
              <a:solidFill>
                <a:schemeClr val="tx1"/>
              </a:solidFill>
              <a:cs typeface="Times New Roman" pitchFamily="18" charset="0"/>
            </a:rPr>
            <a:t>2 936,6</a:t>
          </a:r>
        </a:p>
        <a:p xmlns:a="http://schemas.openxmlformats.org/drawingml/2006/main">
          <a:pPr algn="ctr"/>
          <a:r>
            <a:rPr lang="ru-RU" sz="1800" b="1" dirty="0" smtClean="0">
              <a:solidFill>
                <a:schemeClr val="tx1"/>
              </a:solidFill>
              <a:cs typeface="Times New Roman" pitchFamily="18" charset="0"/>
            </a:rPr>
            <a:t>млн. руб.</a:t>
          </a:r>
          <a:endParaRPr lang="ru-RU" sz="1800" b="1" dirty="0">
            <a:solidFill>
              <a:schemeClr val="tx1"/>
            </a:solidFill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0.42811</cdr:x>
      <cdr:y>0.00199</cdr:y>
    </cdr:from>
    <cdr:to>
      <cdr:x>0.61898</cdr:x>
      <cdr:y>0.12663</cdr:y>
    </cdr:to>
    <cdr:sp macro="" textlink="">
      <cdr:nvSpPr>
        <cdr:cNvPr id="23" name="TextBox 22"/>
        <cdr:cNvSpPr txBox="1"/>
      </cdr:nvSpPr>
      <cdr:spPr>
        <a:xfrm xmlns:a="http://schemas.openxmlformats.org/drawingml/2006/main">
          <a:off x="4768003" y="11875"/>
          <a:ext cx="2125685" cy="7449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600" dirty="0" smtClean="0">
              <a:cs typeface="Times New Roman" pitchFamily="18" charset="0"/>
            </a:rPr>
            <a:t>Коммунальное хозяйство</a:t>
          </a:r>
        </a:p>
        <a:p xmlns:a="http://schemas.openxmlformats.org/drawingml/2006/main">
          <a:pPr algn="ctr"/>
          <a:r>
            <a:rPr lang="ru-RU" sz="1600" dirty="0" smtClean="0">
              <a:cs typeface="Times New Roman" pitchFamily="18" charset="0"/>
            </a:rPr>
            <a:t>2,6%  75,5 млн руб.</a:t>
          </a:r>
          <a:endParaRPr lang="ru-RU" sz="1600" dirty="0"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0.06047</cdr:x>
      <cdr:y>0.44236</cdr:y>
    </cdr:from>
    <cdr:to>
      <cdr:x>0.35357</cdr:x>
      <cdr:y>0.63513</cdr:y>
    </cdr:to>
    <cdr:sp macro="" textlink="">
      <cdr:nvSpPr>
        <cdr:cNvPr id="26" name="TextBox 1"/>
        <cdr:cNvSpPr txBox="1"/>
      </cdr:nvSpPr>
      <cdr:spPr>
        <a:xfrm xmlns:a="http://schemas.openxmlformats.org/drawingml/2006/main">
          <a:off x="673469" y="2643823"/>
          <a:ext cx="3264324" cy="11521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l"/>
          <a:r>
            <a:rPr lang="ru-RU" sz="1600" dirty="0" smtClean="0">
              <a:latin typeface="+mn-lt"/>
              <a:cs typeface="Times New Roman" pitchFamily="18" charset="0"/>
            </a:rPr>
            <a:t>Жилищное хозяйство </a:t>
          </a:r>
        </a:p>
        <a:p xmlns:a="http://schemas.openxmlformats.org/drawingml/2006/main">
          <a:pPr algn="l"/>
          <a:r>
            <a:rPr lang="ru-RU" sz="1600" dirty="0" smtClean="0">
              <a:latin typeface="+mn-lt"/>
              <a:cs typeface="Times New Roman" pitchFamily="18" charset="0"/>
            </a:rPr>
            <a:t>и другие расходы</a:t>
          </a:r>
        </a:p>
        <a:p xmlns:a="http://schemas.openxmlformats.org/drawingml/2006/main">
          <a:pPr algn="l"/>
          <a:r>
            <a:rPr lang="ru-RU" sz="1600" dirty="0" smtClean="0">
              <a:latin typeface="+mn-lt"/>
              <a:cs typeface="Times New Roman" pitchFamily="18" charset="0"/>
            </a:rPr>
            <a:t> в сфере ЖКХ  4,9%</a:t>
          </a:r>
        </a:p>
      </cdr:txBody>
    </cdr:sp>
  </cdr:relSizeAnchor>
  <cdr:relSizeAnchor xmlns:cdr="http://schemas.openxmlformats.org/drawingml/2006/chartDrawing">
    <cdr:from>
      <cdr:x>0.10192</cdr:x>
      <cdr:y>0.24599</cdr:y>
    </cdr:from>
    <cdr:to>
      <cdr:x>0.3002</cdr:x>
      <cdr:y>0.35442</cdr:y>
    </cdr:to>
    <cdr:sp macro="" textlink="">
      <cdr:nvSpPr>
        <cdr:cNvPr id="27" name="TextBox 1"/>
        <cdr:cNvSpPr txBox="1"/>
      </cdr:nvSpPr>
      <cdr:spPr>
        <a:xfrm xmlns:a="http://schemas.openxmlformats.org/drawingml/2006/main">
          <a:off x="1135103" y="1470177"/>
          <a:ext cx="2208291" cy="648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ru-RU" sz="1800" dirty="0" smtClean="0">
              <a:latin typeface="+mn-lt"/>
              <a:cs typeface="Times New Roman" pitchFamily="18" charset="0"/>
            </a:rPr>
            <a:t>Благоустройство</a:t>
          </a:r>
        </a:p>
        <a:p xmlns:a="http://schemas.openxmlformats.org/drawingml/2006/main">
          <a:pPr algn="ctr"/>
          <a:r>
            <a:rPr lang="ru-RU" sz="1800" dirty="0" smtClean="0">
              <a:latin typeface="+mn-lt"/>
              <a:cs typeface="Times New Roman" pitchFamily="18" charset="0"/>
            </a:rPr>
            <a:t>16,5%</a:t>
          </a:r>
          <a:endParaRPr lang="ru-RU" sz="1800" dirty="0">
            <a:latin typeface="+mn-lt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0.39315</cdr:x>
      <cdr:y>0.15405</cdr:y>
    </cdr:from>
    <cdr:to>
      <cdr:x>0.45477</cdr:x>
      <cdr:y>0.21429</cdr:y>
    </cdr:to>
    <cdr:sp macro="" textlink="">
      <cdr:nvSpPr>
        <cdr:cNvPr id="28" name="TextBox 1"/>
        <cdr:cNvSpPr txBox="1"/>
      </cdr:nvSpPr>
      <cdr:spPr>
        <a:xfrm xmlns:a="http://schemas.openxmlformats.org/drawingml/2006/main">
          <a:off x="4378577" y="920689"/>
          <a:ext cx="686310" cy="3600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600" b="1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155,8</a:t>
          </a:r>
          <a:endParaRPr lang="ru-RU" sz="1600" b="1" dirty="0">
            <a:solidFill>
              <a:schemeClr val="tx1"/>
            </a:solidFill>
            <a:latin typeface="+mn-lt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0.29718</cdr:x>
      <cdr:y>0.30136</cdr:y>
    </cdr:from>
    <cdr:to>
      <cdr:x>0.40925</cdr:x>
      <cdr:y>0.36161</cdr:y>
    </cdr:to>
    <cdr:sp macro="" textlink="">
      <cdr:nvSpPr>
        <cdr:cNvPr id="29" name="TextBox 1"/>
        <cdr:cNvSpPr txBox="1"/>
      </cdr:nvSpPr>
      <cdr:spPr>
        <a:xfrm xmlns:a="http://schemas.openxmlformats.org/drawingml/2006/main">
          <a:off x="3309781" y="1801138"/>
          <a:ext cx="1248151" cy="3600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800" b="1" dirty="0" smtClean="0">
              <a:latin typeface="+mn-lt"/>
              <a:cs typeface="Times New Roman" pitchFamily="18" charset="0"/>
            </a:rPr>
            <a:t>485,3</a:t>
          </a:r>
          <a:endParaRPr lang="ru-RU" sz="1800" b="1" dirty="0">
            <a:latin typeface="+mn-lt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0.58644</cdr:x>
      <cdr:y>0.45994</cdr:y>
    </cdr:from>
    <cdr:to>
      <cdr:x>0.69851</cdr:x>
      <cdr:y>0.52018</cdr:y>
    </cdr:to>
    <cdr:sp macro="" textlink="">
      <cdr:nvSpPr>
        <cdr:cNvPr id="30" name="TextBox 1"/>
        <cdr:cNvSpPr txBox="1"/>
      </cdr:nvSpPr>
      <cdr:spPr>
        <a:xfrm xmlns:a="http://schemas.openxmlformats.org/drawingml/2006/main">
          <a:off x="6531348" y="2748934"/>
          <a:ext cx="1248150" cy="3600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800" b="1" dirty="0" smtClean="0">
              <a:latin typeface="+mn-lt"/>
              <a:cs typeface="Times New Roman" pitchFamily="18" charset="0"/>
            </a:rPr>
            <a:t>1 983,1</a:t>
          </a:r>
          <a:endParaRPr lang="ru-RU" sz="1800" b="1" dirty="0">
            <a:latin typeface="+mn-lt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0.27186</cdr:x>
      <cdr:y>0.50196</cdr:y>
    </cdr:from>
    <cdr:to>
      <cdr:x>0.34945</cdr:x>
      <cdr:y>0.57425</cdr:y>
    </cdr:to>
    <cdr:sp macro="" textlink="">
      <cdr:nvSpPr>
        <cdr:cNvPr id="31" name="TextBox 1"/>
        <cdr:cNvSpPr txBox="1"/>
      </cdr:nvSpPr>
      <cdr:spPr>
        <a:xfrm xmlns:a="http://schemas.openxmlformats.org/drawingml/2006/main">
          <a:off x="3027792" y="3000069"/>
          <a:ext cx="864138" cy="43205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600" b="1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144,2</a:t>
          </a:r>
          <a:endParaRPr lang="ru-RU" sz="1600" b="1" dirty="0">
            <a:solidFill>
              <a:schemeClr val="tx1"/>
            </a:solidFill>
            <a:latin typeface="+mn-lt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0.80172</cdr:x>
      <cdr:y>0.63855</cdr:y>
    </cdr:from>
    <cdr:to>
      <cdr:x>0.91119</cdr:x>
      <cdr:y>0.79155</cdr:y>
    </cdr:to>
    <cdr:sp macro="" textlink="">
      <cdr:nvSpPr>
        <cdr:cNvPr id="12" name="Рамка 11"/>
        <cdr:cNvSpPr/>
      </cdr:nvSpPr>
      <cdr:spPr>
        <a:xfrm xmlns:a="http://schemas.openxmlformats.org/drawingml/2006/main">
          <a:off x="6696744" y="3816424"/>
          <a:ext cx="914400" cy="914400"/>
        </a:xfrm>
        <a:prstGeom xmlns:a="http://schemas.openxmlformats.org/drawingml/2006/main" prst="frame">
          <a:avLst/>
        </a:prstGeom>
        <a:blipFill xmlns:a="http://schemas.openxmlformats.org/drawingml/2006/main" rotWithShape="1">
          <a:blip xmlns:r="http://schemas.openxmlformats.org/officeDocument/2006/relationships" r:embed="rId1" cstate="print"/>
          <a:stretch>
            <a:fillRect l="-551" t="-223" r="-735" b="-4788"/>
          </a:stretch>
        </a:blipFill>
      </cdr:spPr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6738" y="0"/>
            <a:ext cx="2950475" cy="49877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143F9049-1174-4B31-A7E8-F40638E7D0DF}" type="datetimeFigureOut">
              <a:rPr lang="ru-RU" smtClean="0"/>
              <a:pPr/>
              <a:t>24.01.2024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4238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880" y="4784069"/>
            <a:ext cx="5447030" cy="3914240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2155"/>
            <a:ext cx="2950475" cy="498772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6738" y="9442155"/>
            <a:ext cx="2950475" cy="498772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A967E345-B26E-4115-A91E-CC875DCC2F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441381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6125"/>
            <a:ext cx="6627812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28135-06F5-45EA-AA70-525F2F17FF30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67E345-B26E-4115-A91E-CC875DCC2FB4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162627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3013"/>
            <a:ext cx="5964238" cy="33543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42D06-2D02-42AF-8C25-76C10159728E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415197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3013"/>
            <a:ext cx="5964238" cy="3354387"/>
          </a:xfrm>
          <a:prstGeom prst="rect">
            <a:avLst/>
          </a:prstGeom>
          <a:ln w="0">
            <a:noFill/>
          </a:ln>
        </p:spPr>
      </p:sp>
      <p:sp>
        <p:nvSpPr>
          <p:cNvPr id="2291" name="PlaceHolder 2"/>
          <p:cNvSpPr>
            <a:spLocks noGrp="1"/>
          </p:cNvSpPr>
          <p:nvPr>
            <p:ph type="body"/>
          </p:nvPr>
        </p:nvSpPr>
        <p:spPr>
          <a:xfrm>
            <a:off x="680882" y="4784169"/>
            <a:ext cx="5446673" cy="391375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16324"/>
            <a:endParaRPr lang="ru-RU" sz="1800" spc="-1" dirty="0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2292" name="PlaceHolder 3"/>
          <p:cNvSpPr>
            <a:spLocks noGrp="1"/>
          </p:cNvSpPr>
          <p:nvPr>
            <p:ph type="sldNum" idx="38"/>
          </p:nvPr>
        </p:nvSpPr>
        <p:spPr>
          <a:xfrm>
            <a:off x="3856883" y="9442313"/>
            <a:ext cx="2950117" cy="49822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>
              <a:lnSpc>
                <a:spcPct val="100000"/>
              </a:lnSpc>
              <a:buNone/>
              <a:defRPr lang="ru-RU" sz="1200" b="0" strike="noStrike" spc="-1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fld id="{820D2A79-9C95-4D85-A407-1935E8112298}" type="slidenum">
              <a:rPr lang="ru-RU"/>
              <a:pPr/>
              <a:t>18</a:t>
            </a:fld>
            <a:endParaRPr lang="ru-RU" dirty="0">
              <a:latin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387966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3013"/>
            <a:ext cx="5964238" cy="33543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42D06-2D02-42AF-8C25-76C10159728E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081584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3013"/>
            <a:ext cx="5964238" cy="33543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42D06-2D02-42AF-8C25-76C10159728E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412684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42D06-2D02-42AF-8C25-76C10159728E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56353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42D06-2D02-42AF-8C25-76C10159728E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073243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42D06-2D02-42AF-8C25-76C10159728E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244238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42D06-2D02-42AF-8C25-76C10159728E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896528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6125"/>
            <a:ext cx="6627812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28135-06F5-45EA-AA70-525F2F17FF30}" type="slidenum">
              <a:rPr lang="ru-RU" smtClean="0"/>
              <a:pPr/>
              <a:t>26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6125"/>
            <a:ext cx="6627812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28135-06F5-45EA-AA70-525F2F17FF30}" type="slidenum">
              <a:rPr lang="ru-RU" smtClean="0"/>
              <a:pPr/>
              <a:t>6</a:t>
            </a:fld>
            <a:endParaRPr lang="ru-RU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6125"/>
            <a:ext cx="6627812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28135-06F5-45EA-AA70-525F2F17FF30}" type="slidenum">
              <a:rPr lang="ru-RU" smtClean="0"/>
              <a:pPr/>
              <a:t>29</a:t>
            </a:fld>
            <a:endParaRPr lang="ru-RU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6125"/>
            <a:ext cx="6627812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28135-06F5-45EA-AA70-525F2F17FF30}" type="slidenum">
              <a:rPr lang="ru-RU" smtClean="0"/>
              <a:pPr/>
              <a:t>30</a:t>
            </a:fld>
            <a:endParaRPr lang="ru-RU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6125"/>
            <a:ext cx="6627812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6620B-8247-4C49-B998-A33DBC26A992}" type="slidenum">
              <a:rPr lang="ru-RU" smtClean="0"/>
              <a:pPr/>
              <a:t>31</a:t>
            </a:fld>
            <a:endParaRPr lang="ru-RU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6125"/>
            <a:ext cx="6627812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28135-06F5-45EA-AA70-525F2F17FF30}" type="slidenum">
              <a:rPr lang="ru-RU" smtClean="0"/>
              <a:pPr/>
              <a:t>36</a:t>
            </a:fld>
            <a:endParaRPr lang="ru-RU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6125"/>
            <a:ext cx="6627812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28135-06F5-45EA-AA70-525F2F17FF30}" type="slidenum">
              <a:rPr lang="ru-RU" smtClean="0"/>
              <a:pPr/>
              <a:t>37</a:t>
            </a:fld>
            <a:endParaRPr lang="ru-RU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6125"/>
            <a:ext cx="6627812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28135-06F5-45EA-AA70-525F2F17FF30}" type="slidenum">
              <a:rPr lang="ru-RU" smtClean="0"/>
              <a:pPr/>
              <a:t>39</a:t>
            </a:fld>
            <a:endParaRPr lang="ru-RU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6125"/>
            <a:ext cx="6627812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28135-06F5-45EA-AA70-525F2F17FF30}" type="slidenum">
              <a:rPr lang="ru-RU" smtClean="0"/>
              <a:pPr/>
              <a:t>40</a:t>
            </a:fld>
            <a:endParaRPr lang="ru-RU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6125"/>
            <a:ext cx="6627812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28135-06F5-45EA-AA70-525F2F17FF30}" type="slidenum">
              <a:rPr lang="ru-RU" smtClean="0"/>
              <a:pPr/>
              <a:t>41</a:t>
            </a:fld>
            <a:endParaRPr lang="ru-RU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6125"/>
            <a:ext cx="6627812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28135-06F5-45EA-AA70-525F2F17FF30}" type="slidenum">
              <a:rPr lang="ru-RU" smtClean="0"/>
              <a:pPr/>
              <a:t>42</a:t>
            </a:fld>
            <a:endParaRPr lang="ru-RU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6125"/>
            <a:ext cx="6627812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28135-06F5-45EA-AA70-525F2F17FF30}" type="slidenum">
              <a:rPr lang="ru-RU" smtClean="0"/>
              <a:pPr/>
              <a:t>43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6125"/>
            <a:ext cx="6627812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28135-06F5-45EA-AA70-525F2F17FF30}" type="slidenum">
              <a:rPr lang="ru-RU" smtClean="0"/>
              <a:pPr/>
              <a:t>7</a:t>
            </a:fld>
            <a:endParaRPr lang="ru-RU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6125"/>
            <a:ext cx="6627812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28135-06F5-45EA-AA70-525F2F17FF30}" type="slidenum">
              <a:rPr lang="ru-RU" smtClean="0"/>
              <a:pPr/>
              <a:t>44</a:t>
            </a:fld>
            <a:endParaRPr lang="ru-RU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6125"/>
            <a:ext cx="6627812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28135-06F5-45EA-AA70-525F2F17FF30}" type="slidenum">
              <a:rPr lang="ru-RU" smtClean="0"/>
              <a:pPr/>
              <a:t>45</a:t>
            </a:fld>
            <a:endParaRPr lang="ru-RU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6125"/>
            <a:ext cx="6627812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28135-06F5-45EA-AA70-525F2F17FF30}" type="slidenum">
              <a:rPr lang="ru-RU" smtClean="0"/>
              <a:pPr/>
              <a:t>46</a:t>
            </a:fld>
            <a:endParaRPr lang="ru-RU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3013"/>
            <a:ext cx="5964238" cy="3354387"/>
          </a:xfrm>
          <a:prstGeom prst="rect">
            <a:avLst/>
          </a:prstGeom>
          <a:ln w="0">
            <a:noFill/>
          </a:ln>
        </p:spPr>
      </p:sp>
      <p:sp>
        <p:nvSpPr>
          <p:cNvPr id="2321" name="PlaceHolder 2"/>
          <p:cNvSpPr>
            <a:spLocks noGrp="1"/>
          </p:cNvSpPr>
          <p:nvPr>
            <p:ph type="body"/>
          </p:nvPr>
        </p:nvSpPr>
        <p:spPr>
          <a:xfrm>
            <a:off x="680881" y="4784168"/>
            <a:ext cx="5446673" cy="391375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16324"/>
            <a:endParaRPr lang="ru-RU" sz="1800" spc="-1" dirty="0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2322" name="PlaceHolder 3"/>
          <p:cNvSpPr>
            <a:spLocks noGrp="1"/>
          </p:cNvSpPr>
          <p:nvPr>
            <p:ph type="sldNum" idx="48"/>
          </p:nvPr>
        </p:nvSpPr>
        <p:spPr>
          <a:xfrm>
            <a:off x="3856883" y="9442313"/>
            <a:ext cx="2950117" cy="49822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>
              <a:lnSpc>
                <a:spcPct val="100000"/>
              </a:lnSpc>
              <a:buNone/>
              <a:defRPr lang="ru-RU" sz="1200" b="0" strike="noStrike" spc="-1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fld id="{6AE261DE-F558-4720-9DFC-D0BCE020FA1A}" type="slidenum">
              <a:rPr lang="ru-RU"/>
              <a:pPr/>
              <a:t>48</a:t>
            </a:fld>
            <a:endParaRPr lang="ru-RU" dirty="0">
              <a:latin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6630946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67E345-B26E-4115-A91E-CC875DCC2FB4}" type="slidenum">
              <a:rPr lang="ru-RU" smtClean="0"/>
              <a:pPr/>
              <a:t>49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2184921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67E345-B26E-4115-A91E-CC875DCC2FB4}" type="slidenum">
              <a:rPr lang="ru-RU" smtClean="0"/>
              <a:pPr/>
              <a:t>50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2124207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67E345-B26E-4115-A91E-CC875DCC2FB4}" type="slidenum">
              <a:rPr lang="ru-RU" smtClean="0"/>
              <a:pPr/>
              <a:t>51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1145071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6125"/>
            <a:ext cx="6627812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28135-06F5-45EA-AA70-525F2F17FF30}" type="slidenum">
              <a:rPr lang="ru-RU" smtClean="0"/>
              <a:pPr/>
              <a:t>52</a:t>
            </a:fld>
            <a:endParaRPr lang="ru-RU"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6125"/>
            <a:ext cx="6627812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28135-06F5-45EA-AA70-525F2F17FF30}" type="slidenum">
              <a:rPr lang="ru-RU" smtClean="0"/>
              <a:pPr/>
              <a:t>53</a:t>
            </a:fld>
            <a:endParaRPr lang="ru-RU" dirty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6125"/>
            <a:ext cx="6627812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28135-06F5-45EA-AA70-525F2F17FF30}" type="slidenum">
              <a:rPr lang="ru-RU" smtClean="0"/>
              <a:pPr/>
              <a:t>54</a:t>
            </a:fld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6125"/>
            <a:ext cx="6627812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28135-06F5-45EA-AA70-525F2F17FF30}" type="slidenum">
              <a:rPr lang="ru-RU" smtClean="0"/>
              <a:pPr/>
              <a:t>8</a:t>
            </a:fld>
            <a:endParaRPr lang="ru-RU"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6125"/>
            <a:ext cx="6627812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28135-06F5-45EA-AA70-525F2F17FF30}" type="slidenum">
              <a:rPr lang="ru-RU" smtClean="0"/>
              <a:pPr/>
              <a:t>55</a:t>
            </a:fld>
            <a:endParaRPr lang="ru-RU" dirty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6125"/>
            <a:ext cx="6627812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28135-06F5-45EA-AA70-525F2F17FF30}" type="slidenum">
              <a:rPr lang="ru-RU" smtClean="0"/>
              <a:pPr/>
              <a:t>56</a:t>
            </a:fld>
            <a:endParaRPr lang="ru-RU" dirty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6125"/>
            <a:ext cx="6627812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28135-06F5-45EA-AA70-525F2F17FF30}" type="slidenum">
              <a:rPr lang="ru-RU" smtClean="0"/>
              <a:pPr/>
              <a:t>57</a:t>
            </a:fld>
            <a:endParaRPr lang="ru-RU" dirty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6125"/>
            <a:ext cx="6627812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28135-06F5-45EA-AA70-525F2F17FF30}" type="slidenum">
              <a:rPr lang="ru-RU" smtClean="0"/>
              <a:pPr/>
              <a:t>58</a:t>
            </a:fld>
            <a:endParaRPr lang="ru-RU" dirty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67E345-B26E-4115-A91E-CC875DCC2FB4}" type="slidenum">
              <a:rPr lang="ru-RU" smtClean="0"/>
              <a:pPr/>
              <a:t>59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3098490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6125"/>
            <a:ext cx="6627812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28135-06F5-45EA-AA70-525F2F17FF30}" type="slidenum">
              <a:rPr lang="ru-RU" smtClean="0"/>
              <a:pPr/>
              <a:t>60</a:t>
            </a:fld>
            <a:endParaRPr lang="ru-RU" dirty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6125"/>
            <a:ext cx="6627812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28135-06F5-45EA-AA70-525F2F17FF30}" type="slidenum">
              <a:rPr lang="ru-RU" smtClean="0"/>
              <a:pPr/>
              <a:t>61</a:t>
            </a:fld>
            <a:endParaRPr lang="ru-RU" dirty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6125"/>
            <a:ext cx="6627812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28135-06F5-45EA-AA70-525F2F17FF30}" type="slidenum">
              <a:rPr lang="ru-RU" smtClean="0"/>
              <a:pPr/>
              <a:t>62</a:t>
            </a:fld>
            <a:endParaRPr lang="ru-RU" dirty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67E345-B26E-4115-A91E-CC875DCC2FB4}" type="slidenum">
              <a:rPr lang="ru-RU" smtClean="0"/>
              <a:pPr/>
              <a:t>63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2991271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6125"/>
            <a:ext cx="6627812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28135-06F5-45EA-AA70-525F2F17FF30}" type="slidenum">
              <a:rPr lang="ru-RU" smtClean="0"/>
              <a:pPr/>
              <a:t>64</a:t>
            </a:fld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6125"/>
            <a:ext cx="6627812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28135-06F5-45EA-AA70-525F2F17FF30}" type="slidenum">
              <a:rPr lang="ru-RU" smtClean="0"/>
              <a:pPr/>
              <a:t>9</a:t>
            </a:fld>
            <a:endParaRPr lang="ru-RU" dirty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6125"/>
            <a:ext cx="6627812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28135-06F5-45EA-AA70-525F2F17FF30}" type="slidenum">
              <a:rPr lang="ru-RU" smtClean="0"/>
              <a:pPr/>
              <a:t>65</a:t>
            </a:fld>
            <a:endParaRPr lang="ru-RU" dirty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6125"/>
            <a:ext cx="6627812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28135-06F5-45EA-AA70-525F2F17FF30}" type="slidenum">
              <a:rPr lang="ru-RU" smtClean="0"/>
              <a:pPr/>
              <a:t>67</a:t>
            </a:fld>
            <a:endParaRPr lang="ru-RU" dirty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67E345-B26E-4115-A91E-CC875DCC2FB4}" type="slidenum">
              <a:rPr lang="ru-RU" smtClean="0"/>
              <a:pPr/>
              <a:t>68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3997542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6125"/>
            <a:ext cx="6627812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28135-06F5-45EA-AA70-525F2F17FF30}" type="slidenum">
              <a:rPr lang="ru-RU" smtClean="0"/>
              <a:pPr/>
              <a:t>69</a:t>
            </a:fld>
            <a:endParaRPr lang="ru-RU" dirty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6125"/>
            <a:ext cx="6627812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28135-06F5-45EA-AA70-525F2F17FF30}" type="slidenum">
              <a:rPr lang="ru-RU" smtClean="0"/>
              <a:pPr/>
              <a:t>76</a:t>
            </a:fld>
            <a:endParaRPr lang="ru-RU" dirty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67E345-B26E-4115-A91E-CC875DCC2FB4}" type="slidenum">
              <a:rPr lang="ru-RU" smtClean="0"/>
              <a:pPr/>
              <a:t>77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18962834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67E345-B26E-4115-A91E-CC875DCC2FB4}" type="slidenum">
              <a:rPr lang="ru-RU" smtClean="0"/>
              <a:pPr/>
              <a:t>78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40917661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6125"/>
            <a:ext cx="6627812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28135-06F5-45EA-AA70-525F2F17FF30}" type="slidenum">
              <a:rPr lang="ru-RU" smtClean="0"/>
              <a:pPr/>
              <a:t>79</a:t>
            </a:fld>
            <a:endParaRPr lang="ru-RU" dirty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6125"/>
            <a:ext cx="6627812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28135-06F5-45EA-AA70-525F2F17FF30}" type="slidenum">
              <a:rPr lang="ru-RU" smtClean="0"/>
              <a:pPr/>
              <a:t>80</a:t>
            </a:fld>
            <a:endParaRPr lang="ru-RU" dirty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67E345-B26E-4115-A91E-CC875DCC2FB4}" type="slidenum">
              <a:rPr lang="ru-RU" smtClean="0"/>
              <a:pPr/>
              <a:t>81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863216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6125"/>
            <a:ext cx="6627812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28135-06F5-45EA-AA70-525F2F17FF30}" type="slidenum">
              <a:rPr lang="ru-RU" smtClean="0"/>
              <a:pPr/>
              <a:t>10</a:t>
            </a:fld>
            <a:endParaRPr lang="ru-RU" dirty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6125"/>
            <a:ext cx="6627812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28135-06F5-45EA-AA70-525F2F17FF30}" type="slidenum">
              <a:rPr lang="ru-RU" smtClean="0"/>
              <a:pPr/>
              <a:t>82</a:t>
            </a:fld>
            <a:endParaRPr lang="ru-RU" dirty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67E345-B26E-4115-A91E-CC875DCC2FB4}" type="slidenum">
              <a:rPr lang="ru-RU" smtClean="0"/>
              <a:pPr/>
              <a:t>83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79961324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6125"/>
            <a:ext cx="6627812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28135-06F5-45EA-AA70-525F2F17FF30}" type="slidenum">
              <a:rPr lang="ru-RU" smtClean="0"/>
              <a:pPr/>
              <a:t>84</a:t>
            </a:fld>
            <a:endParaRPr lang="ru-RU" dirty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6125"/>
            <a:ext cx="6627812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28135-06F5-45EA-AA70-525F2F17FF30}" type="slidenum">
              <a:rPr lang="ru-RU" smtClean="0"/>
              <a:pPr/>
              <a:t>85</a:t>
            </a:fld>
            <a:endParaRPr lang="ru-RU" dirty="0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67E345-B26E-4115-A91E-CC875DCC2FB4}" type="slidenum">
              <a:rPr lang="ru-RU" smtClean="0"/>
              <a:pPr/>
              <a:t>86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93648007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6125"/>
            <a:ext cx="6627812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28135-06F5-45EA-AA70-525F2F17FF30}" type="slidenum">
              <a:rPr lang="ru-RU" smtClean="0"/>
              <a:pPr/>
              <a:t>87</a:t>
            </a:fld>
            <a:endParaRPr lang="ru-RU" dirty="0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67E345-B26E-4115-A91E-CC875DCC2FB4}" type="slidenum">
              <a:rPr lang="ru-RU" smtClean="0"/>
              <a:pPr/>
              <a:t>88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90652643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67E345-B26E-4115-A91E-CC875DCC2FB4}" type="slidenum">
              <a:rPr lang="ru-RU" smtClean="0"/>
              <a:pPr/>
              <a:t>89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93435469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67E345-B26E-4115-A91E-CC875DCC2FB4}" type="slidenum">
              <a:rPr lang="ru-RU" smtClean="0"/>
              <a:pPr/>
              <a:t>90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56717880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67E345-B26E-4115-A91E-CC875DCC2FB4}" type="slidenum">
              <a:rPr lang="ru-RU" smtClean="0"/>
              <a:pPr/>
              <a:t>91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25490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6125"/>
            <a:ext cx="6627812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28135-06F5-45EA-AA70-525F2F17FF30}" type="slidenum">
              <a:rPr lang="ru-RU" smtClean="0"/>
              <a:pPr/>
              <a:t>12</a:t>
            </a:fld>
            <a:endParaRPr lang="ru-RU" dirty="0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67E345-B26E-4115-A91E-CC875DCC2FB4}" type="slidenum">
              <a:rPr lang="ru-RU" smtClean="0"/>
              <a:pPr/>
              <a:t>92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31043676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67E345-B26E-4115-A91E-CC875DCC2FB4}" type="slidenum">
              <a:rPr lang="ru-RU" smtClean="0"/>
              <a:pPr/>
              <a:t>93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26478110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67E345-B26E-4115-A91E-CC875DCC2FB4}" type="slidenum">
              <a:rPr lang="ru-RU" smtClean="0"/>
              <a:pPr/>
              <a:t>94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1184379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67E345-B26E-4115-A91E-CC875DCC2FB4}" type="slidenum">
              <a:rPr lang="ru-RU" smtClean="0"/>
              <a:pPr/>
              <a:t>95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93648007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3013"/>
            <a:ext cx="5964238" cy="3354387"/>
          </a:xfrm>
          <a:prstGeom prst="rect">
            <a:avLst/>
          </a:prstGeom>
          <a:ln w="0">
            <a:noFill/>
          </a:ln>
        </p:spPr>
      </p:sp>
      <p:sp>
        <p:nvSpPr>
          <p:cNvPr id="2327" name="PlaceHolder 2"/>
          <p:cNvSpPr>
            <a:spLocks noGrp="1"/>
          </p:cNvSpPr>
          <p:nvPr>
            <p:ph type="body"/>
          </p:nvPr>
        </p:nvSpPr>
        <p:spPr>
          <a:xfrm>
            <a:off x="680881" y="4784168"/>
            <a:ext cx="5446673" cy="391375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16324"/>
            <a:endParaRPr lang="ru-RU" sz="1800" spc="-1" dirty="0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2328" name="PlaceHolder 3"/>
          <p:cNvSpPr>
            <a:spLocks noGrp="1"/>
          </p:cNvSpPr>
          <p:nvPr>
            <p:ph type="sldNum" idx="50"/>
          </p:nvPr>
        </p:nvSpPr>
        <p:spPr>
          <a:xfrm>
            <a:off x="3856883" y="9442313"/>
            <a:ext cx="2950117" cy="49822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>
              <a:lnSpc>
                <a:spcPct val="100000"/>
              </a:lnSpc>
              <a:buNone/>
              <a:defRPr lang="ru-RU" sz="1200" b="0" strike="noStrike" spc="-1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fld id="{A61B5742-8012-481B-9D8A-D8BB12DBD9D7}" type="slidenum">
              <a:rPr lang="ru-RU"/>
              <a:pPr/>
              <a:t>97</a:t>
            </a:fld>
            <a:endParaRPr lang="ru-RU" dirty="0">
              <a:latin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88298515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6125"/>
            <a:ext cx="6627812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28135-06F5-45EA-AA70-525F2F17FF30}" type="slidenum">
              <a:rPr lang="ru-RU" smtClean="0"/>
              <a:pPr/>
              <a:t>100</a:t>
            </a:fld>
            <a:endParaRPr lang="ru-RU" dirty="0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20688" y="1243013"/>
            <a:ext cx="5967412" cy="3355975"/>
          </a:xfrm>
          <a:prstGeom prst="rect">
            <a:avLst/>
          </a:prstGeom>
          <a:ln w="0">
            <a:noFill/>
          </a:ln>
        </p:spPr>
      </p:sp>
      <p:sp>
        <p:nvSpPr>
          <p:cNvPr id="2351" name="PlaceHolder 2"/>
          <p:cNvSpPr>
            <a:spLocks noGrp="1"/>
          </p:cNvSpPr>
          <p:nvPr>
            <p:ph type="body"/>
          </p:nvPr>
        </p:nvSpPr>
        <p:spPr>
          <a:xfrm>
            <a:off x="680881" y="4784168"/>
            <a:ext cx="5446673" cy="391375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16324"/>
            <a:endParaRPr lang="ru-RU" sz="1800" spc="-1" dirty="0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2352" name="PlaceHolder 3"/>
          <p:cNvSpPr>
            <a:spLocks noGrp="1"/>
          </p:cNvSpPr>
          <p:nvPr>
            <p:ph type="sldNum" idx="58"/>
          </p:nvPr>
        </p:nvSpPr>
        <p:spPr>
          <a:xfrm>
            <a:off x="3856883" y="9442313"/>
            <a:ext cx="2950117" cy="49822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>
              <a:lnSpc>
                <a:spcPct val="100000"/>
              </a:lnSpc>
              <a:buNone/>
              <a:defRPr lang="ru-RU" sz="1200" b="0" strike="noStrike" spc="-1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fld id="{D7975C4B-DBDC-41A2-A2C9-922A845BF469}" type="slidenum">
              <a:rPr lang="ru-RU"/>
              <a:pPr/>
              <a:t>111</a:t>
            </a:fld>
            <a:endParaRPr lang="ru-RU" dirty="0">
              <a:latin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311095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67E345-B26E-4115-A91E-CC875DCC2FB4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265941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3013"/>
            <a:ext cx="5964238" cy="33543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42D06-2D02-42AF-8C25-76C10159728E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7937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75555-A17C-4AA4-89BA-90BBEA172D26}" type="datetime1">
              <a:rPr lang="ru-RU" smtClean="0"/>
              <a:pPr/>
              <a:t>24.01.2024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4F9AE-2B7D-43B8-AD8B-ED3109F5FB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75465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C97E-6697-4834-8318-AC98C00B373E}" type="datetime1">
              <a:rPr lang="ru-RU" smtClean="0"/>
              <a:pPr/>
              <a:t>24.01.2024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4F9AE-2B7D-43B8-AD8B-ED3109F5FB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94206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D2B51-5000-4D98-BE90-AED7D79799ED}" type="datetime1">
              <a:rPr lang="ru-RU" smtClean="0"/>
              <a:pPr/>
              <a:t>24.01.2024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4F9AE-2B7D-43B8-AD8B-ED3109F5FB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532637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914400" y="1122480"/>
            <a:ext cx="1036272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609600" y="1604520"/>
            <a:ext cx="1097232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FDAFA9A5-241D-47DA-B80C-ECD5CC286FEE}" type="slidenum">
              <a:rPr/>
              <a:pPr/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fld id="{CB4D3075-0A8C-4386-874E-926BE016C4DC}" type="datetime1">
              <a:rPr lang="ru-RU" smtClean="0"/>
              <a:pPr/>
              <a:t>24.01.2024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2164200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364D3-7D5B-4335-8D3C-577658D7D37D}" type="datetime1">
              <a:rPr lang="ru-RU" smtClean="0"/>
              <a:pPr/>
              <a:t>24.01.2024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4F9AE-2B7D-43B8-AD8B-ED3109F5FB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55563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50D48-3D06-4DFF-8E18-2A19683A2851}" type="datetime1">
              <a:rPr lang="ru-RU" smtClean="0"/>
              <a:pPr/>
              <a:t>24.01.2024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4F9AE-2B7D-43B8-AD8B-ED3109F5FB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78146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99918-AC5D-4690-93AF-0F4BADD78F08}" type="datetime1">
              <a:rPr lang="ru-RU" smtClean="0"/>
              <a:pPr/>
              <a:t>24.01.2024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4F9AE-2B7D-43B8-AD8B-ED3109F5FB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24492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34057-07E7-44F6-86F4-A9DBAD9F887B}" type="datetime1">
              <a:rPr lang="ru-RU" smtClean="0"/>
              <a:pPr/>
              <a:t>24.01.2024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4F9AE-2B7D-43B8-AD8B-ED3109F5FB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8643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FAB76-9D5C-4F9E-8636-8FB7A371A36E}" type="datetime1">
              <a:rPr lang="ru-RU" smtClean="0"/>
              <a:pPr/>
              <a:t>24.01.2024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4F9AE-2B7D-43B8-AD8B-ED3109F5FB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15663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68DC3-C07A-4FA8-8DC5-B8FF27DFC6D5}" type="datetime1">
              <a:rPr lang="ru-RU" smtClean="0"/>
              <a:pPr/>
              <a:t>24.01.2024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4F9AE-2B7D-43B8-AD8B-ED3109F5FB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18342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958F-B889-4DD4-B574-7376D5CEB4BB}" type="datetime1">
              <a:rPr lang="ru-RU" smtClean="0"/>
              <a:pPr/>
              <a:t>24.01.2024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4F9AE-2B7D-43B8-AD8B-ED3109F5FB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89674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A66EB-907B-4A1B-8304-5CD3A5D38F16}" type="datetime1">
              <a:rPr lang="ru-RU" smtClean="0"/>
              <a:pPr/>
              <a:t>24.01.2024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4F9AE-2B7D-43B8-AD8B-ED3109F5FB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91515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2CA7A6-D0E5-49DB-9A2A-FF7450668A6C}" type="datetime1">
              <a:rPr lang="ru-RU" smtClean="0"/>
              <a:pPr/>
              <a:t>24.01.2024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B4F9AE-2B7D-43B8-AD8B-ED3109F5FB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84117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5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5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5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5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5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5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5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5.xml"/></Relationships>
</file>

<file path=ppt/slides/_rels/slide1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73.png"/><Relationship Id="rId7" Type="http://schemas.openxmlformats.org/officeDocument/2006/relationships/image" Target="../media/image77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wiki-wiki.ru/wp/index.php/1139_%D0%B3%D0%BE%D0%B4" TargetMode="External"/><Relationship Id="rId5" Type="http://schemas.openxmlformats.org/officeDocument/2006/relationships/hyperlink" Target="http://www.wiki-wiki.ru/wp/index.php/1135_%D0%B3%D0%BE%D0%B4" TargetMode="External"/><Relationship Id="rId4" Type="http://schemas.openxmlformats.org/officeDocument/2006/relationships/hyperlink" Target="http://www.wiki-wiki.ru/wp/index.php/%D0%92%D1%81%D0%B5%D0%B2%D0%BE%D0%BB%D0%BE%D0%B4_%D0%9C%D1%81%D1%82%D0%B8%D1%81%D0%BB%D0%B0%D0%B2%D0%B8%D1%87_(%D0%BA%D0%BD%D1%8F%D0%B7%D1%8C_%D0%BD%D0%BE%D0%B2%D0%B3%D0%BE%D1%80%D0%BE%D0%B4%D1%81%D0%BA%D0%B8%D0%B9)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gif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gi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gif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gif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7" Type="http://schemas.openxmlformats.org/officeDocument/2006/relationships/image" Target="../media/image1.gi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gif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1.gi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gif"/><Relationship Id="rId4" Type="http://schemas.openxmlformats.org/officeDocument/2006/relationships/image" Target="../media/image24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gif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gif"/><Relationship Id="rId4" Type="http://schemas.openxmlformats.org/officeDocument/2006/relationships/image" Target="../media/image23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gif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gif"/><Relationship Id="rId4" Type="http://schemas.openxmlformats.org/officeDocument/2006/relationships/image" Target="../media/image20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gif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6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11" Type="http://schemas.openxmlformats.org/officeDocument/2006/relationships/image" Target="../media/image1.gif"/><Relationship Id="rId5" Type="http://schemas.microsoft.com/office/2007/relationships/hdphoto" Target="../media/hdphoto1.wdp"/><Relationship Id="rId10" Type="http://schemas.openxmlformats.org/officeDocument/2006/relationships/image" Target="../media/image51.png"/><Relationship Id="rId4" Type="http://schemas.openxmlformats.org/officeDocument/2006/relationships/image" Target="../media/image47.png"/><Relationship Id="rId9" Type="http://schemas.microsoft.com/office/2007/relationships/hdphoto" Target="../media/hdphoto2.wdp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gif"/><Relationship Id="rId5" Type="http://schemas.microsoft.com/office/2007/relationships/hdphoto" Target="../media/hdphoto2.wdp"/><Relationship Id="rId4" Type="http://schemas.openxmlformats.org/officeDocument/2006/relationships/image" Target="../media/image50.png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image" Target="../media/image1.gif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gif"/><Relationship Id="rId4" Type="http://schemas.openxmlformats.org/officeDocument/2006/relationships/image" Target="../media/image52.png"/></Relationships>
</file>

<file path=ppt/slides/_rels/slide8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13" Type="http://schemas.openxmlformats.org/officeDocument/2006/relationships/image" Target="../media/image1.gif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gif"/><Relationship Id="rId5" Type="http://schemas.microsoft.com/office/2007/relationships/hdphoto" Target="../media/hdphoto1.wdp"/><Relationship Id="rId4" Type="http://schemas.openxmlformats.org/officeDocument/2006/relationships/image" Target="../media/image53.png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.xml"/><Relationship Id="rId13" Type="http://schemas.openxmlformats.org/officeDocument/2006/relationships/image" Target="../media/image1.gif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12" Type="http://schemas.microsoft.com/office/2007/relationships/diagramDrawing" Target="../diagrams/drawing7.xml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11" Type="http://schemas.openxmlformats.org/officeDocument/2006/relationships/diagramColors" Target="../diagrams/colors7.xml"/><Relationship Id="rId5" Type="http://schemas.openxmlformats.org/officeDocument/2006/relationships/diagramQuickStyle" Target="../diagrams/quickStyle6.xml"/><Relationship Id="rId10" Type="http://schemas.openxmlformats.org/officeDocument/2006/relationships/diagramQuickStyle" Target="../diagrams/quickStyle7.xml"/><Relationship Id="rId4" Type="http://schemas.openxmlformats.org/officeDocument/2006/relationships/diagramLayout" Target="../diagrams/layout6.xml"/><Relationship Id="rId9" Type="http://schemas.openxmlformats.org/officeDocument/2006/relationships/diagramLayout" Target="../diagrams/layout7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gif"/><Relationship Id="rId4" Type="http://schemas.openxmlformats.org/officeDocument/2006/relationships/image" Target="../media/image23.png"/></Relationships>
</file>

<file path=ppt/slides/_rels/slide8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9.xml"/><Relationship Id="rId13" Type="http://schemas.openxmlformats.org/officeDocument/2006/relationships/image" Target="../media/image1.gif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12" Type="http://schemas.microsoft.com/office/2007/relationships/diagramDrawing" Target="../diagrams/drawing9.xml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11" Type="http://schemas.openxmlformats.org/officeDocument/2006/relationships/diagramColors" Target="../diagrams/colors9.xml"/><Relationship Id="rId5" Type="http://schemas.openxmlformats.org/officeDocument/2006/relationships/diagramQuickStyle" Target="../diagrams/quickStyle8.xml"/><Relationship Id="rId10" Type="http://schemas.openxmlformats.org/officeDocument/2006/relationships/diagramQuickStyle" Target="../diagrams/quickStyle9.xml"/><Relationship Id="rId4" Type="http://schemas.openxmlformats.org/officeDocument/2006/relationships/diagramLayout" Target="../diagrams/layout8.xml"/><Relationship Id="rId9" Type="http://schemas.openxmlformats.org/officeDocument/2006/relationships/diagramLayout" Target="../diagrams/layout9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gif"/><Relationship Id="rId4" Type="http://schemas.openxmlformats.org/officeDocument/2006/relationships/image" Target="../media/image51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5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11" Type="http://schemas.microsoft.com/office/2007/relationships/hdphoto" Target="../media/hdphoto4.wdp"/><Relationship Id="rId5" Type="http://schemas.openxmlformats.org/officeDocument/2006/relationships/image" Target="../media/image56.jpeg"/><Relationship Id="rId10" Type="http://schemas.openxmlformats.org/officeDocument/2006/relationships/image" Target="../media/image60.jpeg"/><Relationship Id="rId4" Type="http://schemas.microsoft.com/office/2007/relationships/hdphoto" Target="../media/hdphoto3.wdp"/><Relationship Id="rId9" Type="http://schemas.openxmlformats.org/officeDocument/2006/relationships/image" Target="../media/image1.gif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gif"/><Relationship Id="rId4" Type="http://schemas.openxmlformats.org/officeDocument/2006/relationships/image" Target="../media/image59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gif"/><Relationship Id="rId4" Type="http://schemas.openxmlformats.org/officeDocument/2006/relationships/image" Target="../media/image61.pn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gif"/><Relationship Id="rId4" Type="http://schemas.openxmlformats.org/officeDocument/2006/relationships/image" Target="../media/image62.pn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gif"/><Relationship Id="rId4" Type="http://schemas.openxmlformats.org/officeDocument/2006/relationships/image" Target="../media/image63.jpe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64.jpeg"/><Relationship Id="rId4" Type="http://schemas.openxmlformats.org/officeDocument/2006/relationships/image" Target="../media/image1.gif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1.gif"/><Relationship Id="rId7" Type="http://schemas.openxmlformats.org/officeDocument/2006/relationships/image" Target="../media/image68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10" Type="http://schemas.openxmlformats.org/officeDocument/2006/relationships/image" Target="../media/image71.png"/><Relationship Id="rId4" Type="http://schemas.openxmlformats.org/officeDocument/2006/relationships/image" Target="../media/image65.png"/><Relationship Id="rId9" Type="http://schemas.openxmlformats.org/officeDocument/2006/relationships/image" Target="../media/image70.png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Box 8"/>
          <p:cNvSpPr/>
          <p:nvPr/>
        </p:nvSpPr>
        <p:spPr>
          <a:xfrm>
            <a:off x="951840" y="224280"/>
            <a:ext cx="3178476" cy="36787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000000"/>
                </a:solidFill>
                <a:latin typeface="Calibri"/>
              </a:rPr>
              <a:t>Администрация города Твери</a:t>
            </a:r>
            <a:endParaRPr lang="ru-RU" sz="1800" b="0" strike="noStrike" spc="-1" dirty="0">
              <a:solidFill>
                <a:srgbClr val="000000"/>
              </a:solidFill>
              <a:latin typeface="XO Oriel"/>
            </a:endParaRPr>
          </a:p>
        </p:txBody>
      </p:sp>
      <p:pic>
        <p:nvPicPr>
          <p:cNvPr id="89" name="Picture 2" descr="Герб города Тверь"/>
          <p:cNvPicPr/>
          <p:nvPr/>
        </p:nvPicPr>
        <p:blipFill>
          <a:blip r:embed="rId2" cstate="print"/>
          <a:stretch/>
        </p:blipFill>
        <p:spPr>
          <a:xfrm>
            <a:off x="148800" y="118440"/>
            <a:ext cx="695040" cy="580680"/>
          </a:xfrm>
          <a:prstGeom prst="rect">
            <a:avLst/>
          </a:prstGeom>
          <a:ln w="9525">
            <a:noFill/>
          </a:ln>
        </p:spPr>
      </p:pic>
      <p:sp>
        <p:nvSpPr>
          <p:cNvPr id="95" name="Прямоугольник 41"/>
          <p:cNvSpPr/>
          <p:nvPr/>
        </p:nvSpPr>
        <p:spPr>
          <a:xfrm>
            <a:off x="0" y="6581160"/>
            <a:ext cx="12187680" cy="276480"/>
          </a:xfrm>
          <a:prstGeom prst="rect">
            <a:avLst/>
          </a:prstGeom>
          <a:solidFill>
            <a:srgbClr val="BCB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350" b="0" strike="noStrike" spc="-1" dirty="0">
              <a:solidFill>
                <a:schemeClr val="lt1"/>
              </a:solidFill>
              <a:latin typeface="Calibri"/>
            </a:endParaRPr>
          </a:p>
        </p:txBody>
      </p:sp>
      <p:sp>
        <p:nvSpPr>
          <p:cNvPr id="99" name="Прямоугольник 51"/>
          <p:cNvSpPr/>
          <p:nvPr/>
        </p:nvSpPr>
        <p:spPr>
          <a:xfrm rot="5400000">
            <a:off x="-253813" y="1933323"/>
            <a:ext cx="1687233" cy="1233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2840" rIns="90000" bIns="4284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350" b="0" strike="noStrike" spc="-1" dirty="0">
              <a:solidFill>
                <a:schemeClr val="lt1"/>
              </a:solidFill>
              <a:latin typeface="Calibri"/>
            </a:endParaRPr>
          </a:p>
        </p:txBody>
      </p:sp>
      <p:pic>
        <p:nvPicPr>
          <p:cNvPr id="1026" name="Picture 2" descr="C:\Users\Windows\Desktop\1651881326_1-celes-club-p-tver-tsentr-goroda-krasivo-foto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6740" y="667158"/>
            <a:ext cx="9746683" cy="59140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19680" y="1095730"/>
            <a:ext cx="8691297" cy="19292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04744" y="1280269"/>
            <a:ext cx="8763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БЮДЖЕТ ДЛЯ ГРАЖДАН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на 202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4</a:t>
            </a: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-202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6</a:t>
            </a: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 годы</a:t>
            </a:r>
          </a:p>
          <a:p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Подготовлен на основе решения Тверской городской Думы  от 22.12.2023 №  297 «О бюджете города Твери на 2024 год и </a:t>
            </a:r>
          </a:p>
          <a:p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на плановый период  2025 и 2026 годов» </a:t>
            </a: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96" name="TextBox 10"/>
          <p:cNvSpPr/>
          <p:nvPr/>
        </p:nvSpPr>
        <p:spPr>
          <a:xfrm>
            <a:off x="5719209" y="6581160"/>
            <a:ext cx="752620" cy="27554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 smtClean="0">
                <a:solidFill>
                  <a:srgbClr val="000000"/>
                </a:solidFill>
                <a:latin typeface="Calibri"/>
              </a:rPr>
              <a:t>2024 </a:t>
            </a:r>
            <a:r>
              <a:rPr lang="ru-RU" sz="1200" b="1" strike="noStrike" spc="-1" dirty="0">
                <a:solidFill>
                  <a:srgbClr val="000000"/>
                </a:solidFill>
                <a:latin typeface="Calibri"/>
              </a:rPr>
              <a:t>год</a:t>
            </a:r>
            <a:endParaRPr lang="ru-RU" sz="1200" b="0" strike="noStrike" spc="-1" dirty="0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4F9AE-2B7D-43B8-AD8B-ED3109F5FBD3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336348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06489" y="0"/>
            <a:ext cx="10177132" cy="1296144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На чём основано составление проекта бюджета города Твери?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550662" y="2636912"/>
            <a:ext cx="11257990" cy="259228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cs typeface="Times New Roman" panose="02020603050405020304" pitchFamily="18" charset="0"/>
              </a:rPr>
              <a:t>1</a:t>
            </a:r>
            <a:r>
              <a:rPr lang="ru-RU" sz="2000" dirty="0" smtClean="0">
                <a:cs typeface="Times New Roman" panose="02020603050405020304" pitchFamily="18" charset="0"/>
              </a:rPr>
              <a:t>. Положениях послания Президента Российской Федерации, определяющих</a:t>
            </a:r>
            <a:r>
              <a:rPr lang="en-US" sz="2000" dirty="0" smtClean="0"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cs typeface="Times New Roman" panose="02020603050405020304" pitchFamily="18" charset="0"/>
              </a:rPr>
              <a:t>бюджетную политику в Российской Федерации.</a:t>
            </a:r>
          </a:p>
          <a:p>
            <a:pPr>
              <a:buNone/>
            </a:pPr>
            <a:r>
              <a:rPr lang="ru-RU" sz="2000" dirty="0" smtClean="0">
                <a:cs typeface="Times New Roman" panose="02020603050405020304" pitchFamily="18" charset="0"/>
              </a:rPr>
              <a:t> 2. Основных направлениях бюджетной и налоговой политики  города Твери.</a:t>
            </a:r>
          </a:p>
          <a:p>
            <a:pPr algn="just">
              <a:buNone/>
            </a:pPr>
            <a:r>
              <a:rPr lang="ru-RU" sz="2000" dirty="0" smtClean="0">
                <a:cs typeface="Times New Roman" panose="02020603050405020304" pitchFamily="18" charset="0"/>
              </a:rPr>
              <a:t> 3. Прогнозе социально-экономического развития города Твери.</a:t>
            </a:r>
          </a:p>
          <a:p>
            <a:pPr algn="just">
              <a:buNone/>
            </a:pPr>
            <a:r>
              <a:rPr lang="ru-RU" sz="2000" dirty="0" smtClean="0">
                <a:cs typeface="Times New Roman" panose="02020603050405020304" pitchFamily="18" charset="0"/>
              </a:rPr>
              <a:t> 4. Бюджетном прогнозе на долгосрочный период.</a:t>
            </a:r>
          </a:p>
          <a:p>
            <a:pPr algn="just">
              <a:buNone/>
            </a:pPr>
            <a:r>
              <a:rPr lang="ru-RU" sz="2000" dirty="0" smtClean="0">
                <a:cs typeface="Times New Roman" panose="02020603050405020304" pitchFamily="18" charset="0"/>
              </a:rPr>
              <a:t> 4. Муниципальных программах.</a:t>
            </a:r>
            <a:endParaRPr lang="ru-RU" sz="1800" dirty="0" smtClean="0"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22679" y="1988840"/>
            <a:ext cx="110419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cs typeface="Times New Roman" pitchFamily="18" charset="0"/>
              </a:rPr>
              <a:t>Составление проекта бюджета города Твери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ru-RU" sz="2400" dirty="0" smtClean="0">
                <a:cs typeface="Times New Roman" pitchFamily="18" charset="0"/>
              </a:rPr>
              <a:t>основывается на:</a:t>
            </a:r>
            <a:endParaRPr lang="ru-RU" sz="2400" dirty="0">
              <a:cs typeface="Times New Roman" pitchFamily="18" charset="0"/>
            </a:endParaRPr>
          </a:p>
        </p:txBody>
      </p:sp>
      <p:sp>
        <p:nvSpPr>
          <p:cNvPr id="6" name="Прямоугольник 77"/>
          <p:cNvSpPr/>
          <p:nvPr/>
        </p:nvSpPr>
        <p:spPr>
          <a:xfrm>
            <a:off x="0" y="6581160"/>
            <a:ext cx="12187680" cy="276480"/>
          </a:xfrm>
          <a:prstGeom prst="rect">
            <a:avLst/>
          </a:prstGeom>
          <a:solidFill>
            <a:srgbClr val="BCB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350" b="1" strike="noStrike" spc="-1" dirty="0">
              <a:solidFill>
                <a:schemeClr val="lt1"/>
              </a:solidFill>
              <a:latin typeface="Calibri"/>
            </a:endParaRPr>
          </a:p>
        </p:txBody>
      </p:sp>
      <p:grpSp>
        <p:nvGrpSpPr>
          <p:cNvPr id="8" name="Группа 77"/>
          <p:cNvGrpSpPr/>
          <p:nvPr/>
        </p:nvGrpSpPr>
        <p:grpSpPr>
          <a:xfrm>
            <a:off x="31634" y="6519161"/>
            <a:ext cx="2477765" cy="327779"/>
            <a:chOff x="31634" y="6519161"/>
            <a:chExt cx="2477765" cy="327779"/>
          </a:xfrm>
        </p:grpSpPr>
        <p:sp>
          <p:nvSpPr>
            <p:cNvPr id="9" name="TextBox 8"/>
            <p:cNvSpPr txBox="1"/>
            <p:nvPr/>
          </p:nvSpPr>
          <p:spPr>
            <a:xfrm>
              <a:off x="324698" y="6552772"/>
              <a:ext cx="218470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b="1" dirty="0" smtClean="0">
                  <a:latin typeface="Calibri" panose="020F0502020204030204" pitchFamily="34" charset="0"/>
                </a:rPr>
                <a:t>Администрация города Твери</a:t>
              </a:r>
              <a:endParaRPr lang="ru-RU" sz="1200" b="1" dirty="0">
                <a:latin typeface="Calibri" panose="020F0502020204030204" pitchFamily="34" charset="0"/>
              </a:endParaRPr>
            </a:p>
          </p:txBody>
        </p:sp>
        <p:pic>
          <p:nvPicPr>
            <p:cNvPr id="10" name="Picture 2" descr="Герб города Тверь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634" y="6519161"/>
              <a:ext cx="294369" cy="3277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11423913" y="6492875"/>
            <a:ext cx="768087" cy="365125"/>
          </a:xfrm>
        </p:spPr>
        <p:txBody>
          <a:bodyPr/>
          <a:lstStyle/>
          <a:p>
            <a:fld id="{F8B4F9AE-2B7D-43B8-AD8B-ED3109F5FBD3}" type="slidenum">
              <a:rPr lang="ru-RU" sz="1400" b="1" smtClean="0">
                <a:solidFill>
                  <a:schemeClr val="tx1"/>
                </a:solidFill>
              </a:rPr>
              <a:pPr/>
              <a:t>10</a:t>
            </a:fld>
            <a:endParaRPr lang="ru-RU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8743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56260" y="296883"/>
            <a:ext cx="8426071" cy="288032"/>
          </a:xfrm>
        </p:spPr>
        <p:txBody>
          <a:bodyPr>
            <a:noAutofit/>
          </a:bodyPr>
          <a:lstStyle/>
          <a:p>
            <a:r>
              <a:rPr lang="ru-RU" sz="2400" spc="-1" dirty="0" smtClean="0">
                <a:solidFill>
                  <a:schemeClr val="accent5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Расходы в рамках национальных проектов</a:t>
            </a:r>
            <a:endParaRPr lang="ru-RU" sz="2400" spc="-1" dirty="0">
              <a:solidFill>
                <a:schemeClr val="accent5">
                  <a:lumMod val="75000"/>
                </a:scheme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609601" y="2204864"/>
            <a:ext cx="10972799" cy="392129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273008" y="332657"/>
            <a:ext cx="17091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 err="1" smtClean="0">
                <a:cs typeface="Times New Roman" pitchFamily="18" charset="0"/>
              </a:rPr>
              <a:t>млн</a:t>
            </a:r>
            <a:r>
              <a:rPr lang="ru-RU" sz="1400" dirty="0" smtClean="0">
                <a:cs typeface="Times New Roman" pitchFamily="18" charset="0"/>
              </a:rPr>
              <a:t> руб.</a:t>
            </a:r>
            <a:endParaRPr lang="ru-RU" sz="1400" dirty="0">
              <a:cs typeface="Times New Roman" pitchFamily="18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0" y="976012"/>
          <a:ext cx="11760630" cy="4546014"/>
        </p:xfrm>
        <a:graphic>
          <a:graphicData uri="http://schemas.openxmlformats.org/drawingml/2006/table">
            <a:tbl>
              <a:tblPr/>
              <a:tblGrid>
                <a:gridCol w="343667"/>
                <a:gridCol w="5154038"/>
                <a:gridCol w="1341912"/>
                <a:gridCol w="1133692"/>
                <a:gridCol w="1122620"/>
                <a:gridCol w="2664701"/>
              </a:tblGrid>
              <a:tr h="2880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212" marR="6212" marT="46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212" marR="6212" marT="46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2024 год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212" marR="6212" marT="46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2025 год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212" marR="6212" marT="46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2026 год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212" marR="6212" marT="46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Результат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212" marR="6212" marT="46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6212" marR="6212" marT="46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Национальный проект «Образование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»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212" marR="6212" marT="46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212" marR="6212" marT="46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212" marR="6212" marT="46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212" marR="6212" marT="46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212" marR="6212" marT="46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720080"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212" marR="6212" marT="46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Обеспечение деятельности советников директора по воспитанию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и взаимодействию с детскими общественными объединениями в общеобразовательных организациях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212" marR="6212" marT="46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26,2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212" marR="6212" marT="46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26,2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212" marR="6212" marT="46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26,2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212" marR="6212" marT="46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Запланирована оплата труда с начислениями  45,2</a:t>
                      </a:r>
                      <a:r>
                        <a:rPr lang="ru-RU" sz="12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ставок советников директора.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12" marR="6212" marT="46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212" marR="6212" marT="46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Национальный проект «Безопасные качественные дороги»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212" marR="6212" marT="46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212" marR="6212" marT="46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212" marR="6212" marT="46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212" marR="6212" marT="46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212" marR="6212" marT="46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6921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6212" marR="6212" marT="46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Ремонт дорог</a:t>
                      </a:r>
                    </a:p>
                  </a:txBody>
                  <a:tcPr marL="6212" marR="6212" marT="46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858,0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212" marR="6212" marT="46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16,7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212" marR="6212" marT="46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16,7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212" marR="6212" marT="46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В 2024 году п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ланируется выполнить ремонт 4 участков автомобильных дорог, общей протяженностью 4,0 км.</a:t>
                      </a:r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6212" marR="6212" marT="46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62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6212" marR="6212" marT="46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Внедрение интеллектуальных транспортных систем, предусматривающих автоматизацию процессов управления дорожным движением в городских агломерациях, включающих города с населением свыше 300 тысяч человек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212" marR="6212" marT="46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40,9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212" marR="6212" marT="46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36,1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212" marR="6212" marT="46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36,1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212" marR="6212" marT="46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Повышение уровня безопасности дорожного движения в городе Твери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212" marR="6212" marT="46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79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212" marR="6212" marT="46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Национальный проект «Жильё и городская среда»</a:t>
                      </a:r>
                    </a:p>
                  </a:txBody>
                  <a:tcPr marL="6212" marR="6212" marT="46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212" marR="6212" marT="46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212" marR="6212" marT="46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212" marR="6212" marT="46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212" marR="6212" marT="46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88461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6212" marR="6212" marT="46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Формирование комфортной городской среды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212" marR="6212" marT="46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78</a:t>
                      </a: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212" marR="6212" marT="46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10,0*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212" marR="6212" marT="46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10,0*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212" marR="6212" marT="46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В 2024 году запланировано</a:t>
                      </a: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благоустройство общественной территории </a:t>
                      </a: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 «Улица 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Трехсвятская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  (2 этап)». </a:t>
                      </a:r>
                      <a:fld id="{F8B4F9AE-2B7D-43B8-AD8B-ED3109F5FBD3}" type="slidenum">
                        <a:rPr lang="ru-RU" sz="1200" b="1" smtClean="0">
                          <a:solidFill>
                            <a:schemeClr val="bg1"/>
                          </a:solidFill>
                          <a:latin typeface="+mn-lt"/>
                        </a:rPr>
                        <a:pPr algn="ctr"/>
                        <a:t>100</a:t>
                      </a:fld>
                      <a:endParaRPr lang="ru-RU" sz="120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6212" marR="6212" marT="46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0" y="5938643"/>
            <a:ext cx="1166461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ru-RU" sz="1400" dirty="0" smtClean="0">
                <a:solidFill>
                  <a:srgbClr val="000000"/>
                </a:solidFill>
              </a:rPr>
              <a:t>* Городская доля софинансирования, ожидается дополнительное поступление средств из областного бюджета</a:t>
            </a:r>
            <a:endParaRPr lang="ru-RU" sz="1400" dirty="0">
              <a:solidFill>
                <a:srgbClr val="000000"/>
              </a:solidFill>
            </a:endParaRPr>
          </a:p>
        </p:txBody>
      </p:sp>
      <p:sp>
        <p:nvSpPr>
          <p:cNvPr id="13" name="Прямоугольник 77"/>
          <p:cNvSpPr/>
          <p:nvPr/>
        </p:nvSpPr>
        <p:spPr>
          <a:xfrm>
            <a:off x="0" y="6581160"/>
            <a:ext cx="12187680" cy="276480"/>
          </a:xfrm>
          <a:prstGeom prst="rect">
            <a:avLst/>
          </a:prstGeom>
          <a:solidFill>
            <a:srgbClr val="BCB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350" b="1" strike="noStrike" spc="-1" dirty="0">
              <a:solidFill>
                <a:schemeClr val="lt1"/>
              </a:solidFill>
              <a:latin typeface="Calibri"/>
            </a:endParaRPr>
          </a:p>
        </p:txBody>
      </p:sp>
      <p:grpSp>
        <p:nvGrpSpPr>
          <p:cNvPr id="17" name="Группа 44"/>
          <p:cNvGrpSpPr/>
          <p:nvPr/>
        </p:nvGrpSpPr>
        <p:grpSpPr>
          <a:xfrm>
            <a:off x="31634" y="6519161"/>
            <a:ext cx="2477765" cy="327779"/>
            <a:chOff x="31634" y="6519161"/>
            <a:chExt cx="2477765" cy="327779"/>
          </a:xfrm>
        </p:grpSpPr>
        <p:sp>
          <p:nvSpPr>
            <p:cNvPr id="18" name="TextBox 17"/>
            <p:cNvSpPr txBox="1"/>
            <p:nvPr/>
          </p:nvSpPr>
          <p:spPr>
            <a:xfrm>
              <a:off x="324698" y="6552772"/>
              <a:ext cx="218470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b="1" dirty="0" smtClean="0">
                  <a:latin typeface="Calibri" panose="020F0502020204030204" pitchFamily="34" charset="0"/>
                </a:rPr>
                <a:t>Администрация города Твери</a:t>
              </a:r>
              <a:endParaRPr lang="ru-RU" sz="1200" b="1" dirty="0">
                <a:latin typeface="Calibri" panose="020F0502020204030204" pitchFamily="34" charset="0"/>
              </a:endParaRPr>
            </a:p>
          </p:txBody>
        </p:sp>
        <p:pic>
          <p:nvPicPr>
            <p:cNvPr id="20" name="Picture 2" descr="Герб города Тверь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634" y="6519161"/>
              <a:ext cx="294369" cy="3277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11423913" y="6492875"/>
            <a:ext cx="768087" cy="365125"/>
          </a:xfrm>
        </p:spPr>
        <p:txBody>
          <a:bodyPr/>
          <a:lstStyle/>
          <a:p>
            <a:fld id="{F8B4F9AE-2B7D-43B8-AD8B-ED3109F5FBD3}" type="slidenum">
              <a:rPr lang="ru-RU" sz="1400" b="1" smtClean="0">
                <a:solidFill>
                  <a:schemeClr val="tx1"/>
                </a:solidFill>
              </a:rPr>
              <a:pPr/>
              <a:t>100</a:t>
            </a:fld>
            <a:endParaRPr lang="ru-RU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8743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866901" y="1704975"/>
            <a:ext cx="85439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</a:rPr>
              <a:t>Глоссарий</a:t>
            </a:r>
            <a:endParaRPr lang="ru-RU" sz="3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Прямоугольник 77"/>
          <p:cNvSpPr/>
          <p:nvPr/>
        </p:nvSpPr>
        <p:spPr>
          <a:xfrm>
            <a:off x="0" y="6581160"/>
            <a:ext cx="12187680" cy="276480"/>
          </a:xfrm>
          <a:prstGeom prst="rect">
            <a:avLst/>
          </a:prstGeom>
          <a:solidFill>
            <a:srgbClr val="BCB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350" b="1" strike="noStrike" spc="-1" dirty="0">
              <a:solidFill>
                <a:schemeClr val="lt1"/>
              </a:solidFill>
              <a:latin typeface="Calibri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733220" y="6550223"/>
            <a:ext cx="45878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6E56C8BD-70D1-4B45-8C1B-2C0F3206853E}" type="slidenum">
              <a:rPr lang="ru-RU" sz="1400" b="1">
                <a:latin typeface="Calibri" panose="020F0502020204030204" pitchFamily="34" charset="0"/>
              </a:rPr>
              <a:pPr algn="ctr"/>
              <a:t>101</a:t>
            </a:fld>
            <a:endParaRPr lang="ru-RU" sz="1400" b="1" dirty="0">
              <a:latin typeface="Calibri" panose="020F0502020204030204" pitchFamily="34" charset="0"/>
            </a:endParaRPr>
          </a:p>
        </p:txBody>
      </p:sp>
      <p:grpSp>
        <p:nvGrpSpPr>
          <p:cNvPr id="2" name="Группа 8"/>
          <p:cNvGrpSpPr/>
          <p:nvPr/>
        </p:nvGrpSpPr>
        <p:grpSpPr>
          <a:xfrm>
            <a:off x="31634" y="6519161"/>
            <a:ext cx="2477765" cy="327779"/>
            <a:chOff x="31634" y="6519161"/>
            <a:chExt cx="2477765" cy="327779"/>
          </a:xfrm>
        </p:grpSpPr>
        <p:sp>
          <p:nvSpPr>
            <p:cNvPr id="6" name="TextBox 5"/>
            <p:cNvSpPr txBox="1"/>
            <p:nvPr/>
          </p:nvSpPr>
          <p:spPr>
            <a:xfrm>
              <a:off x="324698" y="6552772"/>
              <a:ext cx="218470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b="1" dirty="0" smtClean="0">
                  <a:latin typeface="Calibri" panose="020F0502020204030204" pitchFamily="34" charset="0"/>
                </a:rPr>
                <a:t>Администрация города Твери</a:t>
              </a:r>
              <a:endParaRPr lang="ru-RU" sz="1200" b="1" dirty="0">
                <a:latin typeface="Calibri" panose="020F0502020204030204" pitchFamily="34" charset="0"/>
              </a:endParaRPr>
            </a:p>
          </p:txBody>
        </p:sp>
        <p:pic>
          <p:nvPicPr>
            <p:cNvPr id="8" name="Picture 2" descr="Герб города Тверь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1634" y="6519161"/>
              <a:ext cx="294369" cy="3277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="" xmlns:p14="http://schemas.microsoft.com/office/powerpoint/2010/main" val="2747420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720094" y="692697"/>
            <a:ext cx="504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1729E"/>
                </a:solidFill>
                <a:cs typeface="Times New Roman" pitchFamily="18" charset="0"/>
              </a:rPr>
              <a:t>Б</a:t>
            </a:r>
            <a:endParaRPr lang="ru-RU" sz="2400" b="1" dirty="0">
              <a:solidFill>
                <a:srgbClr val="01729E"/>
              </a:solidFill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20094" y="1124744"/>
            <a:ext cx="10693392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i="1" dirty="0" smtClean="0">
                <a:solidFill>
                  <a:srgbClr val="3D70CB"/>
                </a:solidFill>
                <a:cs typeface="Times New Roman" pitchFamily="18" charset="0"/>
              </a:rPr>
              <a:t>Бюджет города Твери </a:t>
            </a:r>
          </a:p>
          <a:p>
            <a:pPr algn="just"/>
            <a:r>
              <a:rPr lang="ru-RU" dirty="0" smtClean="0">
                <a:cs typeface="Times New Roman" pitchFamily="18" charset="0"/>
              </a:rPr>
              <a:t>Основной финансовый документ города Твери на текущий финансовый год и  плановый период, принимаемый муниципалитетом города Твери</a:t>
            </a:r>
            <a:r>
              <a:rPr lang="ru-RU" dirty="0" smtClean="0"/>
              <a:t>. </a:t>
            </a:r>
          </a:p>
          <a:p>
            <a:pPr algn="just"/>
            <a:endParaRPr lang="ru-RU" sz="800" dirty="0" smtClean="0"/>
          </a:p>
          <a:p>
            <a:pPr algn="just"/>
            <a:r>
              <a:rPr lang="ru-RU" b="1" i="1" dirty="0" smtClean="0">
                <a:solidFill>
                  <a:srgbClr val="3D70CB"/>
                </a:solidFill>
                <a:cs typeface="Times New Roman" pitchFamily="18" charset="0"/>
              </a:rPr>
              <a:t>Бюджетная классификация</a:t>
            </a:r>
          </a:p>
          <a:p>
            <a:pPr algn="just"/>
            <a:r>
              <a:rPr lang="ru-RU" dirty="0" smtClean="0">
                <a:cs typeface="Times New Roman" pitchFamily="18" charset="0"/>
              </a:rPr>
              <a:t>Группировка доходов и расходов бюджетов всех уровней бюджетной системы РФ, а также источников финансирования дефицитов этих бюджетов, используемая для составления и исполнения бюджетов.</a:t>
            </a:r>
          </a:p>
          <a:p>
            <a:pPr algn="just"/>
            <a:endParaRPr lang="ru-RU" sz="800" dirty="0" smtClean="0">
              <a:cs typeface="Times New Roman" pitchFamily="18" charset="0"/>
            </a:endParaRPr>
          </a:p>
          <a:p>
            <a:pPr algn="just"/>
            <a:r>
              <a:rPr lang="ru-RU" b="1" i="1" dirty="0" smtClean="0">
                <a:solidFill>
                  <a:srgbClr val="3D70CB"/>
                </a:solidFill>
                <a:cs typeface="Times New Roman" pitchFamily="18" charset="0"/>
              </a:rPr>
              <a:t>Бюджетная система Российской Федерации</a:t>
            </a:r>
          </a:p>
          <a:p>
            <a:pPr algn="just"/>
            <a:r>
              <a:rPr lang="ru-RU" dirty="0" smtClean="0">
                <a:cs typeface="Times New Roman" pitchFamily="18" charset="0"/>
              </a:rPr>
              <a:t>Совокупность всех бюджетов в РФ: федерального, региональных, местных, государственных внебюджетных фондов.</a:t>
            </a:r>
          </a:p>
          <a:p>
            <a:pPr algn="just"/>
            <a:endParaRPr lang="ru-RU" sz="800" dirty="0" smtClean="0">
              <a:cs typeface="Times New Roman" pitchFamily="18" charset="0"/>
            </a:endParaRPr>
          </a:p>
          <a:p>
            <a:pPr algn="just"/>
            <a:r>
              <a:rPr lang="ru-RU" b="1" i="1" dirty="0" smtClean="0">
                <a:solidFill>
                  <a:srgbClr val="3D70CB"/>
                </a:solidFill>
                <a:cs typeface="Times New Roman" pitchFamily="18" charset="0"/>
              </a:rPr>
              <a:t>Бюджетная смета</a:t>
            </a:r>
          </a:p>
          <a:p>
            <a:pPr algn="just"/>
            <a:r>
              <a:rPr lang="ru-RU" dirty="0" smtClean="0">
                <a:cs typeface="Times New Roman" pitchFamily="18" charset="0"/>
              </a:rPr>
              <a:t>Документ, устанавливающий лимиты бюджетных обязательств казенного учреждения. Бюджетная смета составляется в разрезе кодов бюджетной классификации расходов.</a:t>
            </a:r>
          </a:p>
          <a:p>
            <a:pPr algn="just"/>
            <a:endParaRPr lang="ru-RU" sz="1000" dirty="0" smtClean="0">
              <a:cs typeface="Times New Roman" pitchFamily="18" charset="0"/>
            </a:endParaRPr>
          </a:p>
          <a:p>
            <a:pPr algn="just"/>
            <a:r>
              <a:rPr lang="ru-RU" b="1" i="1" dirty="0" smtClean="0">
                <a:solidFill>
                  <a:srgbClr val="3D70CB"/>
                </a:solidFill>
                <a:cs typeface="Times New Roman" pitchFamily="18" charset="0"/>
              </a:rPr>
              <a:t>Бюджетные ассигнования</a:t>
            </a:r>
          </a:p>
          <a:p>
            <a:pPr algn="just"/>
            <a:r>
              <a:rPr lang="ru-RU" dirty="0" smtClean="0">
                <a:cs typeface="Times New Roman" pitchFamily="18" charset="0"/>
              </a:rPr>
              <a:t>Предельные объемы денежных средств, предусмотренные в соответствующем финансовом году для исполнения бюджетных обязательств.</a:t>
            </a:r>
          </a:p>
          <a:p>
            <a:pPr algn="just"/>
            <a:endParaRPr lang="ru-RU" dirty="0"/>
          </a:p>
        </p:txBody>
      </p:sp>
      <p:pic>
        <p:nvPicPr>
          <p:cNvPr id="21" name="Рисунок 20" descr="книга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456001" y="0"/>
            <a:ext cx="2735999" cy="1484784"/>
          </a:xfrm>
          <a:prstGeom prst="rect">
            <a:avLst/>
          </a:prstGeom>
        </p:spPr>
      </p:pic>
      <p:sp>
        <p:nvSpPr>
          <p:cNvPr id="12" name="Прямоугольник 77"/>
          <p:cNvSpPr/>
          <p:nvPr/>
        </p:nvSpPr>
        <p:spPr>
          <a:xfrm>
            <a:off x="0" y="6581160"/>
            <a:ext cx="12187680" cy="276480"/>
          </a:xfrm>
          <a:prstGeom prst="rect">
            <a:avLst/>
          </a:prstGeom>
          <a:solidFill>
            <a:srgbClr val="BCB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350" b="1" strike="noStrike" spc="-1" dirty="0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1733220" y="6550223"/>
            <a:ext cx="45878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6E56C8BD-70D1-4B45-8C1B-2C0F3206853E}" type="slidenum">
              <a:rPr lang="ru-RU" sz="1400" b="1">
                <a:latin typeface="Calibri" panose="020F0502020204030204" pitchFamily="34" charset="0"/>
              </a:rPr>
              <a:pPr algn="ctr"/>
              <a:t>102</a:t>
            </a:fld>
            <a:endParaRPr lang="ru-RU" sz="1400" b="1" dirty="0">
              <a:latin typeface="Calibri" panose="020F0502020204030204" pitchFamily="34" charset="0"/>
            </a:endParaRPr>
          </a:p>
        </p:txBody>
      </p:sp>
      <p:grpSp>
        <p:nvGrpSpPr>
          <p:cNvPr id="14" name="Группа 8"/>
          <p:cNvGrpSpPr/>
          <p:nvPr/>
        </p:nvGrpSpPr>
        <p:grpSpPr>
          <a:xfrm>
            <a:off x="31634" y="6519161"/>
            <a:ext cx="2477765" cy="327779"/>
            <a:chOff x="31634" y="6519161"/>
            <a:chExt cx="2477765" cy="327779"/>
          </a:xfrm>
        </p:grpSpPr>
        <p:sp>
          <p:nvSpPr>
            <p:cNvPr id="15" name="TextBox 14"/>
            <p:cNvSpPr txBox="1"/>
            <p:nvPr/>
          </p:nvSpPr>
          <p:spPr>
            <a:xfrm>
              <a:off x="324698" y="6552772"/>
              <a:ext cx="218470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b="1" dirty="0" smtClean="0">
                  <a:latin typeface="Calibri" panose="020F0502020204030204" pitchFamily="34" charset="0"/>
                </a:rPr>
                <a:t>Администрация города Твери</a:t>
              </a:r>
              <a:endParaRPr lang="ru-RU" sz="1200" b="1" dirty="0">
                <a:latin typeface="Calibri" panose="020F0502020204030204" pitchFamily="34" charset="0"/>
              </a:endParaRPr>
            </a:p>
          </p:txBody>
        </p:sp>
        <p:pic>
          <p:nvPicPr>
            <p:cNvPr id="16" name="Picture 2" descr="Герб города Тверь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634" y="6519161"/>
              <a:ext cx="294369" cy="3277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xmlns="" val="12428193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720094" y="691200"/>
            <a:ext cx="10693392" cy="6078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i="1" dirty="0" smtClean="0">
                <a:solidFill>
                  <a:srgbClr val="3D70CB"/>
                </a:solidFill>
                <a:cs typeface="Times New Roman" pitchFamily="18" charset="0"/>
              </a:rPr>
              <a:t>Бюджетные инвестиции города Твери</a:t>
            </a:r>
          </a:p>
          <a:p>
            <a:pPr algn="just"/>
            <a:r>
              <a:rPr lang="ru-RU" dirty="0" smtClean="0">
                <a:cs typeface="Times New Roman" pitchFamily="18" charset="0"/>
              </a:rPr>
              <a:t>Бюджетные средства, направленные на приобретение, модернизацию муниципального имущества города.</a:t>
            </a:r>
          </a:p>
          <a:p>
            <a:pPr algn="just"/>
            <a:endParaRPr lang="ru-RU" sz="800" dirty="0" smtClean="0">
              <a:cs typeface="Times New Roman" pitchFamily="18" charset="0"/>
            </a:endParaRPr>
          </a:p>
          <a:p>
            <a:pPr algn="just"/>
            <a:r>
              <a:rPr lang="ru-RU" b="1" i="1" dirty="0" smtClean="0">
                <a:solidFill>
                  <a:srgbClr val="3D70CB"/>
                </a:solidFill>
                <a:cs typeface="Times New Roman" pitchFamily="18" charset="0"/>
              </a:rPr>
              <a:t>Бюджетный кредит</a:t>
            </a:r>
          </a:p>
          <a:p>
            <a:pPr algn="just"/>
            <a:r>
              <a:rPr lang="ru-RU" dirty="0" smtClean="0">
                <a:cs typeface="Times New Roman" pitchFamily="18" charset="0"/>
              </a:rPr>
              <a:t>Денежные средства, предоставляемые бюджетом другому бюджету бюджетной системы Российской Федерации, юридическому лицу (за исключением государственных (муниципальных) учреждений), иностранному государству, иностранному юридическому лицу на возвратной и возмездной основах.</a:t>
            </a:r>
          </a:p>
          <a:p>
            <a:pPr algn="just"/>
            <a:endParaRPr lang="ru-RU" sz="800" dirty="0" smtClean="0">
              <a:cs typeface="Times New Roman" pitchFamily="18" charset="0"/>
            </a:endParaRPr>
          </a:p>
          <a:p>
            <a:pPr algn="just"/>
            <a:r>
              <a:rPr lang="ru-RU" b="1" i="1" dirty="0" smtClean="0">
                <a:solidFill>
                  <a:srgbClr val="3D70CB"/>
                </a:solidFill>
                <a:cs typeface="Times New Roman" pitchFamily="18" charset="0"/>
              </a:rPr>
              <a:t>Бюджетный процесс</a:t>
            </a:r>
          </a:p>
          <a:p>
            <a:pPr algn="just"/>
            <a:r>
              <a:rPr lang="ru-RU" dirty="0" smtClean="0">
                <a:cs typeface="Times New Roman" pitchFamily="18" charset="0"/>
              </a:rPr>
              <a:t>Деятельность по составлению и рассмотрению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отчетности.</a:t>
            </a:r>
          </a:p>
          <a:p>
            <a:pPr algn="just"/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dirty="0" smtClean="0">
                <a:solidFill>
                  <a:srgbClr val="01729E"/>
                </a:solidFill>
                <a:cs typeface="Times New Roman" pitchFamily="18" charset="0"/>
              </a:rPr>
              <a:t>В</a:t>
            </a:r>
          </a:p>
          <a:p>
            <a:pPr algn="just"/>
            <a:endParaRPr lang="ru-RU" sz="500" b="1" i="1" dirty="0" smtClean="0">
              <a:solidFill>
                <a:srgbClr val="3D70CB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i="1" dirty="0" smtClean="0">
                <a:solidFill>
                  <a:srgbClr val="3D70CB"/>
                </a:solidFill>
                <a:cs typeface="Times New Roman" pitchFamily="18" charset="0"/>
              </a:rPr>
              <a:t>Ведомственная структура расходов бюджета</a:t>
            </a:r>
          </a:p>
          <a:p>
            <a:pPr algn="just"/>
            <a:r>
              <a:rPr lang="ru-RU" dirty="0" smtClean="0">
                <a:cs typeface="Times New Roman" pitchFamily="18" charset="0"/>
              </a:rPr>
              <a:t>Распределения бюджетных средств по главным распорядителям бюджетных средств, по разделам, целевым статьям и видам расходов бюджетной классификации РФ.</a:t>
            </a: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800" b="1" dirty="0" smtClean="0">
              <a:solidFill>
                <a:srgbClr val="3D70CB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/>
          </a:p>
        </p:txBody>
      </p:sp>
      <p:sp>
        <p:nvSpPr>
          <p:cNvPr id="10" name="Прямоугольник 77"/>
          <p:cNvSpPr/>
          <p:nvPr/>
        </p:nvSpPr>
        <p:spPr>
          <a:xfrm>
            <a:off x="0" y="6581160"/>
            <a:ext cx="12187680" cy="276480"/>
          </a:xfrm>
          <a:prstGeom prst="rect">
            <a:avLst/>
          </a:prstGeom>
          <a:solidFill>
            <a:srgbClr val="BCB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350" b="1" strike="noStrike" spc="-1" dirty="0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1733220" y="6550223"/>
            <a:ext cx="45878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6E56C8BD-70D1-4B45-8C1B-2C0F3206853E}" type="slidenum">
              <a:rPr lang="ru-RU" sz="1400" b="1">
                <a:latin typeface="Calibri" panose="020F0502020204030204" pitchFamily="34" charset="0"/>
              </a:rPr>
              <a:pPr algn="ctr"/>
              <a:t>103</a:t>
            </a:fld>
            <a:endParaRPr lang="ru-RU" sz="1400" b="1" dirty="0">
              <a:latin typeface="Calibri" panose="020F0502020204030204" pitchFamily="34" charset="0"/>
            </a:endParaRPr>
          </a:p>
        </p:txBody>
      </p:sp>
      <p:grpSp>
        <p:nvGrpSpPr>
          <p:cNvPr id="12" name="Группа 8"/>
          <p:cNvGrpSpPr/>
          <p:nvPr/>
        </p:nvGrpSpPr>
        <p:grpSpPr>
          <a:xfrm>
            <a:off x="31634" y="6519161"/>
            <a:ext cx="2477765" cy="327779"/>
            <a:chOff x="31634" y="6519161"/>
            <a:chExt cx="2477765" cy="327779"/>
          </a:xfrm>
        </p:grpSpPr>
        <p:sp>
          <p:nvSpPr>
            <p:cNvPr id="13" name="TextBox 12"/>
            <p:cNvSpPr txBox="1"/>
            <p:nvPr/>
          </p:nvSpPr>
          <p:spPr>
            <a:xfrm>
              <a:off x="324698" y="6552772"/>
              <a:ext cx="218470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b="1" dirty="0" smtClean="0">
                  <a:latin typeface="Calibri" panose="020F0502020204030204" pitchFamily="34" charset="0"/>
                </a:rPr>
                <a:t>Администрация города Твери</a:t>
              </a:r>
              <a:endParaRPr lang="ru-RU" sz="1200" b="1" dirty="0">
                <a:latin typeface="Calibri" panose="020F0502020204030204" pitchFamily="34" charset="0"/>
              </a:endParaRPr>
            </a:p>
          </p:txBody>
        </p:sp>
        <p:pic>
          <p:nvPicPr>
            <p:cNvPr id="14" name="Picture 2" descr="Герб города Тверь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1634" y="6519161"/>
              <a:ext cx="294369" cy="3277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xmlns="" val="12428193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720094" y="404664"/>
            <a:ext cx="10693392" cy="6878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dirty="0" smtClean="0">
                <a:solidFill>
                  <a:srgbClr val="01729E"/>
                </a:solidFill>
                <a:cs typeface="Times New Roman" pitchFamily="18" charset="0"/>
              </a:rPr>
              <a:t>Г</a:t>
            </a:r>
          </a:p>
          <a:p>
            <a:pPr algn="just"/>
            <a:endParaRPr lang="ru-RU" sz="800" b="1" i="1" dirty="0" smtClean="0">
              <a:solidFill>
                <a:srgbClr val="3D70CB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i="1" dirty="0" smtClean="0">
                <a:solidFill>
                  <a:srgbClr val="3D70CB"/>
                </a:solidFill>
                <a:cs typeface="Times New Roman" pitchFamily="18" charset="0"/>
              </a:rPr>
              <a:t>Главный администратор источников финансирования дефицита бюджета города Твери</a:t>
            </a:r>
          </a:p>
          <a:p>
            <a:pPr algn="just"/>
            <a:r>
              <a:rPr lang="ru-RU" dirty="0" smtClean="0">
                <a:cs typeface="Times New Roman" pitchFamily="18" charset="0"/>
              </a:rPr>
              <a:t>Орган городского самоуправления, муниципальное казенное учреждение, имеющие в своем ведении администраторов источников финансирования дефицита бюджета и (или) являющиеся администраторами источников финансирования дефицита бюджета.</a:t>
            </a:r>
          </a:p>
          <a:p>
            <a:pPr algn="just"/>
            <a:endParaRPr lang="ru-RU" sz="800" dirty="0" smtClean="0">
              <a:cs typeface="Times New Roman" pitchFamily="18" charset="0"/>
            </a:endParaRPr>
          </a:p>
          <a:p>
            <a:pPr algn="just"/>
            <a:r>
              <a:rPr lang="ru-RU" b="1" i="1" dirty="0" smtClean="0">
                <a:solidFill>
                  <a:srgbClr val="3D70CB"/>
                </a:solidFill>
                <a:cs typeface="Times New Roman" pitchFamily="18" charset="0"/>
              </a:rPr>
              <a:t>Главный распорядитель бюджетных средств города Твери</a:t>
            </a:r>
          </a:p>
          <a:p>
            <a:pPr algn="just"/>
            <a:r>
              <a:rPr lang="ru-RU" dirty="0" smtClean="0">
                <a:cs typeface="Times New Roman" pitchFamily="18" charset="0"/>
              </a:rPr>
              <a:t>Орган городского самоуправления, напрямую получающий средства из бюджета и</a:t>
            </a:r>
          </a:p>
          <a:p>
            <a:pPr algn="just"/>
            <a:r>
              <a:rPr lang="ru-RU" dirty="0" smtClean="0">
                <a:cs typeface="Times New Roman" pitchFamily="18" charset="0"/>
              </a:rPr>
              <a:t>наделенный правом распределять их между подведомственными получателями</a:t>
            </a:r>
          </a:p>
          <a:p>
            <a:pPr algn="just"/>
            <a:r>
              <a:rPr lang="ru-RU" dirty="0" smtClean="0">
                <a:cs typeface="Times New Roman" pitchFamily="18" charset="0"/>
              </a:rPr>
              <a:t>бюджетных средств.</a:t>
            </a:r>
          </a:p>
          <a:p>
            <a:pPr algn="just"/>
            <a:endParaRPr lang="ru-RU" sz="800" b="1" dirty="0" smtClean="0">
              <a:solidFill>
                <a:srgbClr val="01729E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dirty="0" smtClean="0">
                <a:solidFill>
                  <a:srgbClr val="01729E"/>
                </a:solidFill>
                <a:cs typeface="Times New Roman" pitchFamily="18" charset="0"/>
              </a:rPr>
              <a:t>Д</a:t>
            </a:r>
          </a:p>
          <a:p>
            <a:pPr algn="just"/>
            <a:endParaRPr lang="ru-RU" sz="600" b="1" i="1" dirty="0" smtClean="0">
              <a:solidFill>
                <a:srgbClr val="3D70CB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i="1" dirty="0" smtClean="0">
                <a:solidFill>
                  <a:srgbClr val="3D70CB"/>
                </a:solidFill>
                <a:cs typeface="Times New Roman" pitchFamily="18" charset="0"/>
              </a:rPr>
              <a:t>Дефицит бюджета</a:t>
            </a:r>
          </a:p>
          <a:p>
            <a:pPr algn="just"/>
            <a:r>
              <a:rPr lang="ru-RU" dirty="0" smtClean="0">
                <a:cs typeface="Times New Roman" pitchFamily="18" charset="0"/>
              </a:rPr>
              <a:t>Превышение расходов бюджета над его доходами.</a:t>
            </a:r>
          </a:p>
          <a:p>
            <a:pPr algn="just"/>
            <a:endParaRPr lang="ru-RU" sz="700" dirty="0" smtClean="0">
              <a:cs typeface="Times New Roman" pitchFamily="18" charset="0"/>
            </a:endParaRPr>
          </a:p>
          <a:p>
            <a:pPr algn="just"/>
            <a:r>
              <a:rPr lang="ru-RU" b="1" i="1" dirty="0" smtClean="0">
                <a:solidFill>
                  <a:srgbClr val="3D70CB"/>
                </a:solidFill>
                <a:cs typeface="Times New Roman" pitchFamily="18" charset="0"/>
              </a:rPr>
              <a:t>Дотации</a:t>
            </a:r>
          </a:p>
          <a:p>
            <a:pPr algn="just"/>
            <a:r>
              <a:rPr lang="ru-RU" dirty="0" smtClean="0">
                <a:cs typeface="Times New Roman" pitchFamily="18" charset="0"/>
              </a:rPr>
              <a:t>Средства, предоставляемые одним бюджетом бюджетной системы РФ, другому бюджету на безвозмездной и безвозвратной основе без установления направлений их использования.</a:t>
            </a:r>
          </a:p>
          <a:p>
            <a:pPr algn="just"/>
            <a:endParaRPr lang="ru-RU" dirty="0" smtClean="0">
              <a:cs typeface="Times New Roman" pitchFamily="18" charset="0"/>
            </a:endParaRP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 smtClean="0"/>
          </a:p>
        </p:txBody>
      </p:sp>
      <p:sp>
        <p:nvSpPr>
          <p:cNvPr id="10" name="Прямоугольник 77"/>
          <p:cNvSpPr/>
          <p:nvPr/>
        </p:nvSpPr>
        <p:spPr>
          <a:xfrm>
            <a:off x="0" y="6581160"/>
            <a:ext cx="12187680" cy="276480"/>
          </a:xfrm>
          <a:prstGeom prst="rect">
            <a:avLst/>
          </a:prstGeom>
          <a:solidFill>
            <a:srgbClr val="BCB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350" b="1" strike="noStrike" spc="-1" dirty="0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1733220" y="6550223"/>
            <a:ext cx="45878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6E56C8BD-70D1-4B45-8C1B-2C0F3206853E}" type="slidenum">
              <a:rPr lang="ru-RU" sz="1400" b="1">
                <a:latin typeface="Calibri" panose="020F0502020204030204" pitchFamily="34" charset="0"/>
              </a:rPr>
              <a:pPr algn="ctr"/>
              <a:t>104</a:t>
            </a:fld>
            <a:endParaRPr lang="ru-RU" sz="1400" b="1" dirty="0">
              <a:latin typeface="Calibri" panose="020F0502020204030204" pitchFamily="34" charset="0"/>
            </a:endParaRPr>
          </a:p>
        </p:txBody>
      </p:sp>
      <p:grpSp>
        <p:nvGrpSpPr>
          <p:cNvPr id="12" name="Группа 8"/>
          <p:cNvGrpSpPr/>
          <p:nvPr/>
        </p:nvGrpSpPr>
        <p:grpSpPr>
          <a:xfrm>
            <a:off x="31634" y="6519161"/>
            <a:ext cx="2477765" cy="327779"/>
            <a:chOff x="31634" y="6519161"/>
            <a:chExt cx="2477765" cy="327779"/>
          </a:xfrm>
        </p:grpSpPr>
        <p:sp>
          <p:nvSpPr>
            <p:cNvPr id="13" name="TextBox 12"/>
            <p:cNvSpPr txBox="1"/>
            <p:nvPr/>
          </p:nvSpPr>
          <p:spPr>
            <a:xfrm>
              <a:off x="324698" y="6552772"/>
              <a:ext cx="218470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b="1" dirty="0" smtClean="0">
                  <a:latin typeface="Calibri" panose="020F0502020204030204" pitchFamily="34" charset="0"/>
                </a:rPr>
                <a:t>Администрация города Твери</a:t>
              </a:r>
              <a:endParaRPr lang="ru-RU" sz="1200" b="1" dirty="0">
                <a:latin typeface="Calibri" panose="020F0502020204030204" pitchFamily="34" charset="0"/>
              </a:endParaRPr>
            </a:p>
          </p:txBody>
        </p:sp>
        <p:pic>
          <p:nvPicPr>
            <p:cNvPr id="14" name="Picture 2" descr="Герб города Тверь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1634" y="6519161"/>
              <a:ext cx="294369" cy="3277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xmlns="" val="12428193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720094" y="548681"/>
            <a:ext cx="10693392" cy="670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i="1" dirty="0" smtClean="0">
                <a:solidFill>
                  <a:srgbClr val="3D70CB"/>
                </a:solidFill>
                <a:cs typeface="Times New Roman" pitchFamily="18" charset="0"/>
              </a:rPr>
              <a:t>Доходы бюджета</a:t>
            </a:r>
          </a:p>
          <a:p>
            <a:pPr algn="just"/>
            <a:r>
              <a:rPr lang="ru-RU" dirty="0" smtClean="0">
                <a:cs typeface="Times New Roman" pitchFamily="18" charset="0"/>
              </a:rPr>
              <a:t>Поступающие от населения, организаций, учреждений в бюджет денежные средства в виде:</a:t>
            </a:r>
          </a:p>
          <a:p>
            <a:pPr algn="just"/>
            <a:r>
              <a:rPr lang="ru-RU" dirty="0" smtClean="0">
                <a:cs typeface="Times New Roman" pitchFamily="18" charset="0"/>
              </a:rPr>
              <a:t>-налогов;</a:t>
            </a:r>
          </a:p>
          <a:p>
            <a:pPr algn="just"/>
            <a:r>
              <a:rPr lang="ru-RU" dirty="0" smtClean="0">
                <a:cs typeface="Times New Roman" pitchFamily="18" charset="0"/>
              </a:rPr>
              <a:t>-неналоговых поступлений;</a:t>
            </a:r>
          </a:p>
          <a:p>
            <a:pPr algn="just"/>
            <a:r>
              <a:rPr lang="ru-RU" dirty="0" smtClean="0">
                <a:cs typeface="Times New Roman" pitchFamily="18" charset="0"/>
              </a:rPr>
              <a:t>-безвозмездных поступлений.</a:t>
            </a:r>
          </a:p>
          <a:p>
            <a:pPr algn="just"/>
            <a:endParaRPr lang="ru-RU" sz="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dirty="0" smtClean="0">
                <a:solidFill>
                  <a:srgbClr val="01729E"/>
                </a:solidFill>
                <a:cs typeface="Times New Roman" pitchFamily="18" charset="0"/>
              </a:rPr>
              <a:t>И</a:t>
            </a:r>
          </a:p>
          <a:p>
            <a:pPr algn="just"/>
            <a:endParaRPr lang="ru-RU" sz="600" b="1" dirty="0" smtClean="0">
              <a:solidFill>
                <a:srgbClr val="3D70CB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i="1" dirty="0" smtClean="0">
                <a:solidFill>
                  <a:srgbClr val="3D70CB"/>
                </a:solidFill>
                <a:cs typeface="Times New Roman" pitchFamily="18" charset="0"/>
              </a:rPr>
              <a:t>Источники финансирования дефицита бюджета</a:t>
            </a:r>
          </a:p>
          <a:p>
            <a:pPr algn="just"/>
            <a:r>
              <a:rPr lang="ru-RU" dirty="0" smtClean="0">
                <a:cs typeface="Times New Roman" pitchFamily="18" charset="0"/>
              </a:rPr>
              <a:t>Средства, привлекаемые в бюджет для покрытия дефицита (кредиты банков, кредиты от других уровней бюджетов, ценные бумаги, иные источники.</a:t>
            </a:r>
          </a:p>
          <a:p>
            <a:pPr algn="just"/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dirty="0" smtClean="0">
                <a:solidFill>
                  <a:srgbClr val="01729E"/>
                </a:solidFill>
                <a:cs typeface="Times New Roman" pitchFamily="18" charset="0"/>
              </a:rPr>
              <a:t>К</a:t>
            </a:r>
          </a:p>
          <a:p>
            <a:pPr algn="just"/>
            <a:endParaRPr lang="ru-RU" sz="800" b="1" i="1" dirty="0" smtClean="0">
              <a:solidFill>
                <a:srgbClr val="3D70CB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i="1" dirty="0" smtClean="0">
                <a:solidFill>
                  <a:srgbClr val="3D70CB"/>
                </a:solidFill>
                <a:cs typeface="Times New Roman" pitchFamily="18" charset="0"/>
              </a:rPr>
              <a:t>Кассовый разрыв</a:t>
            </a:r>
          </a:p>
          <a:p>
            <a:pPr algn="just"/>
            <a:r>
              <a:rPr lang="ru-RU" dirty="0" smtClean="0">
                <a:cs typeface="Times New Roman" pitchFamily="18" charset="0"/>
              </a:rPr>
              <a:t>Недостаточность денежных средств на едином счете бюджета, необходимых для осуществления кассовых выплат из бюджета, в определенный период текущего финансового года. </a:t>
            </a:r>
          </a:p>
          <a:p>
            <a:pPr algn="just"/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dirty="0" smtClean="0">
                <a:solidFill>
                  <a:srgbClr val="01729E"/>
                </a:solidFill>
                <a:cs typeface="Times New Roman" pitchFamily="18" charset="0"/>
              </a:rPr>
              <a:t>Л</a:t>
            </a:r>
          </a:p>
          <a:p>
            <a:pPr algn="just"/>
            <a:endParaRPr lang="ru-RU" sz="800" b="1" dirty="0" smtClean="0">
              <a:solidFill>
                <a:srgbClr val="3D70CB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i="1" dirty="0" smtClean="0">
                <a:solidFill>
                  <a:srgbClr val="3D70CB"/>
                </a:solidFill>
                <a:cs typeface="Times New Roman" pitchFamily="18" charset="0"/>
              </a:rPr>
              <a:t>Лимиты бюджетных обязательств</a:t>
            </a:r>
          </a:p>
          <a:p>
            <a:pPr algn="just"/>
            <a:r>
              <a:rPr lang="ru-RU" dirty="0" smtClean="0">
                <a:cs typeface="Times New Roman" pitchFamily="18" charset="0"/>
              </a:rPr>
              <a:t>Объем прав в денежном выражении на принятие казенным учреждением бюджетных</a:t>
            </a:r>
          </a:p>
          <a:p>
            <a:pPr algn="just"/>
            <a:r>
              <a:rPr lang="ru-RU" dirty="0" smtClean="0">
                <a:cs typeface="Times New Roman" pitchFamily="18" charset="0"/>
              </a:rPr>
              <a:t>обязательств и их исполнение в текущем финансовом году и плановом периоде.</a:t>
            </a:r>
          </a:p>
          <a:p>
            <a:pPr algn="just"/>
            <a:endParaRPr lang="ru-RU" dirty="0" smtClean="0">
              <a:cs typeface="Times New Roman" pitchFamily="18" charset="0"/>
            </a:endParaRPr>
          </a:p>
          <a:p>
            <a:pPr algn="just"/>
            <a:endParaRPr lang="ru-RU" sz="800" dirty="0" smtClean="0">
              <a:cs typeface="Times New Roman" pitchFamily="18" charset="0"/>
            </a:endParaRPr>
          </a:p>
          <a:p>
            <a:pPr algn="just"/>
            <a:endParaRPr lang="ru-RU" dirty="0"/>
          </a:p>
        </p:txBody>
      </p:sp>
      <p:sp>
        <p:nvSpPr>
          <p:cNvPr id="10" name="Прямоугольник 77"/>
          <p:cNvSpPr/>
          <p:nvPr/>
        </p:nvSpPr>
        <p:spPr>
          <a:xfrm>
            <a:off x="0" y="6581160"/>
            <a:ext cx="12187680" cy="276480"/>
          </a:xfrm>
          <a:prstGeom prst="rect">
            <a:avLst/>
          </a:prstGeom>
          <a:solidFill>
            <a:srgbClr val="BCB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350" b="1" strike="noStrike" spc="-1" dirty="0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1733220" y="6550223"/>
            <a:ext cx="45878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6E56C8BD-70D1-4B45-8C1B-2C0F3206853E}" type="slidenum">
              <a:rPr lang="ru-RU" sz="1400" b="1">
                <a:latin typeface="Calibri" panose="020F0502020204030204" pitchFamily="34" charset="0"/>
              </a:rPr>
              <a:pPr algn="ctr"/>
              <a:t>105</a:t>
            </a:fld>
            <a:endParaRPr lang="ru-RU" sz="1400" b="1" dirty="0">
              <a:latin typeface="Calibri" panose="020F0502020204030204" pitchFamily="34" charset="0"/>
            </a:endParaRPr>
          </a:p>
        </p:txBody>
      </p:sp>
      <p:grpSp>
        <p:nvGrpSpPr>
          <p:cNvPr id="12" name="Группа 8"/>
          <p:cNvGrpSpPr/>
          <p:nvPr/>
        </p:nvGrpSpPr>
        <p:grpSpPr>
          <a:xfrm>
            <a:off x="31634" y="6519161"/>
            <a:ext cx="2477765" cy="327779"/>
            <a:chOff x="31634" y="6519161"/>
            <a:chExt cx="2477765" cy="327779"/>
          </a:xfrm>
        </p:grpSpPr>
        <p:sp>
          <p:nvSpPr>
            <p:cNvPr id="13" name="TextBox 12"/>
            <p:cNvSpPr txBox="1"/>
            <p:nvPr/>
          </p:nvSpPr>
          <p:spPr>
            <a:xfrm>
              <a:off x="324698" y="6552772"/>
              <a:ext cx="218470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b="1" dirty="0" smtClean="0">
                  <a:latin typeface="Calibri" panose="020F0502020204030204" pitchFamily="34" charset="0"/>
                </a:rPr>
                <a:t>Администрация города Твери</a:t>
              </a:r>
              <a:endParaRPr lang="ru-RU" sz="1200" b="1" dirty="0">
                <a:latin typeface="Calibri" panose="020F0502020204030204" pitchFamily="34" charset="0"/>
              </a:endParaRPr>
            </a:p>
          </p:txBody>
        </p:sp>
        <p:pic>
          <p:nvPicPr>
            <p:cNvPr id="15" name="Picture 2" descr="Герб города Тверь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1634" y="6519161"/>
              <a:ext cx="294369" cy="3277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xmlns="" val="12428193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720094" y="691200"/>
            <a:ext cx="10693392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800" b="1" dirty="0" smtClean="0">
              <a:solidFill>
                <a:srgbClr val="01729E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dirty="0" smtClean="0">
                <a:solidFill>
                  <a:srgbClr val="01729E"/>
                </a:solidFill>
                <a:cs typeface="Times New Roman" pitchFamily="18" charset="0"/>
              </a:rPr>
              <a:t>М</a:t>
            </a:r>
          </a:p>
          <a:p>
            <a:pPr algn="just"/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i="1" dirty="0" smtClean="0">
                <a:solidFill>
                  <a:srgbClr val="3D70CB"/>
                </a:solidFill>
                <a:cs typeface="Times New Roman" pitchFamily="18" charset="0"/>
              </a:rPr>
              <a:t>Межбюджетные обязательства</a:t>
            </a:r>
          </a:p>
          <a:p>
            <a:pPr algn="just"/>
            <a:r>
              <a:rPr lang="ru-RU" dirty="0" smtClean="0">
                <a:cs typeface="Times New Roman" pitchFamily="18" charset="0"/>
              </a:rPr>
              <a:t>Взаимоотношения между публично-правовыми образованиями по вопросам осуществления бюджетного процесса.</a:t>
            </a:r>
          </a:p>
          <a:p>
            <a:pPr algn="just"/>
            <a:endParaRPr lang="ru-RU" sz="800" dirty="0" smtClean="0">
              <a:cs typeface="Times New Roman" pitchFamily="18" charset="0"/>
            </a:endParaRPr>
          </a:p>
          <a:p>
            <a:pPr algn="just"/>
            <a:r>
              <a:rPr lang="ru-RU" b="1" i="1" dirty="0" smtClean="0">
                <a:solidFill>
                  <a:srgbClr val="3D70CB"/>
                </a:solidFill>
                <a:cs typeface="Times New Roman" pitchFamily="18" charset="0"/>
              </a:rPr>
              <a:t>Межбюджетные трансферты</a:t>
            </a:r>
          </a:p>
          <a:p>
            <a:pPr algn="just"/>
            <a:r>
              <a:rPr lang="ru-RU" dirty="0" smtClean="0">
                <a:cs typeface="Times New Roman" pitchFamily="18" charset="0"/>
              </a:rPr>
              <a:t>Средства, предоставляемые одним бюджетом бюджетной системы РФ другому бюджету. Межбюджетные трансферты предоставляются в форме: дотаций на выравнивание бюджетной обеспеченности, субсидий, субвенций, иных межбюджетных трансфертов.</a:t>
            </a:r>
          </a:p>
          <a:p>
            <a:pPr algn="just"/>
            <a:endParaRPr lang="ru-RU" sz="800" dirty="0" smtClean="0">
              <a:cs typeface="Times New Roman" pitchFamily="18" charset="0"/>
            </a:endParaRPr>
          </a:p>
          <a:p>
            <a:pPr algn="just"/>
            <a:r>
              <a:rPr lang="ru-RU" b="1" i="1" dirty="0" smtClean="0">
                <a:solidFill>
                  <a:srgbClr val="3D70CB"/>
                </a:solidFill>
                <a:cs typeface="Times New Roman" pitchFamily="18" charset="0"/>
              </a:rPr>
              <a:t>Муниципальное казенное учреждение</a:t>
            </a:r>
          </a:p>
          <a:p>
            <a:pPr algn="just"/>
            <a:r>
              <a:rPr lang="ru-RU" dirty="0" smtClean="0">
                <a:cs typeface="Times New Roman" pitchFamily="18" charset="0"/>
              </a:rPr>
              <a:t>Муниципальное учреждение, финансовое обеспечение деятельности которого осуществляется за счет средств бюджета города Твери на основании бюджетной сметы.</a:t>
            </a:r>
          </a:p>
          <a:p>
            <a:pPr algn="just"/>
            <a:endParaRPr lang="ru-RU" sz="800" dirty="0" smtClean="0">
              <a:cs typeface="Times New Roman" pitchFamily="18" charset="0"/>
            </a:endParaRPr>
          </a:p>
          <a:p>
            <a:pPr algn="just"/>
            <a:r>
              <a:rPr lang="ru-RU" b="1" i="1" dirty="0" smtClean="0">
                <a:solidFill>
                  <a:srgbClr val="3D70CB"/>
                </a:solidFill>
                <a:cs typeface="Times New Roman" pitchFamily="18" charset="0"/>
              </a:rPr>
              <a:t>Муниципальные услуги (работы)</a:t>
            </a:r>
          </a:p>
          <a:p>
            <a:pPr algn="just"/>
            <a:r>
              <a:rPr lang="ru-RU" dirty="0" smtClean="0">
                <a:cs typeface="Times New Roman" pitchFamily="18" charset="0"/>
              </a:rPr>
              <a:t>Услуги (работы), оказываемые (выполняемые) органами городского самоуправления,</a:t>
            </a:r>
          </a:p>
          <a:p>
            <a:pPr algn="just"/>
            <a:r>
              <a:rPr lang="ru-RU" dirty="0" smtClean="0">
                <a:cs typeface="Times New Roman" pitchFamily="18" charset="0"/>
              </a:rPr>
              <a:t>муниципальными учреждениями города Твери.</a:t>
            </a: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77"/>
          <p:cNvSpPr/>
          <p:nvPr/>
        </p:nvSpPr>
        <p:spPr>
          <a:xfrm>
            <a:off x="0" y="6581160"/>
            <a:ext cx="12187680" cy="276480"/>
          </a:xfrm>
          <a:prstGeom prst="rect">
            <a:avLst/>
          </a:prstGeom>
          <a:solidFill>
            <a:srgbClr val="BCB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350" b="1" strike="noStrike" spc="-1" dirty="0">
              <a:solidFill>
                <a:schemeClr val="lt1"/>
              </a:solidFill>
              <a:latin typeface="Calibri"/>
            </a:endParaRPr>
          </a:p>
        </p:txBody>
      </p:sp>
      <p:grpSp>
        <p:nvGrpSpPr>
          <p:cNvPr id="12" name="Группа 8"/>
          <p:cNvGrpSpPr/>
          <p:nvPr/>
        </p:nvGrpSpPr>
        <p:grpSpPr>
          <a:xfrm>
            <a:off x="31634" y="6519161"/>
            <a:ext cx="2477765" cy="327779"/>
            <a:chOff x="31634" y="6519161"/>
            <a:chExt cx="2477765" cy="327779"/>
          </a:xfrm>
        </p:grpSpPr>
        <p:sp>
          <p:nvSpPr>
            <p:cNvPr id="13" name="TextBox 12"/>
            <p:cNvSpPr txBox="1"/>
            <p:nvPr/>
          </p:nvSpPr>
          <p:spPr>
            <a:xfrm>
              <a:off x="324698" y="6552772"/>
              <a:ext cx="218470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b="1" dirty="0" smtClean="0">
                  <a:latin typeface="Calibri" panose="020F0502020204030204" pitchFamily="34" charset="0"/>
                </a:rPr>
                <a:t>Администрация города Твери</a:t>
              </a:r>
              <a:endParaRPr lang="ru-RU" sz="1200" b="1" dirty="0">
                <a:latin typeface="Calibri" panose="020F0502020204030204" pitchFamily="34" charset="0"/>
              </a:endParaRPr>
            </a:p>
          </p:txBody>
        </p:sp>
        <p:pic>
          <p:nvPicPr>
            <p:cNvPr id="14" name="Picture 2" descr="Герб города Тверь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1634" y="6519161"/>
              <a:ext cx="294369" cy="3277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F8B4F9AE-2B7D-43B8-AD8B-ED3109F5FBD3}" type="slidenum">
              <a:rPr lang="ru-RU" sz="1400" b="1" smtClean="0">
                <a:solidFill>
                  <a:schemeClr val="tx1"/>
                </a:solidFill>
              </a:rPr>
              <a:pPr/>
              <a:t>106</a:t>
            </a:fld>
            <a:endParaRPr lang="ru-RU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28193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720094" y="476672"/>
            <a:ext cx="10693392" cy="77251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800" b="1" dirty="0" smtClean="0">
              <a:solidFill>
                <a:srgbClr val="3D70CB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i="1" dirty="0" smtClean="0">
                <a:solidFill>
                  <a:srgbClr val="3D70CB"/>
                </a:solidFill>
                <a:cs typeface="Times New Roman" pitchFamily="18" charset="0"/>
              </a:rPr>
              <a:t>Муниципальная программа города Твери</a:t>
            </a:r>
          </a:p>
          <a:p>
            <a:pPr algn="just"/>
            <a:r>
              <a:rPr lang="ru-RU" dirty="0" smtClean="0">
                <a:cs typeface="Times New Roman" pitchFamily="18" charset="0"/>
              </a:rPr>
              <a:t>Документ стратегического планирования, содержащий комплекс планируемых мероприятий, взаимоувязанных по задачам, срокам осуществления, исполнителям и ресурсам и обеспечивающих наиболее эффективное достижение целей и решение задач социально-экономического развития города Твери.</a:t>
            </a:r>
          </a:p>
          <a:p>
            <a:pPr algn="just"/>
            <a:endParaRPr lang="ru-RU" sz="800" dirty="0" smtClean="0">
              <a:cs typeface="Times New Roman" pitchFamily="18" charset="0"/>
            </a:endParaRPr>
          </a:p>
          <a:p>
            <a:pPr algn="just"/>
            <a:r>
              <a:rPr lang="ru-RU" b="1" i="1" dirty="0" smtClean="0">
                <a:solidFill>
                  <a:srgbClr val="3D70CB"/>
                </a:solidFill>
                <a:cs typeface="Times New Roman" pitchFamily="18" charset="0"/>
              </a:rPr>
              <a:t>Муниципальное задание</a:t>
            </a:r>
          </a:p>
          <a:p>
            <a:pPr algn="just"/>
            <a:r>
              <a:rPr lang="ru-RU" dirty="0" smtClean="0">
                <a:cs typeface="Times New Roman" pitchFamily="18" charset="0"/>
              </a:rPr>
              <a:t>Документ, содержащий требования к составу, качеству, объему, условиям, порядку и результатам оказания муниципальных услуг (выполнения работ).</a:t>
            </a:r>
          </a:p>
          <a:p>
            <a:pPr algn="just"/>
            <a:endParaRPr lang="ru-RU" sz="800" dirty="0" smtClean="0">
              <a:cs typeface="Times New Roman" pitchFamily="18" charset="0"/>
            </a:endParaRPr>
          </a:p>
          <a:p>
            <a:r>
              <a:rPr lang="ru-RU" b="1" i="1" dirty="0" smtClean="0">
                <a:solidFill>
                  <a:srgbClr val="3D70CB"/>
                </a:solidFill>
                <a:cs typeface="Times New Roman" pitchFamily="18" charset="0"/>
              </a:rPr>
              <a:t>Муниципальный долг города Твери</a:t>
            </a:r>
          </a:p>
          <a:p>
            <a:pPr algn="just"/>
            <a:r>
              <a:rPr lang="ru-RU" dirty="0" smtClean="0">
                <a:cs typeface="Times New Roman" pitchFamily="18" charset="0"/>
              </a:rPr>
              <a:t>Обязательства города Твери по полученным кредитам, выпущенным ценным бумагам,</a:t>
            </a:r>
          </a:p>
          <a:p>
            <a:pPr algn="just"/>
            <a:r>
              <a:rPr lang="ru-RU" dirty="0" smtClean="0">
                <a:cs typeface="Times New Roman" pitchFamily="18" charset="0"/>
              </a:rPr>
              <a:t>предоставленным гарантиям перед третьими лицами.</a:t>
            </a:r>
          </a:p>
          <a:p>
            <a:pPr algn="just"/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dirty="0" smtClean="0">
                <a:solidFill>
                  <a:srgbClr val="01729E"/>
                </a:solidFill>
                <a:cs typeface="Times New Roman" pitchFamily="18" charset="0"/>
              </a:rPr>
              <a:t>Н</a:t>
            </a:r>
          </a:p>
          <a:p>
            <a:pPr algn="just"/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 smtClean="0">
                <a:solidFill>
                  <a:srgbClr val="3D70CB"/>
                </a:solidFill>
                <a:cs typeface="Times New Roman" pitchFamily="18" charset="0"/>
              </a:rPr>
              <a:t>Национальный проект</a:t>
            </a:r>
          </a:p>
          <a:p>
            <a:pPr algn="just"/>
            <a:r>
              <a:rPr lang="ru-RU" dirty="0" smtClean="0">
                <a:cs typeface="Times New Roman" pitchFamily="18" charset="0"/>
              </a:rPr>
              <a:t>Комплексная программа мероприятий, направленная на стабилизацию положения в той или иной сфере жизнедеятельности нации. Национальные проекты планируют меры, направленные на решение «точечных» проблем в затрагиваемых сферах, и денежные средства выделяются не на абстрактное «развитие отрасли», а на конкретные цели.</a:t>
            </a:r>
          </a:p>
          <a:p>
            <a:pPr algn="just"/>
            <a:endParaRPr lang="ru-RU" dirty="0" smtClean="0">
              <a:cs typeface="Times New Roman" pitchFamily="18" charset="0"/>
            </a:endParaRP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b="1" dirty="0">
              <a:solidFill>
                <a:srgbClr val="3D70C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77"/>
          <p:cNvSpPr/>
          <p:nvPr/>
        </p:nvSpPr>
        <p:spPr>
          <a:xfrm>
            <a:off x="0" y="6581160"/>
            <a:ext cx="12187680" cy="276480"/>
          </a:xfrm>
          <a:prstGeom prst="rect">
            <a:avLst/>
          </a:prstGeom>
          <a:solidFill>
            <a:srgbClr val="BCB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350" b="1" strike="noStrike" spc="-1" dirty="0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1733220" y="6550223"/>
            <a:ext cx="45878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6E56C8BD-70D1-4B45-8C1B-2C0F3206853E}" type="slidenum">
              <a:rPr lang="ru-RU" sz="1400" b="1">
                <a:latin typeface="Calibri" panose="020F0502020204030204" pitchFamily="34" charset="0"/>
              </a:rPr>
              <a:pPr algn="ctr"/>
              <a:t>107</a:t>
            </a:fld>
            <a:endParaRPr lang="ru-RU" sz="1400" b="1" dirty="0">
              <a:latin typeface="Calibri" panose="020F0502020204030204" pitchFamily="34" charset="0"/>
            </a:endParaRPr>
          </a:p>
        </p:txBody>
      </p:sp>
      <p:grpSp>
        <p:nvGrpSpPr>
          <p:cNvPr id="12" name="Группа 8"/>
          <p:cNvGrpSpPr/>
          <p:nvPr/>
        </p:nvGrpSpPr>
        <p:grpSpPr>
          <a:xfrm>
            <a:off x="31634" y="6519161"/>
            <a:ext cx="2477765" cy="327779"/>
            <a:chOff x="31634" y="6519161"/>
            <a:chExt cx="2477765" cy="327779"/>
          </a:xfrm>
        </p:grpSpPr>
        <p:sp>
          <p:nvSpPr>
            <p:cNvPr id="13" name="TextBox 12"/>
            <p:cNvSpPr txBox="1"/>
            <p:nvPr/>
          </p:nvSpPr>
          <p:spPr>
            <a:xfrm>
              <a:off x="324698" y="6552772"/>
              <a:ext cx="218470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b="1" dirty="0" smtClean="0">
                  <a:latin typeface="Calibri" panose="020F0502020204030204" pitchFamily="34" charset="0"/>
                </a:rPr>
                <a:t>Администрация города Твери</a:t>
              </a:r>
              <a:endParaRPr lang="ru-RU" sz="1200" b="1" dirty="0">
                <a:latin typeface="Calibri" panose="020F0502020204030204" pitchFamily="34" charset="0"/>
              </a:endParaRPr>
            </a:p>
          </p:txBody>
        </p:sp>
        <p:pic>
          <p:nvPicPr>
            <p:cNvPr id="14" name="Picture 2" descr="Герб города Тверь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1634" y="6519161"/>
              <a:ext cx="294369" cy="3277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xmlns="" val="12428193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720094" y="403200"/>
            <a:ext cx="10693392" cy="7632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800" dirty="0" smtClean="0">
              <a:solidFill>
                <a:srgbClr val="01729E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 smtClean="0">
                <a:solidFill>
                  <a:srgbClr val="3D70CB"/>
                </a:solidFill>
                <a:cs typeface="Times New Roman" pitchFamily="18" charset="0"/>
              </a:rPr>
              <a:t>Непрограммные расходы города Твери</a:t>
            </a:r>
          </a:p>
          <a:p>
            <a:pPr algn="just"/>
            <a:r>
              <a:rPr lang="ru-RU" dirty="0" smtClean="0">
                <a:cs typeface="Times New Roman" pitchFamily="18" charset="0"/>
              </a:rPr>
              <a:t>Расходные обязательства, не включенные в муниципальные программы города Твери.</a:t>
            </a:r>
          </a:p>
          <a:p>
            <a:pPr algn="just"/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01729E"/>
                </a:solidFill>
                <a:cs typeface="Times New Roman" pitchFamily="18" charset="0"/>
              </a:rPr>
              <a:t>О</a:t>
            </a:r>
          </a:p>
          <a:p>
            <a:endParaRPr lang="ru-RU" sz="800" b="1" i="1" dirty="0" smtClean="0">
              <a:solidFill>
                <a:srgbClr val="3D70CB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 smtClean="0">
                <a:solidFill>
                  <a:srgbClr val="3D70CB"/>
                </a:solidFill>
                <a:cs typeface="Times New Roman" pitchFamily="18" charset="0"/>
              </a:rPr>
              <a:t>Отчетный финансовый год</a:t>
            </a:r>
          </a:p>
          <a:p>
            <a:r>
              <a:rPr lang="ru-RU" dirty="0" smtClean="0">
                <a:cs typeface="Times New Roman" pitchFamily="18" charset="0"/>
              </a:rPr>
              <a:t>Год, предшествующий текущему финансовому году.</a:t>
            </a:r>
          </a:p>
          <a:p>
            <a:endParaRPr lang="ru-RU" sz="800" dirty="0" smtClean="0">
              <a:cs typeface="Times New Roman" pitchFamily="18" charset="0"/>
            </a:endParaRPr>
          </a:p>
          <a:p>
            <a:r>
              <a:rPr lang="ru-RU" b="1" i="1" dirty="0" smtClean="0">
                <a:solidFill>
                  <a:srgbClr val="3D70CB"/>
                </a:solidFill>
                <a:cs typeface="Times New Roman" pitchFamily="18" charset="0"/>
              </a:rPr>
              <a:t>Очередной финансовый год</a:t>
            </a:r>
          </a:p>
          <a:p>
            <a:r>
              <a:rPr lang="ru-RU" dirty="0" smtClean="0">
                <a:cs typeface="Times New Roman" pitchFamily="18" charset="0"/>
              </a:rPr>
              <a:t>Год, следующий за текущим финансовым годом.</a:t>
            </a:r>
          </a:p>
          <a:p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01729E"/>
                </a:solidFill>
                <a:cs typeface="Times New Roman" pitchFamily="18" charset="0"/>
              </a:rPr>
              <a:t>П</a:t>
            </a:r>
          </a:p>
          <a:p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i="1" dirty="0" smtClean="0">
                <a:solidFill>
                  <a:srgbClr val="3D70CB"/>
                </a:solidFill>
                <a:cs typeface="Times New Roman" pitchFamily="18" charset="0"/>
              </a:rPr>
              <a:t>Плановый период</a:t>
            </a:r>
          </a:p>
          <a:p>
            <a:pPr algn="just"/>
            <a:r>
              <a:rPr lang="ru-RU" dirty="0" smtClean="0">
                <a:cs typeface="Times New Roman" pitchFamily="18" charset="0"/>
              </a:rPr>
              <a:t>Два финансовых года, следующие за очередным финансовым годом.</a:t>
            </a:r>
          </a:p>
          <a:p>
            <a:pPr algn="just"/>
            <a:endParaRPr lang="ru-RU" sz="800" dirty="0" smtClean="0">
              <a:cs typeface="Times New Roman" pitchFamily="18" charset="0"/>
            </a:endParaRPr>
          </a:p>
          <a:p>
            <a:pPr algn="just"/>
            <a:r>
              <a:rPr lang="ru-RU" b="1" i="1" dirty="0" smtClean="0">
                <a:solidFill>
                  <a:srgbClr val="3D70CB"/>
                </a:solidFill>
                <a:cs typeface="Times New Roman" pitchFamily="18" charset="0"/>
              </a:rPr>
              <a:t>Получатель бюджетных средств бюджета города Твери</a:t>
            </a:r>
          </a:p>
          <a:p>
            <a:pPr algn="just"/>
            <a:r>
              <a:rPr lang="ru-RU" dirty="0" smtClean="0">
                <a:cs typeface="Times New Roman" pitchFamily="18" charset="0"/>
              </a:rPr>
              <a:t>Орган городского управления или находящееся в ведении главного распорядителя бюджетных средств учреждение, имеющий(ее) право на исполнение своих функций за счет средств бюджета города Твери.</a:t>
            </a:r>
          </a:p>
          <a:p>
            <a:pPr algn="just"/>
            <a:endParaRPr lang="ru-RU" sz="800" dirty="0" smtClean="0">
              <a:cs typeface="Times New Roman" pitchFamily="18" charset="0"/>
            </a:endParaRPr>
          </a:p>
          <a:p>
            <a:r>
              <a:rPr lang="ru-RU" b="1" i="1" dirty="0" err="1" smtClean="0">
                <a:solidFill>
                  <a:srgbClr val="3D70CB"/>
                </a:solidFill>
                <a:cs typeface="Times New Roman" pitchFamily="18" charset="0"/>
              </a:rPr>
              <a:t>Профицит</a:t>
            </a:r>
            <a:r>
              <a:rPr lang="ru-RU" b="1" i="1" dirty="0" smtClean="0">
                <a:solidFill>
                  <a:srgbClr val="3D70CB"/>
                </a:solidFill>
                <a:cs typeface="Times New Roman" pitchFamily="18" charset="0"/>
              </a:rPr>
              <a:t> бюджета </a:t>
            </a:r>
          </a:p>
          <a:p>
            <a:pPr algn="just"/>
            <a:r>
              <a:rPr lang="ru-RU" dirty="0" smtClean="0">
                <a:cs typeface="Times New Roman" pitchFamily="18" charset="0"/>
              </a:rPr>
              <a:t>Превышение доходов над его расходами.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77"/>
          <p:cNvSpPr/>
          <p:nvPr/>
        </p:nvSpPr>
        <p:spPr>
          <a:xfrm>
            <a:off x="0" y="6581160"/>
            <a:ext cx="12187680" cy="276480"/>
          </a:xfrm>
          <a:prstGeom prst="rect">
            <a:avLst/>
          </a:prstGeom>
          <a:solidFill>
            <a:srgbClr val="BCB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350" b="1" strike="noStrike" spc="-1" dirty="0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1733220" y="6550223"/>
            <a:ext cx="45878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6E56C8BD-70D1-4B45-8C1B-2C0F3206853E}" type="slidenum">
              <a:rPr lang="ru-RU" sz="1400" b="1">
                <a:latin typeface="Calibri" panose="020F0502020204030204" pitchFamily="34" charset="0"/>
              </a:rPr>
              <a:pPr algn="ctr"/>
              <a:t>108</a:t>
            </a:fld>
            <a:endParaRPr lang="ru-RU" sz="1400" b="1" dirty="0">
              <a:latin typeface="Calibri" panose="020F0502020204030204" pitchFamily="34" charset="0"/>
            </a:endParaRPr>
          </a:p>
        </p:txBody>
      </p:sp>
      <p:grpSp>
        <p:nvGrpSpPr>
          <p:cNvPr id="12" name="Группа 8"/>
          <p:cNvGrpSpPr/>
          <p:nvPr/>
        </p:nvGrpSpPr>
        <p:grpSpPr>
          <a:xfrm>
            <a:off x="31634" y="6519161"/>
            <a:ext cx="2477765" cy="327779"/>
            <a:chOff x="31634" y="6519161"/>
            <a:chExt cx="2477765" cy="327779"/>
          </a:xfrm>
        </p:grpSpPr>
        <p:sp>
          <p:nvSpPr>
            <p:cNvPr id="13" name="TextBox 12"/>
            <p:cNvSpPr txBox="1"/>
            <p:nvPr/>
          </p:nvSpPr>
          <p:spPr>
            <a:xfrm>
              <a:off x="324698" y="6552772"/>
              <a:ext cx="218470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b="1" dirty="0" smtClean="0">
                  <a:latin typeface="Calibri" panose="020F0502020204030204" pitchFamily="34" charset="0"/>
                </a:rPr>
                <a:t>Администрация города Твери</a:t>
              </a:r>
              <a:endParaRPr lang="ru-RU" sz="1200" b="1" dirty="0">
                <a:latin typeface="Calibri" panose="020F0502020204030204" pitchFamily="34" charset="0"/>
              </a:endParaRPr>
            </a:p>
          </p:txBody>
        </p:sp>
        <p:pic>
          <p:nvPicPr>
            <p:cNvPr id="14" name="Picture 2" descr="Герб города Тверь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1634" y="6519161"/>
              <a:ext cx="294369" cy="3277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xmlns="" val="12428193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720094" y="260648"/>
            <a:ext cx="10802436" cy="70788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01729E"/>
                </a:solidFill>
                <a:cs typeface="Times New Roman" pitchFamily="18" charset="0"/>
              </a:rPr>
              <a:t>Р</a:t>
            </a:r>
          </a:p>
          <a:p>
            <a:endParaRPr lang="ru-RU" sz="800" b="1" i="1" dirty="0" smtClean="0">
              <a:solidFill>
                <a:srgbClr val="3D70CB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 smtClean="0">
                <a:solidFill>
                  <a:srgbClr val="3D70CB"/>
                </a:solidFill>
                <a:cs typeface="Times New Roman" pitchFamily="18" charset="0"/>
              </a:rPr>
              <a:t>Расходное обязательство</a:t>
            </a:r>
          </a:p>
          <a:p>
            <a:pPr algn="just"/>
            <a:r>
              <a:rPr lang="ru-RU" dirty="0" smtClean="0">
                <a:cs typeface="Times New Roman" pitchFamily="18" charset="0"/>
              </a:rPr>
              <a:t>Обязанность публично-правового образования предоставить физическому или юридическому лицу, иному уровню бюджета, международной организации средства из соответствующего бюджета.</a:t>
            </a:r>
          </a:p>
          <a:p>
            <a:endParaRPr lang="ru-RU" sz="800" dirty="0" smtClean="0">
              <a:cs typeface="Times New Roman" pitchFamily="18" charset="0"/>
            </a:endParaRPr>
          </a:p>
          <a:p>
            <a:r>
              <a:rPr lang="ru-RU" b="1" i="1" dirty="0" smtClean="0">
                <a:solidFill>
                  <a:srgbClr val="3D70CB"/>
                </a:solidFill>
                <a:cs typeface="Times New Roman" pitchFamily="18" charset="0"/>
              </a:rPr>
              <a:t>Расходы бюджета </a:t>
            </a:r>
          </a:p>
          <a:p>
            <a:r>
              <a:rPr lang="ru-RU" dirty="0" smtClean="0">
                <a:cs typeface="Times New Roman" pitchFamily="18" charset="0"/>
              </a:rPr>
              <a:t>Выплачиваемые из бюджета денежные средства.</a:t>
            </a:r>
          </a:p>
          <a:p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01729E"/>
                </a:solidFill>
                <a:cs typeface="Times New Roman" pitchFamily="18" charset="0"/>
              </a:rPr>
              <a:t>С</a:t>
            </a:r>
          </a:p>
          <a:p>
            <a:endParaRPr lang="ru-RU" sz="800" b="1" i="1" dirty="0" smtClean="0">
              <a:solidFill>
                <a:srgbClr val="3D70CB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 smtClean="0">
                <a:solidFill>
                  <a:srgbClr val="3D70CB"/>
                </a:solidFill>
                <a:cs typeface="Times New Roman" pitchFamily="18" charset="0"/>
              </a:rPr>
              <a:t>Сводная бюджетная роспись</a:t>
            </a:r>
          </a:p>
          <a:p>
            <a:pPr algn="just"/>
            <a:r>
              <a:rPr lang="ru-RU" dirty="0" smtClean="0">
                <a:cs typeface="Times New Roman" pitchFamily="18" charset="0"/>
              </a:rPr>
              <a:t>Документ, который составляется и ведется департаментом финансов города Твери в целях организации исполнения бюджета города Твери по расходам бюджета и источникам финансирования дефицита бюджета</a:t>
            </a:r>
          </a:p>
          <a:p>
            <a:pPr algn="just"/>
            <a:endParaRPr lang="ru-RU" sz="800" dirty="0" smtClean="0">
              <a:cs typeface="Times New Roman" pitchFamily="18" charset="0"/>
            </a:endParaRPr>
          </a:p>
          <a:p>
            <a:r>
              <a:rPr lang="ru-RU" b="1" i="1" dirty="0" smtClean="0">
                <a:solidFill>
                  <a:srgbClr val="3D70CB"/>
                </a:solidFill>
                <a:cs typeface="Times New Roman" pitchFamily="18" charset="0"/>
              </a:rPr>
              <a:t>Субвенции</a:t>
            </a:r>
          </a:p>
          <a:p>
            <a:pPr algn="just"/>
            <a:r>
              <a:rPr lang="ru-RU" dirty="0" smtClean="0">
                <a:cs typeface="Times New Roman" pitchFamily="18" charset="0"/>
              </a:rPr>
              <a:t>Целевые средства, предоставляемые бюджетами в целях финансового обеспечения задач, возникающих при выполнении ими переданных полномочий другого уровня власти.</a:t>
            </a:r>
          </a:p>
          <a:p>
            <a:pPr algn="just"/>
            <a:endParaRPr lang="ru-RU" sz="800" dirty="0" smtClean="0">
              <a:cs typeface="Times New Roman" pitchFamily="18" charset="0"/>
            </a:endParaRPr>
          </a:p>
          <a:p>
            <a:r>
              <a:rPr lang="ru-RU" b="1" i="1" dirty="0" smtClean="0">
                <a:solidFill>
                  <a:srgbClr val="3D70CB"/>
                </a:solidFill>
                <a:cs typeface="Times New Roman" pitchFamily="18" charset="0"/>
              </a:rPr>
              <a:t>Субсидии</a:t>
            </a:r>
          </a:p>
          <a:p>
            <a:pPr algn="just"/>
            <a:r>
              <a:rPr lang="ru-RU" dirty="0" smtClean="0">
                <a:cs typeface="Times New Roman" pitchFamily="18" charset="0"/>
              </a:rPr>
              <a:t>Целевые средства, предоставляемые на </a:t>
            </a:r>
            <a:r>
              <a:rPr lang="ru-RU" dirty="0" err="1" smtClean="0">
                <a:cs typeface="Times New Roman" pitchFamily="18" charset="0"/>
              </a:rPr>
              <a:t>софинансирование</a:t>
            </a:r>
            <a:r>
              <a:rPr lang="ru-RU" dirty="0" smtClean="0">
                <a:cs typeface="Times New Roman" pitchFamily="18" charset="0"/>
              </a:rPr>
              <a:t> (совместное финансирование) отдельных расходных обязательств органов власти в целях решения приоритетных задач.</a:t>
            </a: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77"/>
          <p:cNvSpPr/>
          <p:nvPr/>
        </p:nvSpPr>
        <p:spPr>
          <a:xfrm>
            <a:off x="0" y="6581160"/>
            <a:ext cx="12187680" cy="276480"/>
          </a:xfrm>
          <a:prstGeom prst="rect">
            <a:avLst/>
          </a:prstGeom>
          <a:solidFill>
            <a:srgbClr val="BCB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350" b="1" strike="noStrike" spc="-1" dirty="0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1733220" y="6550223"/>
            <a:ext cx="45878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6E56C8BD-70D1-4B45-8C1B-2C0F3206853E}" type="slidenum">
              <a:rPr lang="ru-RU" sz="1400" b="1">
                <a:latin typeface="Calibri" panose="020F0502020204030204" pitchFamily="34" charset="0"/>
              </a:rPr>
              <a:pPr algn="ctr"/>
              <a:t>109</a:t>
            </a:fld>
            <a:endParaRPr lang="ru-RU" sz="1400" b="1" dirty="0">
              <a:latin typeface="Calibri" panose="020F0502020204030204" pitchFamily="34" charset="0"/>
            </a:endParaRPr>
          </a:p>
        </p:txBody>
      </p:sp>
      <p:grpSp>
        <p:nvGrpSpPr>
          <p:cNvPr id="12" name="Группа 8"/>
          <p:cNvGrpSpPr/>
          <p:nvPr/>
        </p:nvGrpSpPr>
        <p:grpSpPr>
          <a:xfrm>
            <a:off x="31634" y="6519161"/>
            <a:ext cx="2477765" cy="327779"/>
            <a:chOff x="31634" y="6519161"/>
            <a:chExt cx="2477765" cy="327779"/>
          </a:xfrm>
        </p:grpSpPr>
        <p:sp>
          <p:nvSpPr>
            <p:cNvPr id="13" name="TextBox 12"/>
            <p:cNvSpPr txBox="1"/>
            <p:nvPr/>
          </p:nvSpPr>
          <p:spPr>
            <a:xfrm>
              <a:off x="324698" y="6552772"/>
              <a:ext cx="218470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b="1" dirty="0" smtClean="0">
                  <a:latin typeface="Calibri" panose="020F0502020204030204" pitchFamily="34" charset="0"/>
                </a:rPr>
                <a:t>Администрация города Твери</a:t>
              </a:r>
              <a:endParaRPr lang="ru-RU" sz="1200" b="1" dirty="0">
                <a:latin typeface="Calibri" panose="020F0502020204030204" pitchFamily="34" charset="0"/>
              </a:endParaRPr>
            </a:p>
          </p:txBody>
        </p:sp>
        <p:pic>
          <p:nvPicPr>
            <p:cNvPr id="14" name="Picture 2" descr="Герб города Тверь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1634" y="6519161"/>
              <a:ext cx="294369" cy="3277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xmlns="" val="12428193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Развернутая стрелка 29"/>
          <p:cNvSpPr/>
          <p:nvPr/>
        </p:nvSpPr>
        <p:spPr>
          <a:xfrm rot="5400000">
            <a:off x="8976320" y="2204865"/>
            <a:ext cx="1152128" cy="2304256"/>
          </a:xfrm>
          <a:prstGeom prst="uturnArrow">
            <a:avLst>
              <a:gd name="adj1" fmla="val 33558"/>
              <a:gd name="adj2" fmla="val 25000"/>
              <a:gd name="adj3" fmla="val 945"/>
              <a:gd name="adj4" fmla="val 44682"/>
              <a:gd name="adj5" fmla="val 78572"/>
            </a:avLst>
          </a:prstGeom>
          <a:solidFill>
            <a:schemeClr val="bg1">
              <a:lumMod val="85000"/>
            </a:schemeClr>
          </a:solidFill>
        </p:spPr>
        <p:txBody>
          <a:bodyPr rtlCol="0" anchor="ctr"/>
          <a:lstStyle/>
          <a:p>
            <a:pPr algn="ctr"/>
            <a:endParaRPr lang="ru-RU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9" name="Развернутая стрелка 28"/>
          <p:cNvSpPr/>
          <p:nvPr/>
        </p:nvSpPr>
        <p:spPr>
          <a:xfrm rot="5400000">
            <a:off x="9192344" y="3813044"/>
            <a:ext cx="1296144" cy="2112234"/>
          </a:xfrm>
          <a:prstGeom prst="uturnArrow">
            <a:avLst>
              <a:gd name="adj1" fmla="val 32867"/>
              <a:gd name="adj2" fmla="val 19599"/>
              <a:gd name="adj3" fmla="val 0"/>
              <a:gd name="adj4" fmla="val 42805"/>
              <a:gd name="adj5" fmla="val 84620"/>
            </a:avLst>
          </a:prstGeom>
          <a:solidFill>
            <a:schemeClr val="bg1">
              <a:lumMod val="85000"/>
            </a:schemeClr>
          </a:solidFill>
        </p:spPr>
        <p:txBody>
          <a:bodyPr rtlCol="0" anchor="ctr"/>
          <a:lstStyle/>
          <a:p>
            <a:pPr algn="ctr"/>
            <a:endParaRPr lang="ru-RU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8" name="Развернутая стрелка 27"/>
          <p:cNvSpPr/>
          <p:nvPr/>
        </p:nvSpPr>
        <p:spPr>
          <a:xfrm rot="5400000">
            <a:off x="9000323" y="788707"/>
            <a:ext cx="1296144" cy="2112234"/>
          </a:xfrm>
          <a:prstGeom prst="uturnArrow">
            <a:avLst>
              <a:gd name="adj1" fmla="val 32867"/>
              <a:gd name="adj2" fmla="val 19599"/>
              <a:gd name="adj3" fmla="val 0"/>
              <a:gd name="adj4" fmla="val 42805"/>
              <a:gd name="adj5" fmla="val 84620"/>
            </a:avLst>
          </a:prstGeom>
          <a:solidFill>
            <a:schemeClr val="bg1">
              <a:lumMod val="85000"/>
            </a:schemeClr>
          </a:solidFill>
        </p:spPr>
        <p:txBody>
          <a:bodyPr rtlCol="0" anchor="ctr"/>
          <a:lstStyle/>
          <a:p>
            <a:pPr algn="ctr"/>
            <a:endParaRPr lang="ru-RU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6" name="Развернутая стрелка 25"/>
          <p:cNvSpPr/>
          <p:nvPr/>
        </p:nvSpPr>
        <p:spPr>
          <a:xfrm rot="16200000">
            <a:off x="1703512" y="4533124"/>
            <a:ext cx="1296144" cy="2112234"/>
          </a:xfrm>
          <a:prstGeom prst="uturnArrow">
            <a:avLst>
              <a:gd name="adj1" fmla="val 36331"/>
              <a:gd name="adj2" fmla="val 22666"/>
              <a:gd name="adj3" fmla="val 0"/>
              <a:gd name="adj4" fmla="val 42805"/>
              <a:gd name="adj5" fmla="val 84620"/>
            </a:avLst>
          </a:prstGeom>
          <a:solidFill>
            <a:schemeClr val="bg1">
              <a:lumMod val="85000"/>
            </a:schemeClr>
          </a:solidFill>
        </p:spPr>
        <p:txBody>
          <a:bodyPr rtlCol="0" anchor="ctr"/>
          <a:lstStyle/>
          <a:p>
            <a:pPr algn="ctr"/>
            <a:endParaRPr lang="ru-RU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5" name="Развернутая стрелка 24"/>
          <p:cNvSpPr/>
          <p:nvPr/>
        </p:nvSpPr>
        <p:spPr>
          <a:xfrm rot="16200000">
            <a:off x="1643506" y="2984952"/>
            <a:ext cx="1224136" cy="2112234"/>
          </a:xfrm>
          <a:prstGeom prst="uturnArrow">
            <a:avLst>
              <a:gd name="adj1" fmla="val 36338"/>
              <a:gd name="adj2" fmla="val 17936"/>
              <a:gd name="adj3" fmla="val 0"/>
              <a:gd name="adj4" fmla="val 42805"/>
              <a:gd name="adj5" fmla="val 75000"/>
            </a:avLst>
          </a:prstGeom>
          <a:solidFill>
            <a:schemeClr val="bg1">
              <a:lumMod val="85000"/>
            </a:schemeClr>
          </a:solidFill>
        </p:spPr>
        <p:txBody>
          <a:bodyPr rtlCol="0" anchor="ctr"/>
          <a:lstStyle/>
          <a:p>
            <a:pPr algn="ctr"/>
            <a:endParaRPr lang="ru-RU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4" name="Развернутая стрелка 23"/>
          <p:cNvSpPr/>
          <p:nvPr/>
        </p:nvSpPr>
        <p:spPr>
          <a:xfrm rot="16200000">
            <a:off x="1475486" y="1472784"/>
            <a:ext cx="1368152" cy="2112234"/>
          </a:xfrm>
          <a:prstGeom prst="uturnArrow">
            <a:avLst>
              <a:gd name="adj1" fmla="val 29335"/>
              <a:gd name="adj2" fmla="val 25000"/>
              <a:gd name="adj3" fmla="val 0"/>
              <a:gd name="adj4" fmla="val 42805"/>
              <a:gd name="adj5" fmla="val 75000"/>
            </a:avLst>
          </a:prstGeom>
          <a:solidFill>
            <a:schemeClr val="bg1">
              <a:lumMod val="85000"/>
            </a:schemeClr>
          </a:solidFill>
        </p:spPr>
        <p:txBody>
          <a:bodyPr rtlCol="0" anchor="ctr"/>
          <a:lstStyle/>
          <a:p>
            <a:pPr algn="ctr"/>
            <a:endParaRPr lang="ru-RU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3503712" y="1052736"/>
            <a:ext cx="5952662" cy="3096344"/>
          </a:xfrm>
          <a:prstGeom prst="rightArrow">
            <a:avLst/>
          </a:prstGeom>
          <a:noFill/>
        </p:spPr>
        <p:txBody>
          <a:bodyPr rtlCol="0" anchor="ctr"/>
          <a:lstStyle/>
          <a:p>
            <a:pPr algn="ctr"/>
            <a:endParaRPr lang="ru-RU" dirty="0">
              <a:noFill/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1967541" y="980728"/>
            <a:ext cx="8064896" cy="864096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r>
              <a:rPr lang="ru-RU" sz="1400" b="1" dirty="0" smtClean="0">
                <a:cs typeface="Times New Roman" pitchFamily="18" charset="0"/>
              </a:rPr>
              <a:t>апрель-октябрь       СОСТАВЛЕНИЕ ПРОЕКТА БЮДЖЕТА</a:t>
            </a:r>
            <a:endParaRPr lang="ru-RU" sz="1400" b="1" dirty="0">
              <a:noFill/>
              <a:cs typeface="Times New Roman" pitchFamily="18" charset="0"/>
            </a:endParaRPr>
          </a:p>
        </p:txBody>
      </p:sp>
      <p:sp>
        <p:nvSpPr>
          <p:cNvPr id="16" name="Стрелка вправо 15"/>
          <p:cNvSpPr/>
          <p:nvPr/>
        </p:nvSpPr>
        <p:spPr>
          <a:xfrm>
            <a:off x="1967541" y="2564904"/>
            <a:ext cx="8160906" cy="864096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r>
              <a:rPr lang="ru-RU" sz="1400" b="1" dirty="0" smtClean="0">
                <a:cs typeface="Times New Roman" pitchFamily="18" charset="0"/>
              </a:rPr>
              <a:t>декабрь       УТВЕРЖДЕНИЕ ПРОЕКТА БЮДЖЕТА</a:t>
            </a:r>
            <a:endParaRPr lang="ru-RU" sz="1400" b="1" dirty="0">
              <a:noFill/>
              <a:cs typeface="Times New Roman" pitchFamily="18" charset="0"/>
            </a:endParaRPr>
          </a:p>
        </p:txBody>
      </p:sp>
      <p:sp>
        <p:nvSpPr>
          <p:cNvPr id="18" name="Стрелка вправо 17"/>
          <p:cNvSpPr/>
          <p:nvPr/>
        </p:nvSpPr>
        <p:spPr>
          <a:xfrm>
            <a:off x="1967542" y="4005064"/>
            <a:ext cx="8256918" cy="864096"/>
          </a:xfrm>
          <a:prstGeom prst="rightArrow">
            <a:avLst/>
          </a:prstGeom>
          <a:solidFill>
            <a:srgbClr val="A4BBC8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rtlCol="0" anchor="ctr"/>
          <a:lstStyle/>
          <a:p>
            <a:r>
              <a:rPr lang="ru-RU" sz="1400" b="1" dirty="0" smtClean="0">
                <a:cs typeface="Times New Roman" pitchFamily="18" charset="0"/>
              </a:rPr>
              <a:t>январь- март       ФОРМИРОВАНИЕ ОТЧЕТА ОБ ИСПОЛНЕНИИ БЮДЖЕТА</a:t>
            </a:r>
            <a:endParaRPr lang="ru-RU" sz="1400" b="1" dirty="0">
              <a:noFill/>
              <a:cs typeface="Times New Roman" pitchFamily="18" charset="0"/>
            </a:endParaRPr>
          </a:p>
        </p:txBody>
      </p:sp>
      <p:sp>
        <p:nvSpPr>
          <p:cNvPr id="21" name="Стрелка вправо 20"/>
          <p:cNvSpPr/>
          <p:nvPr/>
        </p:nvSpPr>
        <p:spPr>
          <a:xfrm>
            <a:off x="1967541" y="5517232"/>
            <a:ext cx="8160906" cy="1008112"/>
          </a:xfrm>
          <a:prstGeom prst="rightArrow">
            <a:avLst/>
          </a:prstGeom>
          <a:solidFill>
            <a:srgbClr val="A4BBC8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r>
              <a:rPr lang="ru-RU" sz="1400" b="1" dirty="0" smtClean="0">
                <a:cs typeface="Times New Roman" pitchFamily="18" charset="0"/>
              </a:rPr>
              <a:t>май- июнь   </a:t>
            </a:r>
            <a:r>
              <a:rPr lang="ru-RU" sz="1400" b="1" dirty="0" smtClean="0">
                <a:cs typeface="Times New Roman" pitchFamily="18" charset="0"/>
              </a:rPr>
              <a:t>УТВЕРЖДЕНИЕ </a:t>
            </a:r>
            <a:r>
              <a:rPr lang="ru-RU" sz="1400" b="1" dirty="0" smtClean="0">
                <a:cs typeface="Times New Roman" pitchFamily="18" charset="0"/>
              </a:rPr>
              <a:t>ОТЧЕТА ОБ ИСПОЛНЕНИИ БЮДЖЕТА</a:t>
            </a:r>
            <a:endParaRPr lang="ru-RU" sz="1400" b="1" dirty="0">
              <a:noFill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-1172204" y="365423"/>
            <a:ext cx="10416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cs typeface="Times New Roman" pitchFamily="18" charset="0"/>
              </a:rPr>
              <a:t>Этапы бюджетного процесса в городе Твери</a:t>
            </a:r>
            <a:endParaRPr lang="ru-RU" sz="2400" dirty="0">
              <a:cs typeface="Times New Roman" pitchFamily="18" charset="0"/>
            </a:endParaRPr>
          </a:p>
        </p:txBody>
      </p:sp>
      <p:sp>
        <p:nvSpPr>
          <p:cNvPr id="15" name="Стрелка влево 14"/>
          <p:cNvSpPr/>
          <p:nvPr/>
        </p:nvSpPr>
        <p:spPr>
          <a:xfrm>
            <a:off x="1871531" y="1772816"/>
            <a:ext cx="7968885" cy="936104"/>
          </a:xfrm>
          <a:prstGeom prst="leftArrow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rtlCol="0" anchor="ctr"/>
          <a:lstStyle/>
          <a:p>
            <a:pPr algn="ctr"/>
            <a:r>
              <a:rPr lang="ru-RU" sz="1400" b="1" dirty="0" smtClean="0">
                <a:noFill/>
                <a:latin typeface="Times New Roman" pitchFamily="18" charset="0"/>
                <a:cs typeface="Times New Roman" pitchFamily="18" charset="0"/>
              </a:rPr>
              <a:t>Р                                                               </a:t>
            </a:r>
            <a:r>
              <a:rPr lang="ru-RU" sz="1400" b="1" dirty="0" smtClean="0">
                <a:cs typeface="Times New Roman" pitchFamily="18" charset="0"/>
              </a:rPr>
              <a:t>РАССМОТРЕНИЕ ПРОЕКТА БЮДЖЕТА       ноябрь-декабрь</a:t>
            </a:r>
            <a:endParaRPr lang="ru-RU" sz="1400" b="1" dirty="0">
              <a:noFill/>
              <a:cs typeface="Times New Roman" pitchFamily="18" charset="0"/>
            </a:endParaRPr>
          </a:p>
        </p:txBody>
      </p:sp>
      <p:sp>
        <p:nvSpPr>
          <p:cNvPr id="20" name="Стрелка влево 19"/>
          <p:cNvSpPr/>
          <p:nvPr/>
        </p:nvSpPr>
        <p:spPr>
          <a:xfrm>
            <a:off x="1871531" y="3212976"/>
            <a:ext cx="8064896" cy="864096"/>
          </a:xfrm>
          <a:prstGeom prst="leftArrow">
            <a:avLst/>
          </a:prstGeom>
          <a:solidFill>
            <a:srgbClr val="4F9F5E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r>
              <a:rPr lang="ru-RU" sz="1400" b="1" dirty="0" smtClean="0">
                <a:noFill/>
                <a:cs typeface="Times New Roman" pitchFamily="18" charset="0"/>
              </a:rPr>
              <a:t>Р                                      </a:t>
            </a:r>
            <a:r>
              <a:rPr lang="ru-RU" sz="1400" b="1" dirty="0" smtClean="0">
                <a:cs typeface="Times New Roman" pitchFamily="18" charset="0"/>
              </a:rPr>
              <a:t>ИСПОЛНЕНИЕ БЮДЖЕТА       январь-декабрь</a:t>
            </a:r>
            <a:endParaRPr lang="ru-RU" sz="1400" b="1" dirty="0">
              <a:noFill/>
              <a:cs typeface="Times New Roman" pitchFamily="18" charset="0"/>
            </a:endParaRPr>
          </a:p>
        </p:txBody>
      </p:sp>
      <p:sp>
        <p:nvSpPr>
          <p:cNvPr id="23" name="Стрелка влево 22"/>
          <p:cNvSpPr/>
          <p:nvPr/>
        </p:nvSpPr>
        <p:spPr>
          <a:xfrm>
            <a:off x="1967541" y="4797152"/>
            <a:ext cx="7968885" cy="936104"/>
          </a:xfrm>
          <a:prstGeom prst="leftArrow">
            <a:avLst/>
          </a:prstGeom>
          <a:solidFill>
            <a:srgbClr val="A4BBC8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r"/>
            <a:r>
              <a:rPr lang="ru-RU" sz="1200" b="1" dirty="0" smtClean="0">
                <a:cs typeface="Times New Roman" pitchFamily="18" charset="0"/>
              </a:rPr>
              <a:t>          </a:t>
            </a:r>
            <a:r>
              <a:rPr lang="ru-RU" sz="1400" b="1" dirty="0" smtClean="0">
                <a:cs typeface="Times New Roman" pitchFamily="18" charset="0"/>
              </a:rPr>
              <a:t>РАССМОТРЕНИЕ ОТЧЕТА ОБ ИСПОЛНЕНИИ </a:t>
            </a:r>
            <a:r>
              <a:rPr lang="ru-RU" sz="1400" b="1" dirty="0" smtClean="0">
                <a:cs typeface="Times New Roman" pitchFamily="18" charset="0"/>
              </a:rPr>
              <a:t>БЮДЖЕТА      апрель-</a:t>
            </a:r>
            <a:r>
              <a:rPr lang="ru-RU" sz="1400" b="1" dirty="0" smtClean="0">
                <a:cs typeface="Times New Roman" pitchFamily="18" charset="0"/>
              </a:rPr>
              <a:t>май</a:t>
            </a:r>
            <a:r>
              <a:rPr lang="ru-RU" sz="1400" b="1" dirty="0" smtClean="0">
                <a:cs typeface="Times New Roman" pitchFamily="18" charset="0"/>
              </a:rPr>
              <a:t>     </a:t>
            </a:r>
            <a:endParaRPr lang="ru-RU" sz="1400" b="1" dirty="0">
              <a:cs typeface="Times New Roman" pitchFamily="18" charset="0"/>
            </a:endParaRPr>
          </a:p>
        </p:txBody>
      </p:sp>
      <p:sp>
        <p:nvSpPr>
          <p:cNvPr id="17" name="Прямоугольник 77"/>
          <p:cNvSpPr/>
          <p:nvPr/>
        </p:nvSpPr>
        <p:spPr>
          <a:xfrm>
            <a:off x="0" y="6581160"/>
            <a:ext cx="12187680" cy="276480"/>
          </a:xfrm>
          <a:prstGeom prst="rect">
            <a:avLst/>
          </a:prstGeom>
          <a:solidFill>
            <a:srgbClr val="BCB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350" b="1" strike="noStrike" spc="-1" dirty="0">
              <a:solidFill>
                <a:schemeClr val="lt1"/>
              </a:solidFill>
              <a:latin typeface="Calibri"/>
            </a:endParaRPr>
          </a:p>
        </p:txBody>
      </p:sp>
      <p:grpSp>
        <p:nvGrpSpPr>
          <p:cNvPr id="19" name="Группа 77"/>
          <p:cNvGrpSpPr/>
          <p:nvPr/>
        </p:nvGrpSpPr>
        <p:grpSpPr>
          <a:xfrm>
            <a:off x="31634" y="6519161"/>
            <a:ext cx="2477765" cy="327779"/>
            <a:chOff x="31634" y="6519161"/>
            <a:chExt cx="2477765" cy="327779"/>
          </a:xfrm>
        </p:grpSpPr>
        <p:sp>
          <p:nvSpPr>
            <p:cNvPr id="27" name="TextBox 26"/>
            <p:cNvSpPr txBox="1"/>
            <p:nvPr/>
          </p:nvSpPr>
          <p:spPr>
            <a:xfrm>
              <a:off x="324698" y="6552772"/>
              <a:ext cx="218470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b="1" dirty="0" smtClean="0">
                  <a:latin typeface="Calibri" panose="020F0502020204030204" pitchFamily="34" charset="0"/>
                </a:rPr>
                <a:t>Администрация города Твери</a:t>
              </a:r>
              <a:endParaRPr lang="ru-RU" sz="1200" b="1" dirty="0">
                <a:latin typeface="Calibri" panose="020F0502020204030204" pitchFamily="34" charset="0"/>
              </a:endParaRPr>
            </a:p>
          </p:txBody>
        </p:sp>
        <p:pic>
          <p:nvPicPr>
            <p:cNvPr id="31" name="Picture 2" descr="Герб города Тверь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1634" y="6519161"/>
              <a:ext cx="294369" cy="3277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3" name="Номер слайда 32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F8B4F9AE-2B7D-43B8-AD8B-ED3109F5FBD3}" type="slidenum">
              <a:rPr lang="ru-RU" sz="1400" b="1" smtClean="0">
                <a:solidFill>
                  <a:schemeClr val="tx1"/>
                </a:solidFill>
              </a:rPr>
              <a:pPr/>
              <a:t>11</a:t>
            </a:fld>
            <a:endParaRPr lang="ru-RU" sz="1400" b="1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720094" y="403200"/>
            <a:ext cx="10693392" cy="4616648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800" b="1" i="1" dirty="0" smtClean="0">
              <a:solidFill>
                <a:srgbClr val="3D70CB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01729E"/>
                </a:solidFill>
                <a:cs typeface="Times New Roman" pitchFamily="18" charset="0"/>
              </a:rPr>
              <a:t>Т</a:t>
            </a:r>
          </a:p>
          <a:p>
            <a:endParaRPr lang="ru-RU" sz="800" b="1" i="1" dirty="0" smtClean="0">
              <a:solidFill>
                <a:srgbClr val="3D70CB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 smtClean="0">
                <a:solidFill>
                  <a:srgbClr val="3D70CB"/>
                </a:solidFill>
                <a:cs typeface="Times New Roman" pitchFamily="18" charset="0"/>
              </a:rPr>
              <a:t>Текущий финансовый год</a:t>
            </a:r>
          </a:p>
          <a:p>
            <a:pPr algn="just"/>
            <a:r>
              <a:rPr lang="ru-RU" dirty="0" smtClean="0">
                <a:cs typeface="Times New Roman" pitchFamily="18" charset="0"/>
              </a:rPr>
              <a:t>Год, в котором осуществляется исполнение бюджета, составление и рассмотрение проекта бюджета на очередной финансовый год и плановый период. </a:t>
            </a:r>
          </a:p>
          <a:p>
            <a:pPr algn="just"/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dirty="0" smtClean="0">
                <a:solidFill>
                  <a:srgbClr val="01729E"/>
                </a:solidFill>
                <a:cs typeface="Times New Roman" pitchFamily="18" charset="0"/>
              </a:rPr>
              <a:t>У</a:t>
            </a:r>
          </a:p>
          <a:p>
            <a:pPr algn="just"/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 smtClean="0">
                <a:solidFill>
                  <a:srgbClr val="3D70CB"/>
                </a:solidFill>
                <a:cs typeface="Times New Roman" pitchFamily="18" charset="0"/>
              </a:rPr>
              <a:t>Участники бюджетного процесса</a:t>
            </a:r>
          </a:p>
          <a:p>
            <a:pPr algn="just"/>
            <a:r>
              <a:rPr lang="ru-RU" dirty="0" smtClean="0">
                <a:cs typeface="Times New Roman" pitchFamily="18" charset="0"/>
              </a:rPr>
              <a:t>Субъекты, осуществляющие деятельность по составлению и рассмотрению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отчетности.</a:t>
            </a: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77"/>
          <p:cNvSpPr/>
          <p:nvPr/>
        </p:nvSpPr>
        <p:spPr>
          <a:xfrm>
            <a:off x="0" y="6581160"/>
            <a:ext cx="12187680" cy="276480"/>
          </a:xfrm>
          <a:prstGeom prst="rect">
            <a:avLst/>
          </a:prstGeom>
          <a:solidFill>
            <a:srgbClr val="BCB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350" b="1" strike="noStrike" spc="-1" dirty="0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1733220" y="6550223"/>
            <a:ext cx="45878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6E56C8BD-70D1-4B45-8C1B-2C0F3206853E}" type="slidenum">
              <a:rPr lang="ru-RU" sz="1400" b="1">
                <a:latin typeface="Calibri" panose="020F0502020204030204" pitchFamily="34" charset="0"/>
              </a:rPr>
              <a:pPr algn="ctr"/>
              <a:t>110</a:t>
            </a:fld>
            <a:endParaRPr lang="ru-RU" sz="1400" b="1" dirty="0">
              <a:latin typeface="Calibri" panose="020F0502020204030204" pitchFamily="34" charset="0"/>
            </a:endParaRPr>
          </a:p>
        </p:txBody>
      </p:sp>
      <p:grpSp>
        <p:nvGrpSpPr>
          <p:cNvPr id="12" name="Группа 8"/>
          <p:cNvGrpSpPr/>
          <p:nvPr/>
        </p:nvGrpSpPr>
        <p:grpSpPr>
          <a:xfrm>
            <a:off x="31634" y="6519161"/>
            <a:ext cx="2477765" cy="327779"/>
            <a:chOff x="31634" y="6519161"/>
            <a:chExt cx="2477765" cy="327779"/>
          </a:xfrm>
        </p:grpSpPr>
        <p:sp>
          <p:nvSpPr>
            <p:cNvPr id="13" name="TextBox 12"/>
            <p:cNvSpPr txBox="1"/>
            <p:nvPr/>
          </p:nvSpPr>
          <p:spPr>
            <a:xfrm>
              <a:off x="324698" y="6552772"/>
              <a:ext cx="218470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b="1" dirty="0" smtClean="0">
                  <a:latin typeface="Calibri" panose="020F0502020204030204" pitchFamily="34" charset="0"/>
                </a:rPr>
                <a:t>Администрация города Твери</a:t>
              </a:r>
              <a:endParaRPr lang="ru-RU" sz="1200" b="1" dirty="0">
                <a:latin typeface="Calibri" panose="020F0502020204030204" pitchFamily="34" charset="0"/>
              </a:endParaRPr>
            </a:p>
          </p:txBody>
        </p:sp>
        <p:pic>
          <p:nvPicPr>
            <p:cNvPr id="15" name="Picture 2" descr="Герб города Тверь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1634" y="6519161"/>
              <a:ext cx="294369" cy="3277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xmlns="" val="12428193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9" name="TextBox 5"/>
          <p:cNvSpPr/>
          <p:nvPr/>
        </p:nvSpPr>
        <p:spPr>
          <a:xfrm>
            <a:off x="1021440" y="5108942"/>
            <a:ext cx="5074560" cy="175287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800" b="0" strike="noStrike" spc="-1" dirty="0">
                <a:solidFill>
                  <a:srgbClr val="10243E"/>
                </a:solidFill>
                <a:latin typeface="Calibri"/>
              </a:rPr>
              <a:t>Администрация города Твери</a:t>
            </a:r>
            <a:endParaRPr lang="ru-RU" sz="1800" b="0" strike="noStrike" spc="-1" dirty="0">
              <a:solidFill>
                <a:srgbClr val="000000"/>
              </a:solidFill>
              <a:latin typeface="XO Oriel"/>
            </a:endParaRPr>
          </a:p>
          <a:p>
            <a:pPr algn="just">
              <a:lnSpc>
                <a:spcPct val="150000"/>
              </a:lnSpc>
            </a:pPr>
            <a:r>
              <a:rPr lang="ru-RU" sz="1800" b="0" strike="noStrike" spc="-1" dirty="0">
                <a:solidFill>
                  <a:srgbClr val="10243E"/>
                </a:solidFill>
                <a:latin typeface="Calibri"/>
              </a:rPr>
              <a:t>Советская ул., д. 11, Тверь, 170100</a:t>
            </a:r>
            <a:endParaRPr lang="ru-RU" sz="1800" b="0" strike="noStrike" spc="-1" dirty="0">
              <a:solidFill>
                <a:srgbClr val="000000"/>
              </a:solidFill>
              <a:latin typeface="XO Oriel"/>
            </a:endParaRPr>
          </a:p>
          <a:p>
            <a:pPr algn="just">
              <a:lnSpc>
                <a:spcPct val="150000"/>
              </a:lnSpc>
            </a:pPr>
            <a:r>
              <a:rPr lang="ru-RU" sz="1800" b="0" strike="noStrike" spc="-1" dirty="0">
                <a:solidFill>
                  <a:srgbClr val="10243E"/>
                </a:solidFill>
                <a:latin typeface="Calibri"/>
              </a:rPr>
              <a:t>(4822) 36-02-31         (4822) 35-59-39</a:t>
            </a:r>
            <a:endParaRPr lang="ru-RU" sz="1800" b="0" strike="noStrike" spc="-1" dirty="0">
              <a:solidFill>
                <a:srgbClr val="000000"/>
              </a:solidFill>
              <a:latin typeface="XO Oriel"/>
            </a:endParaRPr>
          </a:p>
          <a:p>
            <a:pPr algn="just">
              <a:lnSpc>
                <a:spcPct val="150000"/>
              </a:lnSpc>
            </a:pPr>
            <a:r>
              <a:rPr lang="en-US" sz="1800" b="0" strike="noStrike" spc="-1" dirty="0" err="1">
                <a:solidFill>
                  <a:srgbClr val="10243E"/>
                </a:solidFill>
                <a:latin typeface="Calibri"/>
              </a:rPr>
              <a:t>tveradm</a:t>
            </a:r>
            <a:r>
              <a:rPr lang="ru-RU" sz="1800" b="0" strike="noStrike" spc="-1" dirty="0">
                <a:solidFill>
                  <a:srgbClr val="10243E"/>
                </a:solidFill>
                <a:latin typeface="Calibri"/>
              </a:rPr>
              <a:t>@</a:t>
            </a:r>
            <a:r>
              <a:rPr lang="en-US" sz="1800" b="0" strike="noStrike" spc="-1" dirty="0" err="1">
                <a:solidFill>
                  <a:srgbClr val="10243E"/>
                </a:solidFill>
                <a:latin typeface="Calibri"/>
              </a:rPr>
              <a:t>adm</a:t>
            </a:r>
            <a:r>
              <a:rPr lang="ru-RU" sz="1800" b="0" strike="noStrike" spc="-1" dirty="0" smtClean="0">
                <a:solidFill>
                  <a:srgbClr val="10243E"/>
                </a:solidFill>
                <a:latin typeface="Calibri"/>
              </a:rPr>
              <a:t>.</a:t>
            </a:r>
            <a:r>
              <a:rPr lang="ru-RU" sz="1800" b="0" strike="noStrike" spc="-1" dirty="0" err="1" smtClean="0">
                <a:solidFill>
                  <a:srgbClr val="10243E"/>
                </a:solidFill>
                <a:latin typeface="Calibri"/>
              </a:rPr>
              <a:t>tver.ru</a:t>
            </a:r>
            <a:endParaRPr lang="ru-RU" sz="1800" b="0" strike="noStrike" spc="-1" dirty="0">
              <a:solidFill>
                <a:srgbClr val="000000"/>
              </a:solidFill>
              <a:latin typeface="XO Oriel"/>
            </a:endParaRPr>
          </a:p>
        </p:txBody>
      </p:sp>
      <p:pic>
        <p:nvPicPr>
          <p:cNvPr id="2270" name="Picture 3"/>
          <p:cNvPicPr/>
          <p:nvPr/>
        </p:nvPicPr>
        <p:blipFill>
          <a:blip r:embed="rId3" cstate="print"/>
          <a:stretch/>
        </p:blipFill>
        <p:spPr>
          <a:xfrm>
            <a:off x="516960" y="6431222"/>
            <a:ext cx="497280" cy="355680"/>
          </a:xfrm>
          <a:prstGeom prst="rect">
            <a:avLst/>
          </a:prstGeom>
          <a:ln w="0">
            <a:noFill/>
          </a:ln>
        </p:spPr>
      </p:pic>
      <p:pic>
        <p:nvPicPr>
          <p:cNvPr id="2271" name="Picture 4"/>
          <p:cNvPicPr/>
          <p:nvPr/>
        </p:nvPicPr>
        <p:blipFill>
          <a:blip r:embed="rId4" cstate="print"/>
          <a:stretch/>
        </p:blipFill>
        <p:spPr>
          <a:xfrm>
            <a:off x="527520" y="6018302"/>
            <a:ext cx="493440" cy="361440"/>
          </a:xfrm>
          <a:prstGeom prst="rect">
            <a:avLst/>
          </a:prstGeom>
          <a:ln w="0">
            <a:noFill/>
          </a:ln>
        </p:spPr>
      </p:pic>
      <p:pic>
        <p:nvPicPr>
          <p:cNvPr id="2272" name="Picture 5"/>
          <p:cNvPicPr/>
          <p:nvPr/>
        </p:nvPicPr>
        <p:blipFill>
          <a:blip r:embed="rId5" cstate="print"/>
          <a:stretch/>
        </p:blipFill>
        <p:spPr>
          <a:xfrm>
            <a:off x="516960" y="5590622"/>
            <a:ext cx="489600" cy="352800"/>
          </a:xfrm>
          <a:prstGeom prst="rect">
            <a:avLst/>
          </a:prstGeom>
          <a:ln w="0">
            <a:noFill/>
          </a:ln>
        </p:spPr>
      </p:pic>
      <p:pic>
        <p:nvPicPr>
          <p:cNvPr id="2273" name="Picture 6"/>
          <p:cNvPicPr/>
          <p:nvPr/>
        </p:nvPicPr>
        <p:blipFill>
          <a:blip r:embed="rId6" cstate="print"/>
          <a:stretch/>
        </p:blipFill>
        <p:spPr>
          <a:xfrm>
            <a:off x="2592119" y="6031600"/>
            <a:ext cx="497280" cy="361440"/>
          </a:xfrm>
          <a:prstGeom prst="rect">
            <a:avLst/>
          </a:prstGeom>
          <a:ln w="0">
            <a:noFill/>
          </a:ln>
        </p:spPr>
      </p:pic>
      <p:pic>
        <p:nvPicPr>
          <p:cNvPr id="2274" name="Picture 12"/>
          <p:cNvPicPr/>
          <p:nvPr/>
        </p:nvPicPr>
        <p:blipFill>
          <a:blip r:embed="rId7" cstate="print"/>
          <a:stretch/>
        </p:blipFill>
        <p:spPr>
          <a:xfrm>
            <a:off x="546240" y="5187062"/>
            <a:ext cx="479520" cy="359640"/>
          </a:xfrm>
          <a:prstGeom prst="rect">
            <a:avLst/>
          </a:prstGeom>
          <a:ln w="0">
            <a:noFill/>
          </a:ln>
        </p:spPr>
      </p:pic>
      <p:sp>
        <p:nvSpPr>
          <p:cNvPr id="2275" name="TextBox 77"/>
          <p:cNvSpPr/>
          <p:nvPr/>
        </p:nvSpPr>
        <p:spPr>
          <a:xfrm>
            <a:off x="2070240" y="2925001"/>
            <a:ext cx="8928480" cy="64487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3600" strike="noStrike" spc="-1" dirty="0">
                <a:solidFill>
                  <a:schemeClr val="accent5">
                    <a:lumMod val="75000"/>
                  </a:schemeClr>
                </a:solidFill>
                <a:latin typeface="Calibri"/>
              </a:rPr>
              <a:t>СПАСИБО ЗА ВНИМАНИЕ</a:t>
            </a:r>
            <a:endParaRPr lang="ru-RU" sz="3600" strike="noStrike" spc="-1" dirty="0">
              <a:solidFill>
                <a:schemeClr val="accent5">
                  <a:lumMod val="75000"/>
                </a:schemeClr>
              </a:solidFill>
              <a:latin typeface="XO Oriel"/>
            </a:endParaRPr>
          </a:p>
        </p:txBody>
      </p:sp>
      <p:pic>
        <p:nvPicPr>
          <p:cNvPr id="2277" name="Рисунок 79"/>
          <p:cNvPicPr/>
          <p:nvPr/>
        </p:nvPicPr>
        <p:blipFill>
          <a:blip r:embed="rId8" cstate="print"/>
          <a:stretch/>
        </p:blipFill>
        <p:spPr>
          <a:xfrm>
            <a:off x="146880" y="78480"/>
            <a:ext cx="668160" cy="614160"/>
          </a:xfrm>
          <a:prstGeom prst="rect">
            <a:avLst/>
          </a:prstGeom>
          <a:ln w="0">
            <a:noFill/>
          </a:ln>
        </p:spPr>
      </p:pic>
      <p:sp>
        <p:nvSpPr>
          <p:cNvPr id="11" name="Номер слайда 10"/>
          <p:cNvSpPr>
            <a:spLocks noGrp="1"/>
          </p:cNvSpPr>
          <p:nvPr>
            <p:ph type="sldNum" idx="6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FDAFA9A5-241D-47DA-B80C-ECD5CC286FEE}" type="slidenum">
              <a:rPr lang="ru-RU" sz="1400" b="1" smtClean="0">
                <a:solidFill>
                  <a:schemeClr val="tx1"/>
                </a:solidFill>
              </a:rPr>
              <a:pPr/>
              <a:t>111</a:t>
            </a:fld>
            <a:endParaRPr lang="ru-RU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5929168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22200" y="260648"/>
            <a:ext cx="10177132" cy="864096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Составные части бюджета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609601" y="1340768"/>
            <a:ext cx="10972799" cy="478539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1950" lvl="0" indent="-361950" algn="just">
              <a:buNone/>
            </a:pPr>
            <a:r>
              <a:rPr lang="ru-RU" sz="2000" dirty="0" smtClean="0">
                <a:cs typeface="Times New Roman" panose="02020603050405020304" pitchFamily="18" charset="0"/>
              </a:rPr>
              <a:t>1.</a:t>
            </a:r>
            <a:r>
              <a:rPr lang="en-US" sz="2000" dirty="0" smtClean="0"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cs typeface="Times New Roman" panose="02020603050405020304" pitchFamily="18" charset="0"/>
              </a:rPr>
              <a:t>Доходы бюджета - поступающие в бюджет денежные средства, за исключением средств, являющихся источниками финансирования дефицита бюджета.</a:t>
            </a:r>
          </a:p>
          <a:p>
            <a:pPr lvl="0" algn="just">
              <a:buNone/>
            </a:pPr>
            <a:r>
              <a:rPr lang="ru-RU" sz="2000" dirty="0" smtClean="0">
                <a:cs typeface="Times New Roman" panose="02020603050405020304" pitchFamily="18" charset="0"/>
              </a:rPr>
              <a:t> 2.</a:t>
            </a:r>
            <a:r>
              <a:rPr lang="en-US" sz="2000" dirty="0" smtClean="0"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cs typeface="Times New Roman" panose="02020603050405020304" pitchFamily="18" charset="0"/>
              </a:rPr>
              <a:t>Расходы бюджета - выплачиваемые из бюджета  денежные средства, за исключением  средств, являющихся источниками финансирования дефицита.</a:t>
            </a:r>
          </a:p>
          <a:p>
            <a:pPr algn="just">
              <a:buNone/>
            </a:pPr>
            <a:r>
              <a:rPr lang="ru-RU" sz="2000" dirty="0" smtClean="0">
                <a:cs typeface="Times New Roman" panose="02020603050405020304" pitchFamily="18" charset="0"/>
              </a:rPr>
              <a:t> 3. Дефицит бюджета - превышение расходов бюджета над его доходами.</a:t>
            </a:r>
          </a:p>
          <a:p>
            <a:pPr algn="just">
              <a:buNone/>
            </a:pPr>
            <a:r>
              <a:rPr lang="ru-RU" sz="2000" dirty="0" smtClean="0">
                <a:cs typeface="Times New Roman" panose="02020603050405020304" pitchFamily="18" charset="0"/>
              </a:rPr>
              <a:t> 4. Профицит бюджета – превышение доходов бюджета над его расходами.	</a:t>
            </a:r>
            <a:endParaRPr lang="ru-RU" sz="2000" dirty="0"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77"/>
          <p:cNvSpPr/>
          <p:nvPr/>
        </p:nvSpPr>
        <p:spPr>
          <a:xfrm>
            <a:off x="0" y="6581160"/>
            <a:ext cx="12187680" cy="276480"/>
          </a:xfrm>
          <a:prstGeom prst="rect">
            <a:avLst/>
          </a:prstGeom>
          <a:solidFill>
            <a:srgbClr val="BCB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350" b="1" strike="noStrike" spc="-1" dirty="0">
              <a:solidFill>
                <a:schemeClr val="lt1"/>
              </a:solidFill>
              <a:latin typeface="Calibri"/>
            </a:endParaRPr>
          </a:p>
        </p:txBody>
      </p:sp>
      <p:grpSp>
        <p:nvGrpSpPr>
          <p:cNvPr id="6" name="Группа 77"/>
          <p:cNvGrpSpPr/>
          <p:nvPr/>
        </p:nvGrpSpPr>
        <p:grpSpPr>
          <a:xfrm>
            <a:off x="31634" y="6519161"/>
            <a:ext cx="2477765" cy="327779"/>
            <a:chOff x="31634" y="6519161"/>
            <a:chExt cx="2477765" cy="327779"/>
          </a:xfrm>
        </p:grpSpPr>
        <p:sp>
          <p:nvSpPr>
            <p:cNvPr id="8" name="TextBox 7"/>
            <p:cNvSpPr txBox="1"/>
            <p:nvPr/>
          </p:nvSpPr>
          <p:spPr>
            <a:xfrm>
              <a:off x="324698" y="6552772"/>
              <a:ext cx="218470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b="1" dirty="0" smtClean="0">
                  <a:latin typeface="Calibri" panose="020F0502020204030204" pitchFamily="34" charset="0"/>
                </a:rPr>
                <a:t>Администрация города Твери</a:t>
              </a:r>
              <a:endParaRPr lang="ru-RU" sz="1200" b="1" dirty="0">
                <a:latin typeface="Calibri" panose="020F0502020204030204" pitchFamily="34" charset="0"/>
              </a:endParaRPr>
            </a:p>
          </p:txBody>
        </p:sp>
        <p:pic>
          <p:nvPicPr>
            <p:cNvPr id="9" name="Picture 2" descr="Герб города Тверь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634" y="6519161"/>
              <a:ext cx="294369" cy="3277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F8B4F9AE-2B7D-43B8-AD8B-ED3109F5FBD3}" type="slidenum">
              <a:rPr lang="ru-RU" sz="1400" b="1" smtClean="0">
                <a:solidFill>
                  <a:schemeClr val="tx1"/>
                </a:solidFill>
              </a:rPr>
              <a:pPr/>
              <a:t>12</a:t>
            </a:fld>
            <a:endParaRPr lang="ru-RU" sz="14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8743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866901" y="1704975"/>
            <a:ext cx="854392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accent5">
                    <a:lumMod val="75000"/>
                  </a:schemeClr>
                </a:solidFill>
              </a:rPr>
              <a:t>Основные показатели </a:t>
            </a:r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</a:rPr>
              <a:t>прогноза </a:t>
            </a:r>
          </a:p>
          <a:p>
            <a:pPr algn="ctr"/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</a:rPr>
              <a:t>социально-экономического развития </a:t>
            </a:r>
            <a:r>
              <a:rPr lang="ru-RU" sz="3200" b="1" dirty="0">
                <a:solidFill>
                  <a:schemeClr val="accent5">
                    <a:lumMod val="75000"/>
                  </a:schemeClr>
                </a:solidFill>
              </a:rPr>
              <a:t>города, </a:t>
            </a:r>
            <a:endParaRPr lang="ru-RU" sz="32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</a:rPr>
              <a:t>влияющие </a:t>
            </a:r>
            <a:r>
              <a:rPr lang="ru-RU" sz="3200" b="1" dirty="0">
                <a:solidFill>
                  <a:schemeClr val="accent5">
                    <a:lumMod val="75000"/>
                  </a:schemeClr>
                </a:solidFill>
              </a:rPr>
              <a:t>на составление </a:t>
            </a:r>
            <a:endParaRPr lang="ru-RU" sz="32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</a:rPr>
              <a:t>бюджета </a:t>
            </a:r>
            <a:r>
              <a:rPr lang="ru-RU" sz="3200" b="1" dirty="0">
                <a:solidFill>
                  <a:schemeClr val="accent5">
                    <a:lumMod val="75000"/>
                  </a:schemeClr>
                </a:solidFill>
              </a:rPr>
              <a:t>города</a:t>
            </a:r>
          </a:p>
        </p:txBody>
      </p:sp>
      <p:sp>
        <p:nvSpPr>
          <p:cNvPr id="4" name="Прямоугольник 77"/>
          <p:cNvSpPr/>
          <p:nvPr/>
        </p:nvSpPr>
        <p:spPr>
          <a:xfrm>
            <a:off x="0" y="6581160"/>
            <a:ext cx="12187680" cy="276480"/>
          </a:xfrm>
          <a:prstGeom prst="rect">
            <a:avLst/>
          </a:prstGeom>
          <a:solidFill>
            <a:srgbClr val="BCB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350" b="1" strike="noStrike" spc="-1" dirty="0">
              <a:solidFill>
                <a:schemeClr val="lt1"/>
              </a:solidFill>
              <a:latin typeface="Calibri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824592" y="6550223"/>
            <a:ext cx="36740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6E56C8BD-70D1-4B45-8C1B-2C0F3206853E}" type="slidenum">
              <a:rPr lang="ru-RU" sz="1400" b="1">
                <a:latin typeface="Calibri" panose="020F0502020204030204" pitchFamily="34" charset="0"/>
              </a:rPr>
              <a:pPr algn="ctr"/>
              <a:t>13</a:t>
            </a:fld>
            <a:endParaRPr lang="ru-RU" sz="1200" b="1" dirty="0">
              <a:latin typeface="Calibri" panose="020F0502020204030204" pitchFamily="34" charset="0"/>
            </a:endParaRPr>
          </a:p>
        </p:txBody>
      </p:sp>
      <p:grpSp>
        <p:nvGrpSpPr>
          <p:cNvPr id="2" name="Группа 8"/>
          <p:cNvGrpSpPr/>
          <p:nvPr/>
        </p:nvGrpSpPr>
        <p:grpSpPr>
          <a:xfrm>
            <a:off x="31634" y="6519161"/>
            <a:ext cx="2477765" cy="327779"/>
            <a:chOff x="31634" y="6519161"/>
            <a:chExt cx="2477765" cy="327779"/>
          </a:xfrm>
        </p:grpSpPr>
        <p:sp>
          <p:nvSpPr>
            <p:cNvPr id="6" name="TextBox 5"/>
            <p:cNvSpPr txBox="1"/>
            <p:nvPr/>
          </p:nvSpPr>
          <p:spPr>
            <a:xfrm>
              <a:off x="324698" y="6552772"/>
              <a:ext cx="218470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b="1" dirty="0" smtClean="0">
                  <a:latin typeface="Calibri" panose="020F0502020204030204" pitchFamily="34" charset="0"/>
                </a:rPr>
                <a:t>Администрация города Твери</a:t>
              </a:r>
              <a:endParaRPr lang="ru-RU" sz="1200" b="1" dirty="0">
                <a:latin typeface="Calibri" panose="020F0502020204030204" pitchFamily="34" charset="0"/>
              </a:endParaRPr>
            </a:p>
          </p:txBody>
        </p:sp>
        <p:pic>
          <p:nvPicPr>
            <p:cNvPr id="8" name="Picture 2" descr="Герб города Тверь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1634" y="6519161"/>
              <a:ext cx="294369" cy="3277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="" xmlns:p14="http://schemas.microsoft.com/office/powerpoint/2010/main" val="211178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Box 16"/>
          <p:cNvSpPr txBox="1"/>
          <p:nvPr/>
        </p:nvSpPr>
        <p:spPr>
          <a:xfrm>
            <a:off x="397931" y="105363"/>
            <a:ext cx="109319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b="1"/>
            </a:lvl1pPr>
          </a:lstStyle>
          <a:p>
            <a:r>
              <a:rPr lang="ru-RU" sz="2400" b="0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Основные показатели прогноза социально-экономического развития города, </a:t>
            </a:r>
            <a:r>
              <a:rPr lang="en-US" sz="2400" b="0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ru-RU" sz="2400" b="0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влияющие на составление бюджета города</a:t>
            </a:r>
            <a:endParaRPr lang="ru-RU" sz="2400" b="0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56" name="Таблица 5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839602219"/>
              </p:ext>
            </p:extLst>
          </p:nvPr>
        </p:nvGraphicFramePr>
        <p:xfrm>
          <a:off x="289323" y="1183762"/>
          <a:ext cx="11336619" cy="4449180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5296670"/>
                <a:gridCol w="1642405"/>
                <a:gridCol w="1465848"/>
                <a:gridCol w="1465848"/>
                <a:gridCol w="1465848"/>
              </a:tblGrid>
              <a:tr h="436834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itchFamily="34" charset="0"/>
                        </a:rPr>
                        <a:t>Показатели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anose="020F0502020204030204" pitchFamily="34" charset="0"/>
                        <a:cs typeface="Calibri" pitchFamily="34" charset="0"/>
                      </a:endParaRPr>
                    </a:p>
                  </a:txBody>
                  <a:tcPr marL="45584" marR="45584" marT="0" marB="0" anchor="ctr">
                    <a:lnL w="12700" cap="flat" cmpd="sng" algn="ctr">
                      <a:solidFill>
                        <a:srgbClr val="A4BB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BB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BB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itchFamily="34" charset="0"/>
                        </a:rPr>
                        <a:t>Единицы измерения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anose="020F0502020204030204" pitchFamily="34" charset="0"/>
                        <a:cs typeface="Calibri" pitchFamily="34" charset="0"/>
                      </a:endParaRPr>
                    </a:p>
                  </a:txBody>
                  <a:tcPr marL="45584" marR="45584" marT="0" marB="0" anchor="ctr">
                    <a:lnL w="12700" cap="flat" cmpd="sng" algn="ctr">
                      <a:solidFill>
                        <a:srgbClr val="A4BB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BB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BB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itchFamily="34" charset="0"/>
                        </a:rPr>
                        <a:t>2024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anose="020F0502020204030204" pitchFamily="34" charset="0"/>
                        <a:cs typeface="Calibri" pitchFamily="34" charset="0"/>
                      </a:endParaRPr>
                    </a:p>
                  </a:txBody>
                  <a:tcPr marL="45584" marR="45584" marT="0" marB="0" anchor="ctr">
                    <a:lnL w="12700" cap="flat" cmpd="sng" algn="ctr">
                      <a:solidFill>
                        <a:srgbClr val="A4BB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BB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BB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itchFamily="34" charset="0"/>
                        </a:rPr>
                        <a:t>2025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anose="020F0502020204030204" pitchFamily="34" charset="0"/>
                        <a:cs typeface="Calibri" pitchFamily="34" charset="0"/>
                      </a:endParaRPr>
                    </a:p>
                  </a:txBody>
                  <a:tcPr marL="45584" marR="45584" marT="0" marB="0" anchor="ctr">
                    <a:lnL w="12700" cap="flat" cmpd="sng" algn="ctr">
                      <a:solidFill>
                        <a:srgbClr val="A4BB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BB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BB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itchFamily="34" charset="0"/>
                        </a:rPr>
                        <a:t>2026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anose="020F0502020204030204" pitchFamily="34" charset="0"/>
                        <a:cs typeface="Calibri" pitchFamily="34" charset="0"/>
                      </a:endParaRPr>
                    </a:p>
                  </a:txBody>
                  <a:tcPr marL="45584" marR="45584" marT="0" marB="0" anchor="ctr">
                    <a:lnL w="12700" cap="flat" cmpd="sng" algn="ctr">
                      <a:solidFill>
                        <a:srgbClr val="A4BB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BB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6834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Индекс  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потребительских 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цен </a:t>
                      </a:r>
                    </a:p>
                    <a:p>
                      <a:pPr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(приведено в среднем за год)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anose="020F0502020204030204" pitchFamily="34" charset="0"/>
                        <a:cs typeface="Calibri" pitchFamily="34" charset="0"/>
                      </a:endParaRPr>
                    </a:p>
                  </a:txBody>
                  <a:tcPr marL="45584" marR="45584" marT="0" marB="0" anchor="ctr">
                    <a:lnL w="12700" cap="flat" cmpd="sng" algn="ctr">
                      <a:solidFill>
                        <a:srgbClr val="A4BB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BB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BB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BB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% 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anose="020F0502020204030204" pitchFamily="34" charset="0"/>
                        <a:cs typeface="Calibri" pitchFamily="34" charset="0"/>
                      </a:endParaRPr>
                    </a:p>
                  </a:txBody>
                  <a:tcPr marL="45584" marR="45584" marT="0" marB="0" anchor="ctr">
                    <a:lnL w="12700" cap="flat" cmpd="sng" algn="ctr">
                      <a:solidFill>
                        <a:srgbClr val="A4BB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BB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BB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BB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itchFamily="34" charset="0"/>
                        </a:rPr>
                        <a:t>104,9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anose="020F0502020204030204" pitchFamily="34" charset="0"/>
                        <a:cs typeface="Calibri" pitchFamily="34" charset="0"/>
                      </a:endParaRPr>
                    </a:p>
                  </a:txBody>
                  <a:tcPr marL="45584" marR="45584" marT="0" marB="0" anchor="ctr">
                    <a:lnL w="12700" cap="flat" cmpd="sng" algn="ctr">
                      <a:solidFill>
                        <a:srgbClr val="A4BB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BB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BB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BB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itchFamily="34" charset="0"/>
                        </a:rPr>
                        <a:t>104,0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anose="020F0502020204030204" pitchFamily="34" charset="0"/>
                        <a:cs typeface="Calibri" pitchFamily="34" charset="0"/>
                      </a:endParaRPr>
                    </a:p>
                  </a:txBody>
                  <a:tcPr marL="45584" marR="45584" marT="0" marB="0" anchor="ctr">
                    <a:lnL w="12700" cap="flat" cmpd="sng" algn="ctr">
                      <a:solidFill>
                        <a:srgbClr val="A4BB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BB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BB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BB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itchFamily="34" charset="0"/>
                        </a:rPr>
                        <a:t>104,0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anose="020F0502020204030204" pitchFamily="34" charset="0"/>
                        <a:cs typeface="Calibri" pitchFamily="34" charset="0"/>
                      </a:endParaRPr>
                    </a:p>
                  </a:txBody>
                  <a:tcPr marL="45584" marR="45584" marT="0" marB="0" anchor="ctr">
                    <a:lnL w="12700" cap="flat" cmpd="sng" algn="ctr">
                      <a:solidFill>
                        <a:srgbClr val="A4BB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BB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BB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3125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Среднемесячная 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заработная плата 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в целом по территории города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anose="020F0502020204030204" pitchFamily="34" charset="0"/>
                        <a:cs typeface="Calibri" pitchFamily="34" charset="0"/>
                      </a:endParaRPr>
                    </a:p>
                  </a:txBody>
                  <a:tcPr marL="45584" marR="45584" marT="0" marB="0" anchor="ctr">
                    <a:lnL w="12700" cap="flat" cmpd="sng" algn="ctr">
                      <a:solidFill>
                        <a:srgbClr val="A4BB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BB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BB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BB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рублей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anose="020F0502020204030204" pitchFamily="34" charset="0"/>
                        <a:cs typeface="Calibri" pitchFamily="34" charset="0"/>
                      </a:endParaRPr>
                    </a:p>
                  </a:txBody>
                  <a:tcPr marL="45584" marR="45584" marT="0" marB="0" anchor="ctr">
                    <a:lnL w="12700" cap="flat" cmpd="sng" algn="ctr">
                      <a:solidFill>
                        <a:srgbClr val="A4BB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BB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BB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BB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itchFamily="34" charset="0"/>
                        </a:rPr>
                        <a:t>59 055,7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anose="020F0502020204030204" pitchFamily="34" charset="0"/>
                        <a:cs typeface="Calibri" pitchFamily="34" charset="0"/>
                      </a:endParaRPr>
                    </a:p>
                  </a:txBody>
                  <a:tcPr marL="45584" marR="45584" marT="0" marB="0" anchor="ctr">
                    <a:lnL w="12700" cap="flat" cmpd="sng" algn="ctr">
                      <a:solidFill>
                        <a:srgbClr val="A4BB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BB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BB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BB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itchFamily="34" charset="0"/>
                        </a:rPr>
                        <a:t>63 644,9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anose="020F0502020204030204" pitchFamily="34" charset="0"/>
                        <a:cs typeface="Calibri" pitchFamily="34" charset="0"/>
                      </a:endParaRPr>
                    </a:p>
                  </a:txBody>
                  <a:tcPr marL="45584" marR="45584" marT="0" marB="0" anchor="ctr">
                    <a:lnL w="12700" cap="flat" cmpd="sng" algn="ctr">
                      <a:solidFill>
                        <a:srgbClr val="A4BB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BB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BB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BB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itchFamily="34" charset="0"/>
                        </a:rPr>
                        <a:t>68 422,9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anose="020F0502020204030204" pitchFamily="34" charset="0"/>
                        <a:cs typeface="Calibri" pitchFamily="34" charset="0"/>
                      </a:endParaRPr>
                    </a:p>
                  </a:txBody>
                  <a:tcPr marL="45584" marR="45584" marT="0" marB="0" anchor="ctr">
                    <a:lnL w="12700" cap="flat" cmpd="sng" algn="ctr">
                      <a:solidFill>
                        <a:srgbClr val="A4BB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BB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BB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762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Среднегодовая 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численность постоянного 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населения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itchFamily="34" charset="0"/>
                        </a:rPr>
                        <a:t>*</a:t>
                      </a:r>
                    </a:p>
                  </a:txBody>
                  <a:tcPr marL="45584" marR="45584" marT="0" marB="0" anchor="ctr">
                    <a:lnL w="12700" cap="flat" cmpd="sng" algn="ctr">
                      <a:solidFill>
                        <a:srgbClr val="A4BB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BB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BB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BB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тыс. человек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anose="020F0502020204030204" pitchFamily="34" charset="0"/>
                        <a:cs typeface="Calibri" pitchFamily="34" charset="0"/>
                      </a:endParaRPr>
                    </a:p>
                  </a:txBody>
                  <a:tcPr marL="45584" marR="45584" marT="0" marB="0" anchor="ctr">
                    <a:lnL w="12700" cap="flat" cmpd="sng" algn="ctr">
                      <a:solidFill>
                        <a:srgbClr val="A4BB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BB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BB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BB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itchFamily="34" charset="0"/>
                        </a:rPr>
                        <a:t>412,98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anose="020F0502020204030204" pitchFamily="34" charset="0"/>
                        <a:cs typeface="Calibri" pitchFamily="34" charset="0"/>
                      </a:endParaRPr>
                    </a:p>
                  </a:txBody>
                  <a:tcPr marL="45584" marR="45584" marT="0" marB="0" anchor="ctr">
                    <a:lnL w="12700" cap="flat" cmpd="sng" algn="ctr">
                      <a:solidFill>
                        <a:srgbClr val="A4BB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BB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BB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BB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itchFamily="34" charset="0"/>
                        </a:rPr>
                        <a:t>412,21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anose="020F0502020204030204" pitchFamily="34" charset="0"/>
                        <a:cs typeface="Calibri" pitchFamily="34" charset="0"/>
                      </a:endParaRPr>
                    </a:p>
                  </a:txBody>
                  <a:tcPr marL="45584" marR="45584" marT="0" marB="0" anchor="ctr">
                    <a:lnL w="12700" cap="flat" cmpd="sng" algn="ctr">
                      <a:solidFill>
                        <a:srgbClr val="A4BB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BB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BB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BB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itchFamily="34" charset="0"/>
                        </a:rPr>
                        <a:t>411,78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anose="020F0502020204030204" pitchFamily="34" charset="0"/>
                        <a:cs typeface="Calibri" pitchFamily="34" charset="0"/>
                      </a:endParaRPr>
                    </a:p>
                  </a:txBody>
                  <a:tcPr marL="45584" marR="45584" marT="0" marB="0" anchor="ctr">
                    <a:lnL w="12700" cap="flat" cmpd="sng" algn="ctr">
                      <a:solidFill>
                        <a:srgbClr val="A4BB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BB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BB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8417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itchFamily="34" charset="0"/>
                        </a:rPr>
                        <a:t>Уровень безработицы на конец года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anose="020F0502020204030204" pitchFamily="34" charset="0"/>
                        <a:cs typeface="Calibri" pitchFamily="34" charset="0"/>
                      </a:endParaRPr>
                    </a:p>
                  </a:txBody>
                  <a:tcPr marL="45584" marR="45584" marT="0" marB="0" anchor="ctr">
                    <a:lnL w="12700" cap="flat" cmpd="sng" algn="ctr">
                      <a:solidFill>
                        <a:srgbClr val="A4BB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BB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BB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BB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itchFamily="34" charset="0"/>
                        </a:rPr>
                        <a:t>%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anose="020F0502020204030204" pitchFamily="34" charset="0"/>
                        <a:cs typeface="Calibri" pitchFamily="34" charset="0"/>
                      </a:endParaRPr>
                    </a:p>
                  </a:txBody>
                  <a:tcPr marL="45584" marR="45584" marT="0" marB="0" anchor="ctr">
                    <a:lnL w="12700" cap="flat" cmpd="sng" algn="ctr">
                      <a:solidFill>
                        <a:srgbClr val="A4BB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BB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BB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BB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itchFamily="34" charset="0"/>
                        </a:rPr>
                        <a:t>0,20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anose="020F0502020204030204" pitchFamily="34" charset="0"/>
                        <a:cs typeface="Calibri" pitchFamily="34" charset="0"/>
                      </a:endParaRPr>
                    </a:p>
                  </a:txBody>
                  <a:tcPr marL="45584" marR="45584" marT="0" marB="0" anchor="ctr">
                    <a:lnL w="12700" cap="flat" cmpd="sng" algn="ctr">
                      <a:solidFill>
                        <a:srgbClr val="A4BB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BB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BB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BB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itchFamily="34" charset="0"/>
                        </a:rPr>
                        <a:t>0,20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anose="020F0502020204030204" pitchFamily="34" charset="0"/>
                        <a:cs typeface="Calibri" pitchFamily="34" charset="0"/>
                      </a:endParaRPr>
                    </a:p>
                  </a:txBody>
                  <a:tcPr marL="45584" marR="45584" marT="0" marB="0" anchor="ctr">
                    <a:lnL w="12700" cap="flat" cmpd="sng" algn="ctr">
                      <a:solidFill>
                        <a:srgbClr val="A4BB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BB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BB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BB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itchFamily="34" charset="0"/>
                        </a:rPr>
                        <a:t>0,20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anose="020F0502020204030204" pitchFamily="34" charset="0"/>
                        <a:cs typeface="Calibri" pitchFamily="34" charset="0"/>
                      </a:endParaRPr>
                    </a:p>
                  </a:txBody>
                  <a:tcPr marL="45584" marR="45584" marT="0" marB="0" anchor="ctr">
                    <a:lnL w="12700" cap="flat" cmpd="sng" algn="ctr">
                      <a:solidFill>
                        <a:srgbClr val="A4BB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BB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BB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36760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itchFamily="34" charset="0"/>
                        </a:rPr>
                        <a:t>Численность детей в возрасте 1-6 лет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itchFamily="34" charset="0"/>
                        </a:rPr>
                        <a:t>в муниципальном образовании **</a:t>
                      </a:r>
                    </a:p>
                  </a:txBody>
                  <a:tcPr marL="45584" marR="45584" marT="0" marB="0" anchor="ctr">
                    <a:lnL w="12700" cap="flat" cmpd="sng" algn="ctr">
                      <a:solidFill>
                        <a:srgbClr val="A4BB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BB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BB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BB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itchFamily="34" charset="0"/>
                        </a:rPr>
                        <a:t>человек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anose="020F0502020204030204" pitchFamily="34" charset="0"/>
                        <a:cs typeface="Calibri" pitchFamily="34" charset="0"/>
                      </a:endParaRPr>
                    </a:p>
                  </a:txBody>
                  <a:tcPr marL="45584" marR="45584" marT="0" marB="0" anchor="ctr">
                    <a:lnL w="12700" cap="flat" cmpd="sng" algn="ctr">
                      <a:solidFill>
                        <a:srgbClr val="A4BB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BB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BB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BB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itchFamily="34" charset="0"/>
                        </a:rPr>
                        <a:t>24 388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anose="020F0502020204030204" pitchFamily="34" charset="0"/>
                        <a:cs typeface="Calibri" pitchFamily="34" charset="0"/>
                      </a:endParaRPr>
                    </a:p>
                  </a:txBody>
                  <a:tcPr marL="45584" marR="45584" marT="0" marB="0" anchor="ctr">
                    <a:lnL w="12700" cap="flat" cmpd="sng" algn="ctr">
                      <a:solidFill>
                        <a:srgbClr val="A4BB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BB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BB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BB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itchFamily="34" charset="0"/>
                        </a:rPr>
                        <a:t>-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anose="020F0502020204030204" pitchFamily="34" charset="0"/>
                        <a:cs typeface="Calibri" pitchFamily="34" charset="0"/>
                      </a:endParaRPr>
                    </a:p>
                  </a:txBody>
                  <a:tcPr marL="45584" marR="45584" marT="0" marB="0" anchor="ctr">
                    <a:lnL w="12700" cap="flat" cmpd="sng" algn="ctr">
                      <a:solidFill>
                        <a:srgbClr val="A4BB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BB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BB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BB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itchFamily="34" charset="0"/>
                        </a:rPr>
                        <a:t>-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anose="020F0502020204030204" pitchFamily="34" charset="0"/>
                        <a:cs typeface="Calibri" pitchFamily="34" charset="0"/>
                      </a:endParaRPr>
                    </a:p>
                  </a:txBody>
                  <a:tcPr marL="45584" marR="45584" marT="0" marB="0" anchor="ctr">
                    <a:lnL w="12700" cap="flat" cmpd="sng" algn="ctr">
                      <a:solidFill>
                        <a:srgbClr val="A4BB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BB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BB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683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itchFamily="34" charset="0"/>
                        </a:rPr>
                        <a:t>Общая численность детей в возрасте</a:t>
                      </a:r>
                      <a:r>
                        <a:rPr lang="ru-RU" sz="1600" b="0" i="0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itchFamily="34" charset="0"/>
                        </a:rPr>
                        <a:t> </a:t>
                      </a:r>
                      <a:r>
                        <a:rPr lang="ru-RU" sz="1600" b="0" i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itchFamily="34" charset="0"/>
                        </a:rPr>
                        <a:t>5-18 лет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itchFamily="34" charset="0"/>
                        </a:rPr>
                        <a:t>в муниципальном образовании *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itchFamily="34" charset="0"/>
                        </a:rPr>
                        <a:t>*</a:t>
                      </a:r>
                    </a:p>
                  </a:txBody>
                  <a:tcPr marL="45584" marR="45584" marT="0" marB="0" anchor="ctr">
                    <a:lnL w="12700" cap="flat" cmpd="sng" algn="ctr">
                      <a:solidFill>
                        <a:srgbClr val="A4BB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BB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BB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BB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itchFamily="34" charset="0"/>
                        </a:rPr>
                        <a:t>человек</a:t>
                      </a:r>
                      <a:endParaRPr lang="ru-RU" sz="1600" b="0" i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anose="020F0502020204030204" pitchFamily="34" charset="0"/>
                        <a:cs typeface="Calibri" pitchFamily="34" charset="0"/>
                      </a:endParaRPr>
                    </a:p>
                  </a:txBody>
                  <a:tcPr marL="45584" marR="45584" marT="0" marB="0" anchor="ctr">
                    <a:lnL w="12700" cap="flat" cmpd="sng" algn="ctr">
                      <a:solidFill>
                        <a:srgbClr val="A4BB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BB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BB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BB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itchFamily="34" charset="0"/>
                        </a:rPr>
                        <a:t>65 436</a:t>
                      </a:r>
                      <a:endParaRPr lang="ru-RU" sz="1600" b="0" i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anose="020F0502020204030204" pitchFamily="34" charset="0"/>
                        <a:cs typeface="Calibri" pitchFamily="34" charset="0"/>
                      </a:endParaRPr>
                    </a:p>
                  </a:txBody>
                  <a:tcPr marL="45584" marR="45584" marT="0" marB="0" anchor="ctr">
                    <a:lnL w="12700" cap="flat" cmpd="sng" algn="ctr">
                      <a:solidFill>
                        <a:srgbClr val="A4BB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BB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BB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BB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itchFamily="34" charset="0"/>
                        </a:rPr>
                        <a:t>-</a:t>
                      </a:r>
                      <a:endParaRPr lang="ru-RU" sz="1600" b="0" i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anose="020F0502020204030204" pitchFamily="34" charset="0"/>
                        <a:cs typeface="Calibri" pitchFamily="34" charset="0"/>
                      </a:endParaRPr>
                    </a:p>
                  </a:txBody>
                  <a:tcPr marL="45584" marR="45584" marT="0" marB="0" anchor="ctr">
                    <a:lnL w="12700" cap="flat" cmpd="sng" algn="ctr">
                      <a:solidFill>
                        <a:srgbClr val="A4BB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BB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BB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BB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itchFamily="34" charset="0"/>
                        </a:rPr>
                        <a:t>-</a:t>
                      </a:r>
                      <a:endParaRPr lang="ru-RU" sz="1600" b="0" i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anose="020F0502020204030204" pitchFamily="34" charset="0"/>
                        <a:cs typeface="Calibri" pitchFamily="34" charset="0"/>
                      </a:endParaRPr>
                    </a:p>
                  </a:txBody>
                  <a:tcPr marL="45584" marR="45584" marT="0" marB="0" anchor="ctr">
                    <a:lnL w="12700" cap="flat" cmpd="sng" algn="ctr">
                      <a:solidFill>
                        <a:srgbClr val="A4BB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BB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BB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53785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Общая площадь жилых помещений, введенных в 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действие </a:t>
                      </a:r>
                      <a:endParaRPr lang="ru-RU" sz="1600" b="0" dirty="0" smtClean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за один год, за 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счет всех источников финансирования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anose="020F0502020204030204" pitchFamily="34" charset="0"/>
                        <a:cs typeface="Calibri" pitchFamily="34" charset="0"/>
                      </a:endParaRPr>
                    </a:p>
                  </a:txBody>
                  <a:tcPr marL="45584" marR="45584" marT="0" marB="0" anchor="ctr">
                    <a:lnL w="12700" cap="flat" cmpd="sng" algn="ctr">
                      <a:solidFill>
                        <a:srgbClr val="A4BB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BB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BB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BB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тыс. кв. 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метров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anose="020F0502020204030204" pitchFamily="34" charset="0"/>
                        <a:cs typeface="Calibri" pitchFamily="34" charset="0"/>
                      </a:endParaRPr>
                    </a:p>
                  </a:txBody>
                  <a:tcPr marL="45584" marR="45584" marT="0" marB="0" anchor="ctr">
                    <a:lnL w="12700" cap="flat" cmpd="sng" algn="ctr">
                      <a:solidFill>
                        <a:srgbClr val="A4BB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BB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BB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BB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itchFamily="34" charset="0"/>
                        </a:rPr>
                        <a:t>230,0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anose="020F0502020204030204" pitchFamily="34" charset="0"/>
                        <a:cs typeface="Calibri" pitchFamily="34" charset="0"/>
                      </a:endParaRPr>
                    </a:p>
                  </a:txBody>
                  <a:tcPr marL="45584" marR="45584" marT="0" marB="0" anchor="ctr">
                    <a:lnL w="12700" cap="flat" cmpd="sng" algn="ctr">
                      <a:solidFill>
                        <a:srgbClr val="A4BB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BB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BB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BB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itchFamily="34" charset="0"/>
                        </a:rPr>
                        <a:t>235,0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anose="020F0502020204030204" pitchFamily="34" charset="0"/>
                        <a:cs typeface="Calibri" pitchFamily="34" charset="0"/>
                      </a:endParaRPr>
                    </a:p>
                  </a:txBody>
                  <a:tcPr marL="45584" marR="45584" marT="0" marB="0" anchor="ctr">
                    <a:lnL w="12700" cap="flat" cmpd="sng" algn="ctr">
                      <a:solidFill>
                        <a:srgbClr val="A4BB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BB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BB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BB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itchFamily="34" charset="0"/>
                        </a:rPr>
                        <a:t>238,0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anose="020F0502020204030204" pitchFamily="34" charset="0"/>
                        <a:cs typeface="Calibri" pitchFamily="34" charset="0"/>
                      </a:endParaRPr>
                    </a:p>
                  </a:txBody>
                  <a:tcPr marL="45584" marR="45584" marT="0" marB="0" anchor="ctr">
                    <a:lnL w="12700" cap="flat" cmpd="sng" algn="ctr">
                      <a:solidFill>
                        <a:srgbClr val="A4BB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BB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BB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8537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Количество 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субъектов малого и среднего предпринимательства, которым оказана финансовая поддержка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9748" marR="49748" marT="0" marB="0">
                    <a:lnL w="12700" cap="flat" cmpd="sng" algn="ctr">
                      <a:solidFill>
                        <a:srgbClr val="A4BB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BB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BB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BB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единиц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9748" marR="49748" marT="0" marB="0" anchor="ctr">
                    <a:lnL w="12700" cap="flat" cmpd="sng" algn="ctr">
                      <a:solidFill>
                        <a:srgbClr val="A4BB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BB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BB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BB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8034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896938" algn="dec"/>
                        </a:tabLst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itchFamily="34" charset="0"/>
                        </a:rPr>
                        <a:t>4</a:t>
                      </a:r>
                      <a:endParaRPr lang="ru-RU" sz="1600" b="0" kern="120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anose="020F0502020204030204" pitchFamily="34" charset="0"/>
                        <a:cs typeface="Calibri" pitchFamily="34" charset="0"/>
                      </a:endParaRPr>
                    </a:p>
                  </a:txBody>
                  <a:tcPr marL="49748" marR="49748" marT="0" marB="0" anchor="ctr">
                    <a:lnL w="12700" cap="flat" cmpd="sng" algn="ctr">
                      <a:solidFill>
                        <a:srgbClr val="A4BB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BB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BB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BB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8034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31800" algn="dec"/>
                        </a:tabLst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itchFamily="34" charset="0"/>
                        </a:rPr>
                        <a:t>4</a:t>
                      </a:r>
                      <a:endParaRPr lang="ru-RU" sz="1600" b="0" kern="120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anose="020F0502020204030204" pitchFamily="34" charset="0"/>
                        <a:cs typeface="Calibri" pitchFamily="34" charset="0"/>
                      </a:endParaRPr>
                    </a:p>
                  </a:txBody>
                  <a:tcPr marL="49748" marR="49748" marT="0" marB="0" anchor="ctr">
                    <a:lnL w="12700" cap="flat" cmpd="sng" algn="ctr">
                      <a:solidFill>
                        <a:srgbClr val="A4BB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BB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BB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BB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8034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31800" algn="dec"/>
                        </a:tabLst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itchFamily="34" charset="0"/>
                        </a:rPr>
                        <a:t>4</a:t>
                      </a:r>
                      <a:endParaRPr lang="ru-RU" sz="1600" b="0" kern="120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anose="020F0502020204030204" pitchFamily="34" charset="0"/>
                        <a:cs typeface="Calibri" pitchFamily="34" charset="0"/>
                      </a:endParaRPr>
                    </a:p>
                  </a:txBody>
                  <a:tcPr marL="49748" marR="49748" marT="0" marB="0" anchor="ctr">
                    <a:lnL w="12700" cap="flat" cmpd="sng" algn="ctr">
                      <a:solidFill>
                        <a:srgbClr val="A4BB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BB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BB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017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Число 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субъектов малого и среднего предпринимательства 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9748" marR="49748" marT="0" marB="0">
                    <a:lnL w="12700" cap="flat" cmpd="sng" algn="ctr">
                      <a:solidFill>
                        <a:srgbClr val="A4BB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BB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BB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единиц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9748" marR="49748" marT="0" marB="0" anchor="ctr">
                    <a:lnL w="12700" cap="flat" cmpd="sng" algn="ctr">
                      <a:solidFill>
                        <a:srgbClr val="A4BB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BB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BB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8034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31800" algn="dec"/>
                        </a:tabLst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itchFamily="34" charset="0"/>
                        </a:rPr>
                        <a:t>23 730</a:t>
                      </a:r>
                      <a:endParaRPr lang="ru-RU" sz="1600" b="0" kern="120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anose="020F0502020204030204" pitchFamily="34" charset="0"/>
                        <a:cs typeface="Calibri" pitchFamily="34" charset="0"/>
                      </a:endParaRPr>
                    </a:p>
                  </a:txBody>
                  <a:tcPr marL="49748" marR="49748" marT="0" marB="0" anchor="ctr">
                    <a:lnL w="12700" cap="flat" cmpd="sng" algn="ctr">
                      <a:solidFill>
                        <a:srgbClr val="A4BB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BB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BB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8034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31800" algn="dec"/>
                        </a:tabLst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itchFamily="34" charset="0"/>
                        </a:rPr>
                        <a:t>23 820</a:t>
                      </a:r>
                      <a:endParaRPr lang="ru-RU" sz="1600" b="0" kern="120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anose="020F0502020204030204" pitchFamily="34" charset="0"/>
                        <a:cs typeface="Calibri" pitchFamily="34" charset="0"/>
                      </a:endParaRPr>
                    </a:p>
                  </a:txBody>
                  <a:tcPr marL="49748" marR="49748" marT="0" marB="0" anchor="ctr">
                    <a:lnL w="12700" cap="flat" cmpd="sng" algn="ctr">
                      <a:solidFill>
                        <a:srgbClr val="A4BB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BB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BB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8034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31800" algn="dec"/>
                        </a:tabLst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anose="020F0502020204030204" pitchFamily="34" charset="0"/>
                          <a:cs typeface="Calibri" pitchFamily="34" charset="0"/>
                        </a:rPr>
                        <a:t>23 910</a:t>
                      </a:r>
                      <a:endParaRPr lang="ru-RU" sz="1600" b="0" kern="120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anose="020F0502020204030204" pitchFamily="34" charset="0"/>
                        <a:cs typeface="Calibri" pitchFamily="34" charset="0"/>
                      </a:endParaRPr>
                    </a:p>
                  </a:txBody>
                  <a:tcPr marL="49748" marR="49748" marT="0" marB="0" anchor="ctr">
                    <a:lnL w="12700" cap="flat" cmpd="sng" algn="ctr">
                      <a:solidFill>
                        <a:srgbClr val="A4BB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BB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7" name="Rectangle 1"/>
          <p:cNvSpPr>
            <a:spLocks noChangeArrowheads="1"/>
          </p:cNvSpPr>
          <p:nvPr/>
        </p:nvSpPr>
        <p:spPr bwMode="auto">
          <a:xfrm>
            <a:off x="5943742" y="5558144"/>
            <a:ext cx="6048672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kern="0" dirty="0">
                <a:latin typeface="Calibri" pitchFamily="34" charset="0"/>
                <a:ea typeface="Calibri" pitchFamily="34" charset="0"/>
                <a:cs typeface="Calibri" pitchFamily="34" charset="0"/>
              </a:rPr>
              <a:t>	</a:t>
            </a:r>
            <a:endParaRPr lang="ru-RU" sz="1200" kern="0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200" kern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kern="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* - </a:t>
            </a:r>
            <a:r>
              <a:rPr lang="ru-RU" sz="1400" i="1" kern="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от итогов </a:t>
            </a:r>
            <a:r>
              <a:rPr lang="ru-RU" sz="1400" i="1" kern="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ВПН</a:t>
            </a:r>
            <a:r>
              <a:rPr lang="ru-RU" sz="1400" i="1" kern="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-2020</a:t>
            </a:r>
            <a:endParaRPr lang="ru-RU" sz="1400" kern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kern="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* </a:t>
            </a:r>
            <a:r>
              <a:rPr lang="ru-RU" sz="1200" kern="0" dirty="0">
                <a:latin typeface="Calibri" pitchFamily="34" charset="0"/>
                <a:ea typeface="Calibri" pitchFamily="34" charset="0"/>
                <a:cs typeface="Calibri" pitchFamily="34" charset="0"/>
              </a:rPr>
              <a:t>* - </a:t>
            </a:r>
            <a:r>
              <a:rPr lang="ru-RU" sz="1400" i="1" kern="0" dirty="0">
                <a:latin typeface="Calibri" pitchFamily="34" charset="0"/>
                <a:ea typeface="Calibri" pitchFamily="34" charset="0"/>
                <a:cs typeface="Calibri" pitchFamily="34" charset="0"/>
              </a:rPr>
              <a:t>по официальным данным </a:t>
            </a:r>
            <a:r>
              <a:rPr lang="ru-RU" sz="1400" i="1" kern="0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Тверьстата</a:t>
            </a:r>
            <a:r>
              <a:rPr lang="ru-RU" sz="1400" i="1" kern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ru-RU" sz="1400" i="1" kern="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на  </a:t>
            </a:r>
            <a:r>
              <a:rPr lang="ru-RU" sz="1400" i="1" kern="0" dirty="0">
                <a:latin typeface="Calibri" pitchFamily="34" charset="0"/>
                <a:ea typeface="Calibri" pitchFamily="34" charset="0"/>
                <a:cs typeface="Calibri" pitchFamily="34" charset="0"/>
              </a:rPr>
              <a:t>1 января </a:t>
            </a:r>
            <a:r>
              <a:rPr lang="ru-RU" sz="1400" i="1" kern="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2023 </a:t>
            </a:r>
            <a:r>
              <a:rPr lang="ru-RU" sz="1400" i="1" kern="0" dirty="0">
                <a:latin typeface="Calibri" pitchFamily="34" charset="0"/>
                <a:ea typeface="Calibri" pitchFamily="34" charset="0"/>
                <a:cs typeface="Calibri" pitchFamily="34" charset="0"/>
              </a:rPr>
              <a:t>года</a:t>
            </a:r>
            <a:endParaRPr lang="ru-RU" sz="2000" i="1" kern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Прямоугольник 70"/>
          <p:cNvSpPr/>
          <p:nvPr/>
        </p:nvSpPr>
        <p:spPr>
          <a:xfrm rot="5400000" flipV="1">
            <a:off x="68262" y="528683"/>
            <a:ext cx="595082" cy="4571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720" rIns="90000" bIns="72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350" b="0" strike="noStrike" spc="-1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2" name="Прямоугольник 77"/>
          <p:cNvSpPr/>
          <p:nvPr/>
        </p:nvSpPr>
        <p:spPr>
          <a:xfrm>
            <a:off x="0" y="6581160"/>
            <a:ext cx="12187680" cy="276480"/>
          </a:xfrm>
          <a:prstGeom prst="rect">
            <a:avLst/>
          </a:prstGeom>
          <a:solidFill>
            <a:srgbClr val="BCB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350" b="1" strike="noStrike" spc="-1" dirty="0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1824592" y="6550223"/>
            <a:ext cx="36740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6E56C8BD-70D1-4B45-8C1B-2C0F3206853E}" type="slidenum">
              <a:rPr lang="ru-RU" sz="1400" b="1">
                <a:latin typeface="Calibri" panose="020F0502020204030204" pitchFamily="34" charset="0"/>
              </a:rPr>
              <a:pPr algn="ctr"/>
              <a:t>14</a:t>
            </a:fld>
            <a:endParaRPr lang="ru-RU" sz="1400" b="1" dirty="0">
              <a:latin typeface="Calibri" panose="020F0502020204030204" pitchFamily="34" charset="0"/>
            </a:endParaRPr>
          </a:p>
        </p:txBody>
      </p:sp>
      <p:grpSp>
        <p:nvGrpSpPr>
          <p:cNvPr id="2" name="Группа 13"/>
          <p:cNvGrpSpPr/>
          <p:nvPr/>
        </p:nvGrpSpPr>
        <p:grpSpPr>
          <a:xfrm>
            <a:off x="31634" y="6519161"/>
            <a:ext cx="2477765" cy="327779"/>
            <a:chOff x="31634" y="6519161"/>
            <a:chExt cx="2477765" cy="327779"/>
          </a:xfrm>
        </p:grpSpPr>
        <p:sp>
          <p:nvSpPr>
            <p:cNvPr id="15" name="TextBox 14"/>
            <p:cNvSpPr txBox="1"/>
            <p:nvPr/>
          </p:nvSpPr>
          <p:spPr>
            <a:xfrm>
              <a:off x="324698" y="6552772"/>
              <a:ext cx="218470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b="1" dirty="0" smtClean="0">
                  <a:latin typeface="Calibri" panose="020F0502020204030204" pitchFamily="34" charset="0"/>
                </a:rPr>
                <a:t>Администрация города Твери</a:t>
              </a:r>
              <a:endParaRPr lang="ru-RU" sz="1200" b="1" dirty="0">
                <a:latin typeface="Calibri" panose="020F0502020204030204" pitchFamily="34" charset="0"/>
              </a:endParaRPr>
            </a:p>
          </p:txBody>
        </p:sp>
        <p:pic>
          <p:nvPicPr>
            <p:cNvPr id="16" name="Picture 2" descr="Герб города Тверь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634" y="6519161"/>
              <a:ext cx="294369" cy="3277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="" xmlns:p14="http://schemas.microsoft.com/office/powerpoint/2010/main" val="730568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090686" y="538526"/>
            <a:ext cx="946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Умерло</a:t>
            </a:r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70381" y="539773"/>
            <a:ext cx="11418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Родилось</a:t>
            </a:r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417758" y="538526"/>
            <a:ext cx="2175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Естественная убыль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504114" y="1016354"/>
            <a:ext cx="3696000" cy="34713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/>
            <a:endParaRPr lang="ru-RU" sz="1350" spc="-1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259258" y="1005255"/>
            <a:ext cx="705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7 735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176114" y="1458076"/>
            <a:ext cx="3024000" cy="34713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/>
            <a:endParaRPr lang="ru-RU" sz="1350" spc="-1">
              <a:solidFill>
                <a:schemeClr val="lt1"/>
              </a:solidFill>
              <a:latin typeface="Calibri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259258" y="1446977"/>
            <a:ext cx="705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6 312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454663" y="1016354"/>
            <a:ext cx="1776000" cy="347134"/>
          </a:xfrm>
          <a:prstGeom prst="rect">
            <a:avLst/>
          </a:prstGeom>
          <a:solidFill>
            <a:srgbClr val="70C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/>
            <a:endParaRPr lang="ru-RU" sz="1350" spc="-1">
              <a:latin typeface="Calibri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454663" y="1005255"/>
            <a:ext cx="705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3 705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454663" y="1458076"/>
            <a:ext cx="1728000" cy="347134"/>
          </a:xfrm>
          <a:prstGeom prst="rect">
            <a:avLst/>
          </a:prstGeom>
          <a:solidFill>
            <a:srgbClr val="70C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/>
            <a:endParaRPr lang="ru-RU" sz="1350" spc="-1">
              <a:latin typeface="Calibri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454663" y="1446977"/>
            <a:ext cx="705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3 611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272114" y="1911729"/>
            <a:ext cx="2928000" cy="34713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/>
            <a:endParaRPr lang="ru-RU" sz="1350" spc="-1">
              <a:solidFill>
                <a:schemeClr val="lt1"/>
              </a:solidFill>
              <a:latin typeface="Calibri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259258" y="1900630"/>
            <a:ext cx="705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6 100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454663" y="1911729"/>
            <a:ext cx="1776000" cy="347134"/>
          </a:xfrm>
          <a:prstGeom prst="rect">
            <a:avLst/>
          </a:prstGeom>
          <a:solidFill>
            <a:srgbClr val="70C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/>
            <a:endParaRPr lang="ru-RU" sz="1350" spc="-1">
              <a:latin typeface="Calibri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454663" y="1900630"/>
            <a:ext cx="705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3 700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320114" y="2340128"/>
            <a:ext cx="2880000" cy="34713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/>
            <a:endParaRPr lang="ru-RU" sz="1350" spc="-1">
              <a:solidFill>
                <a:schemeClr val="lt1"/>
              </a:solidFill>
              <a:latin typeface="Calibri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259258" y="2329029"/>
            <a:ext cx="705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6 000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6454663" y="2340128"/>
            <a:ext cx="1824000" cy="347134"/>
          </a:xfrm>
          <a:prstGeom prst="rect">
            <a:avLst/>
          </a:prstGeom>
          <a:solidFill>
            <a:srgbClr val="70C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/>
            <a:endParaRPr lang="ru-RU" sz="1350" spc="-1">
              <a:latin typeface="Calibri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454663" y="2329029"/>
            <a:ext cx="705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3 800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368114" y="2784661"/>
            <a:ext cx="2832000" cy="34713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/>
            <a:endParaRPr lang="ru-RU" sz="1350" spc="-1">
              <a:solidFill>
                <a:schemeClr val="lt1"/>
              </a:solidFill>
              <a:latin typeface="Calibri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259258" y="2773562"/>
            <a:ext cx="705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5 900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6454663" y="2784661"/>
            <a:ext cx="1872000" cy="347134"/>
          </a:xfrm>
          <a:prstGeom prst="rect">
            <a:avLst/>
          </a:prstGeom>
          <a:solidFill>
            <a:srgbClr val="70C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/>
            <a:endParaRPr lang="ru-RU" sz="1350" spc="-1">
              <a:latin typeface="Calibri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454663" y="2773562"/>
            <a:ext cx="705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3 900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0" name="TextBox 16"/>
          <p:cNvSpPr txBox="1"/>
          <p:nvPr/>
        </p:nvSpPr>
        <p:spPr>
          <a:xfrm>
            <a:off x="385061" y="90947"/>
            <a:ext cx="109915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400" b="1">
                <a:solidFill>
                  <a:srgbClr val="01729E"/>
                </a:solidFill>
              </a:defRPr>
            </a:lvl1pPr>
          </a:lstStyle>
          <a:p>
            <a:r>
              <a:rPr lang="ru-RU" b="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Тверь</a:t>
            </a:r>
            <a:r>
              <a:rPr lang="en-US" b="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: </a:t>
            </a:r>
            <a:r>
              <a:rPr lang="ru-RU" b="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прогноз естественного движения </a:t>
            </a:r>
            <a:r>
              <a:rPr lang="ru-RU" b="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населения, (человек)</a:t>
            </a:r>
            <a:endParaRPr lang="ru-RU" b="0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374711" y="1005255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2021</a:t>
            </a:r>
            <a:endParaRPr lang="ru-RU" b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374711" y="1446977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2022</a:t>
            </a:r>
            <a:endParaRPr lang="ru-RU" b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374711" y="190063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2023</a:t>
            </a:r>
            <a:endParaRPr lang="ru-RU" b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374711" y="2329029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2024</a:t>
            </a:r>
            <a:endParaRPr lang="ru-RU" b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374711" y="2773562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2025</a:t>
            </a:r>
            <a:endParaRPr lang="ru-RU" b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9235803" y="1005255"/>
            <a:ext cx="829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- 4 030</a:t>
            </a:r>
            <a:endParaRPr lang="ru-RU" b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9219983" y="1446977"/>
            <a:ext cx="829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- 2 701</a:t>
            </a:r>
            <a:endParaRPr lang="ru-RU" b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9255013" y="1900630"/>
            <a:ext cx="829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- 2 400</a:t>
            </a:r>
            <a:endParaRPr lang="ru-RU" b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9234896" y="2329029"/>
            <a:ext cx="829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- 2 200</a:t>
            </a:r>
            <a:endParaRPr lang="ru-RU" b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9255013" y="2773562"/>
            <a:ext cx="829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- 2 000</a:t>
            </a:r>
            <a:endParaRPr lang="ru-RU" b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9" name="Прямоугольник 148"/>
          <p:cNvSpPr/>
          <p:nvPr/>
        </p:nvSpPr>
        <p:spPr>
          <a:xfrm>
            <a:off x="2416114" y="3257195"/>
            <a:ext cx="2784000" cy="34713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/>
            <a:endParaRPr lang="ru-RU" sz="1350" spc="-1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4259258" y="3246096"/>
            <a:ext cx="705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5 800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51" name="Прямоугольник 150"/>
          <p:cNvSpPr/>
          <p:nvPr/>
        </p:nvSpPr>
        <p:spPr>
          <a:xfrm>
            <a:off x="6461939" y="3257195"/>
            <a:ext cx="1955820" cy="347134"/>
          </a:xfrm>
          <a:prstGeom prst="rect">
            <a:avLst/>
          </a:prstGeom>
          <a:solidFill>
            <a:srgbClr val="70C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/>
            <a:endParaRPr lang="ru-RU" sz="1350" spc="-1">
              <a:latin typeface="Calibri"/>
            </a:endParaRPr>
          </a:p>
        </p:txBody>
      </p:sp>
      <p:sp>
        <p:nvSpPr>
          <p:cNvPr id="152" name="TextBox 151"/>
          <p:cNvSpPr txBox="1"/>
          <p:nvPr/>
        </p:nvSpPr>
        <p:spPr>
          <a:xfrm>
            <a:off x="6461939" y="3246096"/>
            <a:ext cx="705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4 000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5374711" y="3246096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2026</a:t>
            </a:r>
            <a:endParaRPr lang="ru-RU" b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4" name="TextBox 153"/>
          <p:cNvSpPr txBox="1"/>
          <p:nvPr/>
        </p:nvSpPr>
        <p:spPr>
          <a:xfrm>
            <a:off x="9262289" y="3246096"/>
            <a:ext cx="829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- 1 800</a:t>
            </a:r>
            <a:endParaRPr lang="ru-RU" b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5" name="Прямоугольник 70"/>
          <p:cNvSpPr/>
          <p:nvPr/>
        </p:nvSpPr>
        <p:spPr>
          <a:xfrm rot="5400000" flipV="1">
            <a:off x="188530" y="282685"/>
            <a:ext cx="377822" cy="4571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720" rIns="90000" bIns="72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350" b="0" strike="noStrike" spc="-1">
              <a:solidFill>
                <a:schemeClr val="lt1"/>
              </a:solidFill>
              <a:latin typeface="Calibri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363416" y="3900589"/>
            <a:ext cx="114832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Ожидаемая продолжительность жизни городского населения </a:t>
            </a:r>
            <a:endParaRPr lang="ru-RU" sz="2400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Тверской 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области 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(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оба пола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), (лет)</a:t>
            </a:r>
            <a:endParaRPr lang="ru-RU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2511185" y="4935070"/>
            <a:ext cx="712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70,59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3644782" y="4857284"/>
            <a:ext cx="712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70,92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4675097" y="4782283"/>
            <a:ext cx="712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71,57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5785735" y="5019430"/>
            <a:ext cx="712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69,87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6843415" y="5113300"/>
            <a:ext cx="712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68,03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76" name="Прямая соединительная линия 75"/>
          <p:cNvCxnSpPr/>
          <p:nvPr/>
        </p:nvCxnSpPr>
        <p:spPr>
          <a:xfrm flipV="1">
            <a:off x="2376265" y="7215416"/>
            <a:ext cx="5716212" cy="1874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2538020" y="6119097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2017</a:t>
            </a:r>
            <a:endParaRPr lang="ru-RU" b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3677148" y="6133823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2018</a:t>
            </a:r>
            <a:endParaRPr lang="ru-RU" b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4724553" y="6142991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2019</a:t>
            </a:r>
            <a:endParaRPr lang="ru-RU" b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5794525" y="6127966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2020</a:t>
            </a:r>
            <a:endParaRPr lang="ru-RU" b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6895726" y="6127966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2021</a:t>
            </a:r>
            <a:endParaRPr lang="ru-RU" b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2603905" y="5304402"/>
            <a:ext cx="540000" cy="816568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83" name="Прямоугольник 82"/>
          <p:cNvSpPr/>
          <p:nvPr/>
        </p:nvSpPr>
        <p:spPr>
          <a:xfrm>
            <a:off x="3714523" y="5224151"/>
            <a:ext cx="540000" cy="896819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84" name="Прямоугольник 83"/>
          <p:cNvSpPr/>
          <p:nvPr/>
        </p:nvSpPr>
        <p:spPr>
          <a:xfrm>
            <a:off x="4767002" y="5151615"/>
            <a:ext cx="540000" cy="969356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85" name="Прямоугольник 84"/>
          <p:cNvSpPr/>
          <p:nvPr/>
        </p:nvSpPr>
        <p:spPr>
          <a:xfrm>
            <a:off x="5846097" y="5388762"/>
            <a:ext cx="540000" cy="732209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86" name="Прямоугольник 85"/>
          <p:cNvSpPr/>
          <p:nvPr/>
        </p:nvSpPr>
        <p:spPr>
          <a:xfrm>
            <a:off x="6929442" y="5482632"/>
            <a:ext cx="540000" cy="638339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87" name="TextBox 86"/>
          <p:cNvSpPr txBox="1"/>
          <p:nvPr/>
        </p:nvSpPr>
        <p:spPr>
          <a:xfrm>
            <a:off x="9278101" y="6217605"/>
            <a:ext cx="27649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ru-RU" sz="1400" dirty="0" smtClean="0"/>
              <a:t>Официальные данные Тверьстата</a:t>
            </a:r>
            <a:endParaRPr lang="ru-RU" sz="1400" dirty="0"/>
          </a:p>
        </p:txBody>
      </p:sp>
      <p:sp>
        <p:nvSpPr>
          <p:cNvPr id="89" name="Прямоугольник 70"/>
          <p:cNvSpPr/>
          <p:nvPr/>
        </p:nvSpPr>
        <p:spPr>
          <a:xfrm rot="5400000" flipV="1">
            <a:off x="37714" y="4278470"/>
            <a:ext cx="587472" cy="4626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720" rIns="90000" bIns="72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350" b="0" strike="noStrike" spc="-1">
              <a:solidFill>
                <a:schemeClr val="lt1"/>
              </a:solidFill>
              <a:latin typeface="Calibri"/>
            </a:endParaRPr>
          </a:p>
        </p:txBody>
      </p:sp>
      <p:sp>
        <p:nvSpPr>
          <p:cNvPr id="91" name="Прямоугольник 90"/>
          <p:cNvSpPr/>
          <p:nvPr/>
        </p:nvSpPr>
        <p:spPr>
          <a:xfrm>
            <a:off x="7910069" y="5304403"/>
            <a:ext cx="540000" cy="823564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92" name="TextBox 91"/>
          <p:cNvSpPr txBox="1"/>
          <p:nvPr/>
        </p:nvSpPr>
        <p:spPr>
          <a:xfrm>
            <a:off x="7818380" y="4860043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69,99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7876088" y="6118132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2022</a:t>
            </a:r>
            <a:endParaRPr lang="ru-RU" b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8" name="Прямоугольник 77"/>
          <p:cNvSpPr/>
          <p:nvPr/>
        </p:nvSpPr>
        <p:spPr>
          <a:xfrm>
            <a:off x="0" y="6581160"/>
            <a:ext cx="12187680" cy="276480"/>
          </a:xfrm>
          <a:prstGeom prst="rect">
            <a:avLst/>
          </a:prstGeom>
          <a:solidFill>
            <a:srgbClr val="BCB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350" b="1" strike="noStrike" spc="-1" dirty="0">
              <a:solidFill>
                <a:schemeClr val="lt1"/>
              </a:solidFill>
              <a:latin typeface="Calibri"/>
            </a:endParaRPr>
          </a:p>
        </p:txBody>
      </p:sp>
      <p:sp>
        <p:nvSpPr>
          <p:cNvPr id="90" name="Прямоугольник 89"/>
          <p:cNvSpPr/>
          <p:nvPr/>
        </p:nvSpPr>
        <p:spPr>
          <a:xfrm>
            <a:off x="11824592" y="6550223"/>
            <a:ext cx="36740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6E56C8BD-70D1-4B45-8C1B-2C0F3206853E}" type="slidenum">
              <a:rPr lang="ru-RU" sz="1400" b="1">
                <a:latin typeface="Calibri" panose="020F0502020204030204" pitchFamily="34" charset="0"/>
              </a:rPr>
              <a:pPr algn="ctr"/>
              <a:t>15</a:t>
            </a:fld>
            <a:endParaRPr lang="ru-RU" sz="1400" b="1" dirty="0">
              <a:latin typeface="Calibri" panose="020F0502020204030204" pitchFamily="34" charset="0"/>
            </a:endParaRPr>
          </a:p>
        </p:txBody>
      </p:sp>
      <p:grpSp>
        <p:nvGrpSpPr>
          <p:cNvPr id="2" name="Группа 93"/>
          <p:cNvGrpSpPr/>
          <p:nvPr/>
        </p:nvGrpSpPr>
        <p:grpSpPr>
          <a:xfrm>
            <a:off x="31634" y="6519161"/>
            <a:ext cx="2477765" cy="327779"/>
            <a:chOff x="31634" y="6519161"/>
            <a:chExt cx="2477765" cy="327779"/>
          </a:xfrm>
        </p:grpSpPr>
        <p:sp>
          <p:nvSpPr>
            <p:cNvPr id="95" name="TextBox 94"/>
            <p:cNvSpPr txBox="1"/>
            <p:nvPr/>
          </p:nvSpPr>
          <p:spPr>
            <a:xfrm>
              <a:off x="324698" y="6552772"/>
              <a:ext cx="218470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b="1" dirty="0" smtClean="0">
                  <a:latin typeface="Calibri" panose="020F0502020204030204" pitchFamily="34" charset="0"/>
                </a:rPr>
                <a:t>Администрация города Твери</a:t>
              </a:r>
              <a:endParaRPr lang="ru-RU" sz="1200" b="1" dirty="0">
                <a:latin typeface="Calibri" panose="020F0502020204030204" pitchFamily="34" charset="0"/>
              </a:endParaRPr>
            </a:p>
          </p:txBody>
        </p:sp>
        <p:pic>
          <p:nvPicPr>
            <p:cNvPr id="96" name="Picture 2" descr="Герб города Тверь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634" y="6519161"/>
              <a:ext cx="294369" cy="3277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="" xmlns:p14="http://schemas.microsoft.com/office/powerpoint/2010/main" val="682433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7" name="Прямая соединительная линия 66"/>
          <p:cNvCxnSpPr/>
          <p:nvPr/>
        </p:nvCxnSpPr>
        <p:spPr>
          <a:xfrm>
            <a:off x="2613259" y="4600737"/>
            <a:ext cx="275834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/>
          <p:nvPr/>
        </p:nvCxnSpPr>
        <p:spPr>
          <a:xfrm>
            <a:off x="2613259" y="4351351"/>
            <a:ext cx="275834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>
            <a:off x="2613259" y="4106014"/>
            <a:ext cx="275834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/>
          <p:cNvCxnSpPr/>
          <p:nvPr/>
        </p:nvCxnSpPr>
        <p:spPr>
          <a:xfrm>
            <a:off x="2613259" y="3866115"/>
            <a:ext cx="275834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/>
          <p:nvPr/>
        </p:nvCxnSpPr>
        <p:spPr>
          <a:xfrm>
            <a:off x="2613259" y="3621089"/>
            <a:ext cx="275834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>
            <a:off x="2613259" y="3377889"/>
            <a:ext cx="275834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/>
          <p:cNvCxnSpPr/>
          <p:nvPr/>
        </p:nvCxnSpPr>
        <p:spPr>
          <a:xfrm>
            <a:off x="2613259" y="3134872"/>
            <a:ext cx="275834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/>
          <p:nvPr/>
        </p:nvCxnSpPr>
        <p:spPr>
          <a:xfrm>
            <a:off x="2613259" y="2896132"/>
            <a:ext cx="275834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единительная линия 77"/>
          <p:cNvCxnSpPr/>
          <p:nvPr/>
        </p:nvCxnSpPr>
        <p:spPr>
          <a:xfrm>
            <a:off x="2613259" y="2644278"/>
            <a:ext cx="275834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/>
          <p:nvPr/>
        </p:nvCxnSpPr>
        <p:spPr>
          <a:xfrm>
            <a:off x="2613259" y="2403367"/>
            <a:ext cx="275834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единительная линия 79"/>
          <p:cNvCxnSpPr/>
          <p:nvPr/>
        </p:nvCxnSpPr>
        <p:spPr>
          <a:xfrm>
            <a:off x="2613259" y="2159728"/>
            <a:ext cx="275834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единительная линия 80"/>
          <p:cNvCxnSpPr/>
          <p:nvPr/>
        </p:nvCxnSpPr>
        <p:spPr>
          <a:xfrm>
            <a:off x="2613259" y="1916525"/>
            <a:ext cx="275834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единительная линия 81"/>
          <p:cNvCxnSpPr/>
          <p:nvPr/>
        </p:nvCxnSpPr>
        <p:spPr>
          <a:xfrm>
            <a:off x="2613259" y="4846184"/>
            <a:ext cx="275834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единительная линия 82"/>
          <p:cNvCxnSpPr/>
          <p:nvPr/>
        </p:nvCxnSpPr>
        <p:spPr>
          <a:xfrm>
            <a:off x="2613259" y="5081845"/>
            <a:ext cx="2880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единительная линия 83"/>
          <p:cNvCxnSpPr/>
          <p:nvPr/>
        </p:nvCxnSpPr>
        <p:spPr>
          <a:xfrm>
            <a:off x="2613259" y="5327724"/>
            <a:ext cx="275834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единительная линия 84"/>
          <p:cNvCxnSpPr/>
          <p:nvPr/>
        </p:nvCxnSpPr>
        <p:spPr>
          <a:xfrm>
            <a:off x="2613259" y="5568841"/>
            <a:ext cx="2880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единительная линия 85"/>
          <p:cNvCxnSpPr/>
          <p:nvPr/>
        </p:nvCxnSpPr>
        <p:spPr>
          <a:xfrm>
            <a:off x="2613259" y="5820433"/>
            <a:ext cx="275834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единительная линия 86"/>
          <p:cNvCxnSpPr/>
          <p:nvPr/>
        </p:nvCxnSpPr>
        <p:spPr>
          <a:xfrm>
            <a:off x="2613259" y="6064304"/>
            <a:ext cx="275834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единительная линия 87"/>
          <p:cNvCxnSpPr/>
          <p:nvPr/>
        </p:nvCxnSpPr>
        <p:spPr>
          <a:xfrm>
            <a:off x="2613259" y="6297801"/>
            <a:ext cx="2880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единительная линия 88"/>
          <p:cNvCxnSpPr/>
          <p:nvPr/>
        </p:nvCxnSpPr>
        <p:spPr>
          <a:xfrm>
            <a:off x="2613259" y="6547851"/>
            <a:ext cx="2916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единительная линия 89"/>
          <p:cNvCxnSpPr/>
          <p:nvPr/>
        </p:nvCxnSpPr>
        <p:spPr>
          <a:xfrm>
            <a:off x="2613259" y="1672873"/>
            <a:ext cx="275834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единительная линия 90"/>
          <p:cNvCxnSpPr/>
          <p:nvPr/>
        </p:nvCxnSpPr>
        <p:spPr>
          <a:xfrm>
            <a:off x="2613259" y="1429375"/>
            <a:ext cx="275834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Прямоугольник 91"/>
          <p:cNvSpPr/>
          <p:nvPr/>
        </p:nvSpPr>
        <p:spPr>
          <a:xfrm>
            <a:off x="4277905" y="1224223"/>
            <a:ext cx="1447200" cy="216000"/>
          </a:xfrm>
          <a:prstGeom prst="rect">
            <a:avLst/>
          </a:prstGeom>
          <a:solidFill>
            <a:srgbClr val="70C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TextBox 94"/>
          <p:cNvSpPr txBox="1"/>
          <p:nvPr/>
        </p:nvSpPr>
        <p:spPr>
          <a:xfrm>
            <a:off x="5764023" y="1173424"/>
            <a:ext cx="663964" cy="5509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</a:rPr>
              <a:t>≥70</a:t>
            </a:r>
          </a:p>
          <a:p>
            <a:pPr algn="ctr"/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</a:rPr>
              <a:t>65-69</a:t>
            </a:r>
          </a:p>
          <a:p>
            <a:pPr algn="ctr"/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</a:rPr>
              <a:t>60-64</a:t>
            </a:r>
          </a:p>
          <a:p>
            <a:pPr algn="ctr"/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</a:rPr>
              <a:t>55-59</a:t>
            </a:r>
          </a:p>
          <a:p>
            <a:pPr algn="ctr"/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</a:rPr>
              <a:t>50-54</a:t>
            </a:r>
          </a:p>
          <a:p>
            <a:pPr algn="ctr"/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</a:rPr>
              <a:t>45-49</a:t>
            </a:r>
          </a:p>
          <a:p>
            <a:pPr algn="ctr"/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</a:rPr>
              <a:t>40-44</a:t>
            </a:r>
          </a:p>
          <a:p>
            <a:pPr algn="ctr"/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</a:rPr>
              <a:t>35-39</a:t>
            </a:r>
          </a:p>
          <a:p>
            <a:pPr algn="ctr"/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</a:rPr>
              <a:t>30-34</a:t>
            </a:r>
          </a:p>
          <a:p>
            <a:pPr algn="ctr"/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</a:rPr>
              <a:t>25-29</a:t>
            </a:r>
          </a:p>
          <a:p>
            <a:pPr algn="ctr"/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</a:rPr>
              <a:t>20-24</a:t>
            </a:r>
          </a:p>
          <a:p>
            <a:pPr algn="ctr"/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</a:rPr>
              <a:t>18-19</a:t>
            </a:r>
          </a:p>
          <a:p>
            <a:pPr algn="ctr"/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</a:rPr>
              <a:t>16-17</a:t>
            </a:r>
          </a:p>
          <a:p>
            <a:pPr algn="ctr"/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</a:rPr>
              <a:t>14-15</a:t>
            </a:r>
          </a:p>
          <a:p>
            <a:pPr algn="ctr"/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</a:rPr>
              <a:t>8-13</a:t>
            </a:r>
          </a:p>
          <a:p>
            <a:pPr algn="ctr"/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</a:rPr>
              <a:t>7</a:t>
            </a:r>
          </a:p>
          <a:p>
            <a:pPr algn="ctr"/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</a:rPr>
              <a:t>1-6</a:t>
            </a:r>
          </a:p>
          <a:p>
            <a:pPr algn="ctr"/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</a:rPr>
              <a:t>6</a:t>
            </a:r>
          </a:p>
          <a:p>
            <a:pPr algn="ctr"/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</a:rPr>
              <a:t>3-5</a:t>
            </a:r>
          </a:p>
          <a:p>
            <a:pPr algn="ctr"/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</a:rPr>
              <a:t>0-2</a:t>
            </a:r>
          </a:p>
          <a:p>
            <a:pPr algn="ctr"/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</a:rPr>
              <a:t>1</a:t>
            </a:r>
          </a:p>
          <a:p>
            <a:pPr algn="ctr"/>
            <a:r>
              <a:rPr lang="ru-RU" sz="1600" b="1" dirty="0">
                <a:solidFill>
                  <a:schemeClr val="bg1">
                    <a:lumMod val="50000"/>
                  </a:schemeClr>
                </a:solidFill>
              </a:rPr>
              <a:t>0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9912348" y="1148101"/>
            <a:ext cx="752129" cy="5509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600" dirty="0" smtClean="0"/>
              <a:t>36 469</a:t>
            </a:r>
          </a:p>
          <a:p>
            <a:pPr algn="r"/>
            <a:r>
              <a:rPr lang="ru-RU" sz="1600" dirty="0" smtClean="0"/>
              <a:t>18 324</a:t>
            </a:r>
          </a:p>
          <a:p>
            <a:pPr algn="r"/>
            <a:r>
              <a:rPr lang="ru-RU" sz="1600" dirty="0" smtClean="0"/>
              <a:t>18 897</a:t>
            </a:r>
          </a:p>
          <a:p>
            <a:pPr algn="r"/>
            <a:r>
              <a:rPr lang="ru-RU" sz="1600" dirty="0" smtClean="0"/>
              <a:t>15 087</a:t>
            </a:r>
          </a:p>
          <a:p>
            <a:pPr algn="r"/>
            <a:r>
              <a:rPr lang="ru-RU" sz="1600" dirty="0" smtClean="0"/>
              <a:t>14 477</a:t>
            </a:r>
          </a:p>
          <a:p>
            <a:pPr algn="r"/>
            <a:r>
              <a:rPr lang="ru-RU" sz="1600" dirty="0" smtClean="0"/>
              <a:t>15 749</a:t>
            </a:r>
          </a:p>
          <a:p>
            <a:pPr algn="r"/>
            <a:r>
              <a:rPr lang="ru-RU" sz="1600" dirty="0" smtClean="0"/>
              <a:t>16 851</a:t>
            </a:r>
          </a:p>
          <a:p>
            <a:pPr algn="r"/>
            <a:r>
              <a:rPr lang="ru-RU" sz="1600" dirty="0" smtClean="0"/>
              <a:t>18 044</a:t>
            </a:r>
          </a:p>
          <a:p>
            <a:pPr algn="r"/>
            <a:r>
              <a:rPr lang="ru-RU" sz="1600" dirty="0" smtClean="0"/>
              <a:t>15 040</a:t>
            </a:r>
          </a:p>
          <a:p>
            <a:pPr algn="r"/>
            <a:r>
              <a:rPr lang="ru-RU" sz="1600" dirty="0" smtClean="0"/>
              <a:t>9 225</a:t>
            </a:r>
          </a:p>
          <a:p>
            <a:pPr algn="r"/>
            <a:r>
              <a:rPr lang="ru-RU" sz="1600" dirty="0" smtClean="0"/>
              <a:t>8 608</a:t>
            </a:r>
          </a:p>
          <a:p>
            <a:pPr algn="r"/>
            <a:r>
              <a:rPr lang="ru-RU" sz="1600" dirty="0" smtClean="0"/>
              <a:t>3 973</a:t>
            </a:r>
          </a:p>
          <a:p>
            <a:pPr algn="r"/>
            <a:r>
              <a:rPr lang="ru-RU" sz="1600" dirty="0" smtClean="0"/>
              <a:t>3 962</a:t>
            </a:r>
          </a:p>
          <a:p>
            <a:pPr algn="r"/>
            <a:r>
              <a:rPr lang="ru-RU" sz="1600" dirty="0" smtClean="0"/>
              <a:t>4 567</a:t>
            </a:r>
          </a:p>
          <a:p>
            <a:pPr algn="r"/>
            <a:r>
              <a:rPr lang="ru-RU" sz="1600" dirty="0" smtClean="0"/>
              <a:t>13 964</a:t>
            </a:r>
          </a:p>
          <a:p>
            <a:pPr algn="r"/>
            <a:r>
              <a:rPr lang="ru-RU" sz="1600" dirty="0" smtClean="0"/>
              <a:t>2 563</a:t>
            </a:r>
          </a:p>
          <a:p>
            <a:pPr algn="r"/>
            <a:r>
              <a:rPr lang="ru-RU" sz="1600" dirty="0" smtClean="0"/>
              <a:t>11 915</a:t>
            </a:r>
          </a:p>
          <a:p>
            <a:pPr algn="r"/>
            <a:r>
              <a:rPr lang="ru-RU" sz="1600" dirty="0" smtClean="0"/>
              <a:t>2 554</a:t>
            </a:r>
          </a:p>
          <a:p>
            <a:pPr algn="r"/>
            <a:r>
              <a:rPr lang="ru-RU" sz="1600" dirty="0" smtClean="0"/>
              <a:t>5 993</a:t>
            </a:r>
          </a:p>
          <a:p>
            <a:pPr algn="r"/>
            <a:r>
              <a:rPr lang="ru-RU" sz="1600" dirty="0" smtClean="0"/>
              <a:t>5 076</a:t>
            </a:r>
          </a:p>
          <a:p>
            <a:pPr algn="r"/>
            <a:r>
              <a:rPr lang="ru-RU" sz="1600" dirty="0" smtClean="0"/>
              <a:t>1 642</a:t>
            </a:r>
          </a:p>
          <a:p>
            <a:pPr algn="r"/>
            <a:r>
              <a:rPr lang="ru-RU" sz="1600" dirty="0" smtClean="0"/>
              <a:t>1 708</a:t>
            </a:r>
            <a:endParaRPr lang="ru-RU" sz="1600" dirty="0"/>
          </a:p>
        </p:txBody>
      </p:sp>
      <p:sp>
        <p:nvSpPr>
          <p:cNvPr id="97" name="Прямоугольник 96"/>
          <p:cNvSpPr/>
          <p:nvPr/>
        </p:nvSpPr>
        <p:spPr>
          <a:xfrm>
            <a:off x="4594705" y="1467721"/>
            <a:ext cx="1130400" cy="216000"/>
          </a:xfrm>
          <a:prstGeom prst="rect">
            <a:avLst/>
          </a:prstGeom>
          <a:solidFill>
            <a:srgbClr val="70C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8" name="Прямоугольник 97"/>
          <p:cNvSpPr/>
          <p:nvPr/>
        </p:nvSpPr>
        <p:spPr>
          <a:xfrm>
            <a:off x="4382305" y="1711219"/>
            <a:ext cx="1342800" cy="216000"/>
          </a:xfrm>
          <a:prstGeom prst="rect">
            <a:avLst/>
          </a:prstGeom>
          <a:solidFill>
            <a:srgbClr val="70C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9" name="Прямоугольник 98"/>
          <p:cNvSpPr/>
          <p:nvPr/>
        </p:nvSpPr>
        <p:spPr>
          <a:xfrm>
            <a:off x="4439905" y="1954717"/>
            <a:ext cx="1285200" cy="216000"/>
          </a:xfrm>
          <a:prstGeom prst="rect">
            <a:avLst/>
          </a:prstGeom>
          <a:solidFill>
            <a:srgbClr val="70C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Прямоугольник 99"/>
          <p:cNvSpPr/>
          <p:nvPr/>
        </p:nvSpPr>
        <p:spPr>
          <a:xfrm>
            <a:off x="4382305" y="2198215"/>
            <a:ext cx="1342800" cy="216000"/>
          </a:xfrm>
          <a:prstGeom prst="rect">
            <a:avLst/>
          </a:prstGeom>
          <a:solidFill>
            <a:srgbClr val="70C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1" name="Прямоугольник 100"/>
          <p:cNvSpPr/>
          <p:nvPr/>
        </p:nvSpPr>
        <p:spPr>
          <a:xfrm>
            <a:off x="4277905" y="2441713"/>
            <a:ext cx="1447200" cy="216000"/>
          </a:xfrm>
          <a:prstGeom prst="rect">
            <a:avLst/>
          </a:prstGeom>
          <a:solidFill>
            <a:srgbClr val="70C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" name="Прямоугольник 101"/>
          <p:cNvSpPr/>
          <p:nvPr/>
        </p:nvSpPr>
        <p:spPr>
          <a:xfrm>
            <a:off x="4053259" y="2685211"/>
            <a:ext cx="1671846" cy="216000"/>
          </a:xfrm>
          <a:prstGeom prst="rect">
            <a:avLst/>
          </a:prstGeom>
          <a:solidFill>
            <a:srgbClr val="70C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" name="Прямоугольник 102"/>
          <p:cNvSpPr/>
          <p:nvPr/>
        </p:nvSpPr>
        <p:spPr>
          <a:xfrm>
            <a:off x="3724103" y="2928709"/>
            <a:ext cx="2001002" cy="216000"/>
          </a:xfrm>
          <a:prstGeom prst="rect">
            <a:avLst/>
          </a:prstGeom>
          <a:solidFill>
            <a:srgbClr val="70C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" name="Прямоугольник 103"/>
          <p:cNvSpPr/>
          <p:nvPr/>
        </p:nvSpPr>
        <p:spPr>
          <a:xfrm>
            <a:off x="4071259" y="3172207"/>
            <a:ext cx="1653846" cy="216000"/>
          </a:xfrm>
          <a:prstGeom prst="rect">
            <a:avLst/>
          </a:prstGeom>
          <a:solidFill>
            <a:srgbClr val="70C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5" name="Прямоугольник 104"/>
          <p:cNvSpPr/>
          <p:nvPr/>
        </p:nvSpPr>
        <p:spPr>
          <a:xfrm>
            <a:off x="4688377" y="3415705"/>
            <a:ext cx="1036727" cy="216000"/>
          </a:xfrm>
          <a:prstGeom prst="rect">
            <a:avLst/>
          </a:prstGeom>
          <a:solidFill>
            <a:srgbClr val="70C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Прямоугольник 105"/>
          <p:cNvSpPr/>
          <p:nvPr/>
        </p:nvSpPr>
        <p:spPr>
          <a:xfrm>
            <a:off x="4688377" y="3659203"/>
            <a:ext cx="1036728" cy="216000"/>
          </a:xfrm>
          <a:prstGeom prst="rect">
            <a:avLst/>
          </a:prstGeom>
          <a:solidFill>
            <a:srgbClr val="70C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7" name="Прямоугольник 106"/>
          <p:cNvSpPr/>
          <p:nvPr/>
        </p:nvSpPr>
        <p:spPr>
          <a:xfrm>
            <a:off x="5159905" y="3902701"/>
            <a:ext cx="565200" cy="216000"/>
          </a:xfrm>
          <a:prstGeom prst="rect">
            <a:avLst/>
          </a:prstGeom>
          <a:solidFill>
            <a:srgbClr val="70C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8" name="Прямоугольник 107"/>
          <p:cNvSpPr/>
          <p:nvPr/>
        </p:nvSpPr>
        <p:spPr>
          <a:xfrm>
            <a:off x="5206705" y="4146199"/>
            <a:ext cx="518400" cy="216000"/>
          </a:xfrm>
          <a:prstGeom prst="rect">
            <a:avLst/>
          </a:prstGeom>
          <a:solidFill>
            <a:srgbClr val="70C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Прямоугольник 108"/>
          <p:cNvSpPr/>
          <p:nvPr/>
        </p:nvSpPr>
        <p:spPr>
          <a:xfrm>
            <a:off x="5159905" y="4389697"/>
            <a:ext cx="565200" cy="216000"/>
          </a:xfrm>
          <a:prstGeom prst="rect">
            <a:avLst/>
          </a:prstGeom>
          <a:solidFill>
            <a:srgbClr val="70C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0" name="Прямоугольник 109"/>
          <p:cNvSpPr/>
          <p:nvPr/>
        </p:nvSpPr>
        <p:spPr>
          <a:xfrm>
            <a:off x="4156363" y="4633195"/>
            <a:ext cx="1568741" cy="216000"/>
          </a:xfrm>
          <a:prstGeom prst="rect">
            <a:avLst/>
          </a:prstGeom>
          <a:solidFill>
            <a:srgbClr val="70C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1" name="Прямоугольник 110"/>
          <p:cNvSpPr/>
          <p:nvPr/>
        </p:nvSpPr>
        <p:spPr>
          <a:xfrm>
            <a:off x="5397505" y="4876693"/>
            <a:ext cx="327600" cy="216000"/>
          </a:xfrm>
          <a:prstGeom prst="rect">
            <a:avLst/>
          </a:prstGeom>
          <a:solidFill>
            <a:srgbClr val="70C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2" name="Прямоугольник 111"/>
          <p:cNvSpPr/>
          <p:nvPr/>
        </p:nvSpPr>
        <p:spPr>
          <a:xfrm>
            <a:off x="4382305" y="5120191"/>
            <a:ext cx="1342800" cy="216000"/>
          </a:xfrm>
          <a:prstGeom prst="rect">
            <a:avLst/>
          </a:prstGeom>
          <a:solidFill>
            <a:srgbClr val="70C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3" name="Прямоугольник 112"/>
          <p:cNvSpPr/>
          <p:nvPr/>
        </p:nvSpPr>
        <p:spPr>
          <a:xfrm>
            <a:off x="5375905" y="5363689"/>
            <a:ext cx="349200" cy="216000"/>
          </a:xfrm>
          <a:prstGeom prst="rect">
            <a:avLst/>
          </a:prstGeom>
          <a:solidFill>
            <a:srgbClr val="70C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4" name="Прямоугольник 113"/>
          <p:cNvSpPr/>
          <p:nvPr/>
        </p:nvSpPr>
        <p:spPr>
          <a:xfrm>
            <a:off x="4940733" y="5607187"/>
            <a:ext cx="784372" cy="216000"/>
          </a:xfrm>
          <a:prstGeom prst="rect">
            <a:avLst/>
          </a:prstGeom>
          <a:solidFill>
            <a:srgbClr val="70C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5" name="Прямоугольник 114"/>
          <p:cNvSpPr/>
          <p:nvPr/>
        </p:nvSpPr>
        <p:spPr>
          <a:xfrm>
            <a:off x="5053705" y="5850685"/>
            <a:ext cx="671400" cy="216000"/>
          </a:xfrm>
          <a:prstGeom prst="rect">
            <a:avLst/>
          </a:prstGeom>
          <a:solidFill>
            <a:srgbClr val="70C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6" name="Прямоугольник 115"/>
          <p:cNvSpPr/>
          <p:nvPr/>
        </p:nvSpPr>
        <p:spPr>
          <a:xfrm>
            <a:off x="5550505" y="6094183"/>
            <a:ext cx="174600" cy="216000"/>
          </a:xfrm>
          <a:prstGeom prst="rect">
            <a:avLst/>
          </a:prstGeom>
          <a:solidFill>
            <a:srgbClr val="70C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7" name="Прямоугольник 116"/>
          <p:cNvSpPr/>
          <p:nvPr/>
        </p:nvSpPr>
        <p:spPr>
          <a:xfrm>
            <a:off x="5498305" y="6337680"/>
            <a:ext cx="226800" cy="216000"/>
          </a:xfrm>
          <a:prstGeom prst="rect">
            <a:avLst/>
          </a:prstGeom>
          <a:solidFill>
            <a:srgbClr val="70C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8" name="Прямоугольник 117"/>
          <p:cNvSpPr/>
          <p:nvPr/>
        </p:nvSpPr>
        <p:spPr>
          <a:xfrm>
            <a:off x="6449191" y="1224223"/>
            <a:ext cx="3463157" cy="20577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9" name="Прямоугольник 118"/>
          <p:cNvSpPr/>
          <p:nvPr/>
        </p:nvSpPr>
        <p:spPr>
          <a:xfrm>
            <a:off x="6449192" y="1467721"/>
            <a:ext cx="1843200" cy="20515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0" name="Прямоугольник 119"/>
          <p:cNvSpPr/>
          <p:nvPr/>
        </p:nvSpPr>
        <p:spPr>
          <a:xfrm>
            <a:off x="6449193" y="1711219"/>
            <a:ext cx="1908000" cy="216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1" name="Прямоугольник 120"/>
          <p:cNvSpPr/>
          <p:nvPr/>
        </p:nvSpPr>
        <p:spPr>
          <a:xfrm>
            <a:off x="6449192" y="1954717"/>
            <a:ext cx="1731577" cy="216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2" name="Прямоугольник 121"/>
          <p:cNvSpPr/>
          <p:nvPr/>
        </p:nvSpPr>
        <p:spPr>
          <a:xfrm>
            <a:off x="6449192" y="2198215"/>
            <a:ext cx="1688400" cy="216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3" name="Прямоугольник 122"/>
          <p:cNvSpPr/>
          <p:nvPr/>
        </p:nvSpPr>
        <p:spPr>
          <a:xfrm>
            <a:off x="6449192" y="2441713"/>
            <a:ext cx="1742400" cy="216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4" name="Прямоугольник 123"/>
          <p:cNvSpPr/>
          <p:nvPr/>
        </p:nvSpPr>
        <p:spPr>
          <a:xfrm>
            <a:off x="6449192" y="2685211"/>
            <a:ext cx="1843200" cy="216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5" name="Прямоугольник 124"/>
          <p:cNvSpPr/>
          <p:nvPr/>
        </p:nvSpPr>
        <p:spPr>
          <a:xfrm>
            <a:off x="6449192" y="2928709"/>
            <a:ext cx="1998772" cy="216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6" name="Прямоугольник 125"/>
          <p:cNvSpPr/>
          <p:nvPr/>
        </p:nvSpPr>
        <p:spPr>
          <a:xfrm>
            <a:off x="6449192" y="3172207"/>
            <a:ext cx="1731577" cy="216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7" name="Прямоугольник 126"/>
          <p:cNvSpPr/>
          <p:nvPr/>
        </p:nvSpPr>
        <p:spPr>
          <a:xfrm>
            <a:off x="6449192" y="3415705"/>
            <a:ext cx="1282265" cy="216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8" name="Прямоугольник 127"/>
          <p:cNvSpPr/>
          <p:nvPr/>
        </p:nvSpPr>
        <p:spPr>
          <a:xfrm>
            <a:off x="6449192" y="3659203"/>
            <a:ext cx="1177200" cy="216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9" name="Прямоугольник 128"/>
          <p:cNvSpPr/>
          <p:nvPr/>
        </p:nvSpPr>
        <p:spPr>
          <a:xfrm>
            <a:off x="6449192" y="3902701"/>
            <a:ext cx="511200" cy="216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0" name="Прямоугольник 129"/>
          <p:cNvSpPr/>
          <p:nvPr/>
        </p:nvSpPr>
        <p:spPr>
          <a:xfrm>
            <a:off x="6449192" y="4146199"/>
            <a:ext cx="511200" cy="216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1" name="Прямоугольник 130"/>
          <p:cNvSpPr/>
          <p:nvPr/>
        </p:nvSpPr>
        <p:spPr>
          <a:xfrm>
            <a:off x="6449192" y="4389697"/>
            <a:ext cx="588600" cy="216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2" name="Прямоугольник 131"/>
          <p:cNvSpPr/>
          <p:nvPr/>
        </p:nvSpPr>
        <p:spPr>
          <a:xfrm>
            <a:off x="6449192" y="4633195"/>
            <a:ext cx="1643285" cy="216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3" name="Прямоугольник 132"/>
          <p:cNvSpPr/>
          <p:nvPr/>
        </p:nvSpPr>
        <p:spPr>
          <a:xfrm>
            <a:off x="6449192" y="4876693"/>
            <a:ext cx="313200" cy="216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4" name="Прямоугольник 133"/>
          <p:cNvSpPr/>
          <p:nvPr/>
        </p:nvSpPr>
        <p:spPr>
          <a:xfrm>
            <a:off x="6449192" y="5120191"/>
            <a:ext cx="1527924" cy="216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5" name="Прямоугольник 134"/>
          <p:cNvSpPr/>
          <p:nvPr/>
        </p:nvSpPr>
        <p:spPr>
          <a:xfrm>
            <a:off x="6449192" y="5363689"/>
            <a:ext cx="294300" cy="216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6" name="Прямоугольник 135"/>
          <p:cNvSpPr/>
          <p:nvPr/>
        </p:nvSpPr>
        <p:spPr>
          <a:xfrm>
            <a:off x="6449192" y="5607187"/>
            <a:ext cx="763962" cy="216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7" name="Прямоугольник 136"/>
          <p:cNvSpPr/>
          <p:nvPr/>
        </p:nvSpPr>
        <p:spPr>
          <a:xfrm>
            <a:off x="6449192" y="5850685"/>
            <a:ext cx="720000" cy="216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8" name="Прямоугольник 137"/>
          <p:cNvSpPr/>
          <p:nvPr/>
        </p:nvSpPr>
        <p:spPr>
          <a:xfrm>
            <a:off x="6449192" y="6094183"/>
            <a:ext cx="156600" cy="216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9" name="Прямоугольник 138"/>
          <p:cNvSpPr/>
          <p:nvPr/>
        </p:nvSpPr>
        <p:spPr>
          <a:xfrm>
            <a:off x="6449192" y="6337680"/>
            <a:ext cx="230400" cy="216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0" name="TextBox 139"/>
          <p:cNvSpPr txBox="1"/>
          <p:nvPr/>
        </p:nvSpPr>
        <p:spPr>
          <a:xfrm>
            <a:off x="2575618" y="1173424"/>
            <a:ext cx="752129" cy="5509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600" dirty="0" smtClean="0"/>
              <a:t>13 528</a:t>
            </a:r>
          </a:p>
          <a:p>
            <a:pPr algn="r"/>
            <a:r>
              <a:rPr lang="ru-RU" sz="1600" dirty="0" smtClean="0"/>
              <a:t>10 456</a:t>
            </a:r>
          </a:p>
          <a:p>
            <a:pPr algn="r"/>
            <a:r>
              <a:rPr lang="ru-RU" sz="1600" dirty="0" smtClean="0"/>
              <a:t>12 428</a:t>
            </a:r>
          </a:p>
          <a:p>
            <a:pPr algn="r"/>
            <a:r>
              <a:rPr lang="ru-RU" sz="1600" dirty="0" smtClean="0"/>
              <a:t>11 349</a:t>
            </a:r>
          </a:p>
          <a:p>
            <a:pPr algn="r"/>
            <a:r>
              <a:rPr lang="ru-RU" sz="1600" dirty="0" smtClean="0"/>
              <a:t>12 118</a:t>
            </a:r>
          </a:p>
          <a:p>
            <a:pPr algn="r"/>
            <a:r>
              <a:rPr lang="ru-RU" sz="1600" dirty="0" smtClean="0"/>
              <a:t>13 869</a:t>
            </a:r>
          </a:p>
          <a:p>
            <a:pPr algn="r"/>
            <a:r>
              <a:rPr lang="ru-RU" sz="1600" dirty="0" smtClean="0"/>
              <a:t>15 512</a:t>
            </a:r>
          </a:p>
          <a:p>
            <a:pPr algn="r"/>
            <a:r>
              <a:rPr lang="ru-RU" sz="1600" dirty="0" smtClean="0"/>
              <a:t>17 453</a:t>
            </a:r>
          </a:p>
          <a:p>
            <a:pPr algn="r"/>
            <a:r>
              <a:rPr lang="ru-RU" sz="1600" dirty="0" smtClean="0"/>
              <a:t>14 878</a:t>
            </a:r>
          </a:p>
          <a:p>
            <a:pPr algn="r"/>
            <a:r>
              <a:rPr lang="ru-RU" sz="1600" dirty="0" smtClean="0"/>
              <a:t>9 137</a:t>
            </a:r>
          </a:p>
          <a:p>
            <a:pPr algn="r"/>
            <a:r>
              <a:rPr lang="ru-RU" sz="1600" dirty="0" smtClean="0"/>
              <a:t>9 169</a:t>
            </a:r>
          </a:p>
          <a:p>
            <a:pPr algn="r"/>
            <a:r>
              <a:rPr lang="ru-RU" sz="1600" dirty="0" smtClean="0"/>
              <a:t>4 846</a:t>
            </a:r>
          </a:p>
          <a:p>
            <a:pPr algn="r"/>
            <a:r>
              <a:rPr lang="ru-RU" sz="1600" dirty="0" smtClean="0"/>
              <a:t>4 098</a:t>
            </a:r>
          </a:p>
          <a:p>
            <a:pPr algn="r"/>
            <a:r>
              <a:rPr lang="ru-RU" sz="1600" dirty="0" smtClean="0"/>
              <a:t>4 786</a:t>
            </a:r>
          </a:p>
          <a:p>
            <a:pPr algn="r"/>
            <a:r>
              <a:rPr lang="ru-RU" sz="1600" dirty="0" smtClean="0"/>
              <a:t>14 603</a:t>
            </a:r>
          </a:p>
          <a:p>
            <a:pPr algn="r"/>
            <a:r>
              <a:rPr lang="ru-RU" sz="1600" dirty="0" smtClean="0"/>
              <a:t>2 738</a:t>
            </a:r>
          </a:p>
          <a:p>
            <a:pPr algn="r"/>
            <a:r>
              <a:rPr lang="ru-RU" sz="1600" dirty="0" smtClean="0"/>
              <a:t>12 473</a:t>
            </a:r>
          </a:p>
          <a:p>
            <a:pPr algn="r"/>
            <a:r>
              <a:rPr lang="ru-RU" sz="1600" dirty="0" smtClean="0"/>
              <a:t>2 638</a:t>
            </a:r>
          </a:p>
          <a:p>
            <a:pPr algn="r"/>
            <a:r>
              <a:rPr lang="ru-RU" sz="1600" dirty="0" smtClean="0"/>
              <a:t>6 344</a:t>
            </a:r>
          </a:p>
          <a:p>
            <a:pPr algn="r"/>
            <a:r>
              <a:rPr lang="ru-RU" sz="1600" dirty="0" smtClean="0"/>
              <a:t>5 383</a:t>
            </a:r>
          </a:p>
          <a:p>
            <a:pPr algn="r"/>
            <a:r>
              <a:rPr lang="ru-RU" sz="1600" dirty="0" smtClean="0"/>
              <a:t>1 658</a:t>
            </a:r>
          </a:p>
          <a:p>
            <a:pPr algn="r"/>
            <a:r>
              <a:rPr lang="ru-RU" sz="1600" dirty="0" smtClean="0"/>
              <a:t>1 892</a:t>
            </a:r>
            <a:endParaRPr lang="ru-RU" sz="1600" dirty="0"/>
          </a:p>
        </p:txBody>
      </p:sp>
      <p:sp>
        <p:nvSpPr>
          <p:cNvPr id="141" name="TextBox 140"/>
          <p:cNvSpPr txBox="1"/>
          <p:nvPr/>
        </p:nvSpPr>
        <p:spPr>
          <a:xfrm>
            <a:off x="3824940" y="547384"/>
            <a:ext cx="20569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70C3EC"/>
                </a:solidFill>
              </a:rPr>
              <a:t>185,3 тыс.</a:t>
            </a:r>
            <a:r>
              <a:rPr lang="ru-RU" dirty="0" smtClean="0">
                <a:solidFill>
                  <a:srgbClr val="70C3EC"/>
                </a:solidFill>
              </a:rPr>
              <a:t> </a:t>
            </a:r>
            <a:r>
              <a:rPr lang="ru-RU" dirty="0" smtClean="0"/>
              <a:t>мужчин</a:t>
            </a:r>
          </a:p>
          <a:p>
            <a:r>
              <a:rPr lang="ru-RU" b="1" dirty="0" smtClean="0">
                <a:solidFill>
                  <a:srgbClr val="70C3EC"/>
                </a:solidFill>
              </a:rPr>
              <a:t>44,7%</a:t>
            </a:r>
            <a:r>
              <a:rPr lang="ru-RU" dirty="0" smtClean="0">
                <a:solidFill>
                  <a:srgbClr val="70C3EC"/>
                </a:solidFill>
              </a:rPr>
              <a:t> </a:t>
            </a:r>
            <a:r>
              <a:rPr lang="ru-RU" dirty="0" smtClean="0"/>
              <a:t>численности</a:t>
            </a:r>
            <a:endParaRPr lang="ru-RU" dirty="0"/>
          </a:p>
        </p:txBody>
      </p:sp>
      <p:sp>
        <p:nvSpPr>
          <p:cNvPr id="142" name="TextBox 141"/>
          <p:cNvSpPr txBox="1"/>
          <p:nvPr/>
        </p:nvSpPr>
        <p:spPr>
          <a:xfrm>
            <a:off x="6463567" y="555545"/>
            <a:ext cx="20569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229,4 тыс.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smtClean="0"/>
              <a:t>женщин</a:t>
            </a: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55,3%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smtClean="0"/>
              <a:t>численности</a:t>
            </a:r>
            <a:endParaRPr lang="ru-RU" dirty="0"/>
          </a:p>
        </p:txBody>
      </p:sp>
      <p:cxnSp>
        <p:nvCxnSpPr>
          <p:cNvPr id="143" name="Прямая соединительная линия 142"/>
          <p:cNvCxnSpPr/>
          <p:nvPr/>
        </p:nvCxnSpPr>
        <p:spPr>
          <a:xfrm>
            <a:off x="6809192" y="4600737"/>
            <a:ext cx="3770688" cy="62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Прямая соединительная линия 143"/>
          <p:cNvCxnSpPr/>
          <p:nvPr/>
        </p:nvCxnSpPr>
        <p:spPr>
          <a:xfrm flipV="1">
            <a:off x="6809192" y="4351976"/>
            <a:ext cx="3770688" cy="1022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Прямая соединительная линия 144"/>
          <p:cNvCxnSpPr/>
          <p:nvPr/>
        </p:nvCxnSpPr>
        <p:spPr>
          <a:xfrm flipV="1">
            <a:off x="6888392" y="4106639"/>
            <a:ext cx="3691488" cy="1206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Прямая соединительная линия 145"/>
          <p:cNvCxnSpPr/>
          <p:nvPr/>
        </p:nvCxnSpPr>
        <p:spPr>
          <a:xfrm>
            <a:off x="7505792" y="3872939"/>
            <a:ext cx="3074088" cy="62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Прямая соединительная линия 146"/>
          <p:cNvCxnSpPr/>
          <p:nvPr/>
        </p:nvCxnSpPr>
        <p:spPr>
          <a:xfrm flipV="1">
            <a:off x="7731457" y="3621714"/>
            <a:ext cx="2848423" cy="999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Прямая соединительная линия 147"/>
          <p:cNvCxnSpPr/>
          <p:nvPr/>
        </p:nvCxnSpPr>
        <p:spPr>
          <a:xfrm>
            <a:off x="7821534" y="3378514"/>
            <a:ext cx="275834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Прямая соединительная линия 148"/>
          <p:cNvCxnSpPr/>
          <p:nvPr/>
        </p:nvCxnSpPr>
        <p:spPr>
          <a:xfrm>
            <a:off x="7821534" y="2894387"/>
            <a:ext cx="275834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Прямая соединительная линия 149"/>
          <p:cNvCxnSpPr/>
          <p:nvPr/>
        </p:nvCxnSpPr>
        <p:spPr>
          <a:xfrm>
            <a:off x="7821534" y="2644903"/>
            <a:ext cx="275834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Прямая соединительная линия 150"/>
          <p:cNvCxnSpPr/>
          <p:nvPr/>
        </p:nvCxnSpPr>
        <p:spPr>
          <a:xfrm>
            <a:off x="7821534" y="2403992"/>
            <a:ext cx="275834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Прямая соединительная линия 151"/>
          <p:cNvCxnSpPr/>
          <p:nvPr/>
        </p:nvCxnSpPr>
        <p:spPr>
          <a:xfrm>
            <a:off x="7821534" y="2160353"/>
            <a:ext cx="275834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Прямая соединительная линия 152"/>
          <p:cNvCxnSpPr/>
          <p:nvPr/>
        </p:nvCxnSpPr>
        <p:spPr>
          <a:xfrm>
            <a:off x="7821534" y="1915938"/>
            <a:ext cx="275834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Прямая соединительная линия 153"/>
          <p:cNvCxnSpPr/>
          <p:nvPr/>
        </p:nvCxnSpPr>
        <p:spPr>
          <a:xfrm flipV="1">
            <a:off x="6605792" y="5082470"/>
            <a:ext cx="3974088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Прямая соединительная линия 154"/>
          <p:cNvCxnSpPr/>
          <p:nvPr/>
        </p:nvCxnSpPr>
        <p:spPr>
          <a:xfrm>
            <a:off x="7821534" y="5328349"/>
            <a:ext cx="275834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Прямая соединительная линия 155"/>
          <p:cNvCxnSpPr>
            <a:stCxn id="135" idx="2"/>
          </p:cNvCxnSpPr>
          <p:nvPr/>
        </p:nvCxnSpPr>
        <p:spPr>
          <a:xfrm flipV="1">
            <a:off x="6596342" y="5569467"/>
            <a:ext cx="3983538" cy="1022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Прямая соединительная линия 156"/>
          <p:cNvCxnSpPr/>
          <p:nvPr/>
        </p:nvCxnSpPr>
        <p:spPr>
          <a:xfrm>
            <a:off x="7228592" y="5820433"/>
            <a:ext cx="3351288" cy="62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Прямая соединительная линия 157"/>
          <p:cNvCxnSpPr/>
          <p:nvPr/>
        </p:nvCxnSpPr>
        <p:spPr>
          <a:xfrm>
            <a:off x="7037792" y="6064304"/>
            <a:ext cx="3542088" cy="62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Прямая соединительная линия 158"/>
          <p:cNvCxnSpPr>
            <a:stCxn id="138" idx="2"/>
          </p:cNvCxnSpPr>
          <p:nvPr/>
        </p:nvCxnSpPr>
        <p:spPr>
          <a:xfrm flipV="1">
            <a:off x="6527492" y="6298427"/>
            <a:ext cx="4052388" cy="1175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Прямая соединительная линия 159"/>
          <p:cNvCxnSpPr>
            <a:stCxn id="139" idx="2"/>
          </p:cNvCxnSpPr>
          <p:nvPr/>
        </p:nvCxnSpPr>
        <p:spPr>
          <a:xfrm flipV="1">
            <a:off x="6564392" y="6548476"/>
            <a:ext cx="4015488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Прямая соединительная линия 160"/>
          <p:cNvCxnSpPr/>
          <p:nvPr/>
        </p:nvCxnSpPr>
        <p:spPr>
          <a:xfrm>
            <a:off x="7821534" y="1666674"/>
            <a:ext cx="275834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Прямая соединительная линия 161"/>
          <p:cNvCxnSpPr/>
          <p:nvPr/>
        </p:nvCxnSpPr>
        <p:spPr>
          <a:xfrm>
            <a:off x="7821534" y="1423176"/>
            <a:ext cx="275834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Прямая соединительная линия 162"/>
          <p:cNvCxnSpPr/>
          <p:nvPr/>
        </p:nvCxnSpPr>
        <p:spPr>
          <a:xfrm flipV="1">
            <a:off x="6590266" y="4835706"/>
            <a:ext cx="3974088" cy="1022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" name="Прямоугольник 163"/>
          <p:cNvSpPr/>
          <p:nvPr/>
        </p:nvSpPr>
        <p:spPr>
          <a:xfrm>
            <a:off x="368777" y="170824"/>
            <a:ext cx="1151501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Распределение населения города Твери по полу и возрасту 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на 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1 января 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2023 года </a:t>
            </a:r>
          </a:p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( с учетом итогов </a:t>
            </a:r>
            <a:r>
              <a:rPr lang="ru-RU" dirty="0" err="1" smtClean="0">
                <a:solidFill>
                  <a:schemeClr val="accent5">
                    <a:lumMod val="75000"/>
                  </a:schemeClr>
                </a:solidFill>
              </a:rPr>
              <a:t>ВПН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 – 2020)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72" name="Прямоугольник 70"/>
          <p:cNvSpPr/>
          <p:nvPr/>
        </p:nvSpPr>
        <p:spPr>
          <a:xfrm rot="5400000" flipV="1">
            <a:off x="45201" y="517055"/>
            <a:ext cx="587471" cy="4626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720" rIns="90000" bIns="72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350" b="0" strike="noStrike" spc="-1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71" name="Прямоугольник 77"/>
          <p:cNvSpPr/>
          <p:nvPr/>
        </p:nvSpPr>
        <p:spPr>
          <a:xfrm>
            <a:off x="0" y="6581160"/>
            <a:ext cx="12187680" cy="276480"/>
          </a:xfrm>
          <a:prstGeom prst="rect">
            <a:avLst/>
          </a:prstGeom>
          <a:solidFill>
            <a:srgbClr val="BCB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350" b="1" strike="noStrike" spc="-1" dirty="0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80" name="Прямоугольник 179"/>
          <p:cNvSpPr/>
          <p:nvPr/>
        </p:nvSpPr>
        <p:spPr>
          <a:xfrm>
            <a:off x="11824592" y="6550223"/>
            <a:ext cx="36740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6E56C8BD-70D1-4B45-8C1B-2C0F3206853E}" type="slidenum">
              <a:rPr lang="ru-RU" sz="1400" b="1">
                <a:latin typeface="Calibri" panose="020F0502020204030204" pitchFamily="34" charset="0"/>
              </a:rPr>
              <a:pPr algn="ctr"/>
              <a:t>16</a:t>
            </a:fld>
            <a:endParaRPr lang="ru-RU" sz="1400" b="1" dirty="0">
              <a:latin typeface="Calibri" panose="020F0502020204030204" pitchFamily="34" charset="0"/>
            </a:endParaRPr>
          </a:p>
        </p:txBody>
      </p:sp>
      <p:grpSp>
        <p:nvGrpSpPr>
          <p:cNvPr id="2" name="Группа 180"/>
          <p:cNvGrpSpPr/>
          <p:nvPr/>
        </p:nvGrpSpPr>
        <p:grpSpPr>
          <a:xfrm>
            <a:off x="31634" y="6519161"/>
            <a:ext cx="2477765" cy="327779"/>
            <a:chOff x="31634" y="6519161"/>
            <a:chExt cx="2477765" cy="327779"/>
          </a:xfrm>
        </p:grpSpPr>
        <p:sp>
          <p:nvSpPr>
            <p:cNvPr id="182" name="TextBox 181"/>
            <p:cNvSpPr txBox="1"/>
            <p:nvPr/>
          </p:nvSpPr>
          <p:spPr>
            <a:xfrm>
              <a:off x="324698" y="6552772"/>
              <a:ext cx="218470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b="1" dirty="0" smtClean="0">
                  <a:latin typeface="Calibri" panose="020F0502020204030204" pitchFamily="34" charset="0"/>
                </a:rPr>
                <a:t>Администрация города Твери</a:t>
              </a:r>
              <a:endParaRPr lang="ru-RU" sz="1200" b="1" dirty="0">
                <a:latin typeface="Calibri" panose="020F0502020204030204" pitchFamily="34" charset="0"/>
              </a:endParaRPr>
            </a:p>
          </p:txBody>
        </p:sp>
        <p:pic>
          <p:nvPicPr>
            <p:cNvPr id="183" name="Picture 2" descr="Герб города Тверь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634" y="6519161"/>
              <a:ext cx="294369" cy="3277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="" xmlns:p14="http://schemas.microsoft.com/office/powerpoint/2010/main" val="3986392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43728" y="59946"/>
            <a:ext cx="11580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b="0"/>
            </a:lvl1pPr>
          </a:lstStyle>
          <a:p>
            <a:r>
              <a:rPr lang="ru-RU" b="1" dirty="0">
                <a:solidFill>
                  <a:srgbClr val="034A50"/>
                </a:solidFill>
              </a:rPr>
              <a:t> 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Прогноз среднегодовой численности 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населения, (тыс. человек)</a:t>
            </a:r>
            <a:endParaRPr lang="ru-RU" sz="2400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59064" y="1054570"/>
            <a:ext cx="720000" cy="1530000"/>
          </a:xfrm>
          <a:prstGeom prst="rect">
            <a:avLst/>
          </a:prstGeom>
          <a:solidFill>
            <a:srgbClr val="70C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/>
            <a:endParaRPr lang="ru-RU" sz="1350" spc="-1">
              <a:latin typeface="Calibri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10647" y="1201900"/>
            <a:ext cx="720000" cy="1382670"/>
          </a:xfrm>
          <a:prstGeom prst="rect">
            <a:avLst/>
          </a:prstGeom>
          <a:solidFill>
            <a:srgbClr val="70C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/>
            <a:endParaRPr lang="ru-RU" sz="1350" spc="-1">
              <a:latin typeface="Calibri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30412" y="1290318"/>
            <a:ext cx="720000" cy="1294252"/>
          </a:xfrm>
          <a:prstGeom prst="rect">
            <a:avLst/>
          </a:prstGeom>
          <a:solidFill>
            <a:srgbClr val="70C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/>
            <a:endParaRPr lang="ru-RU" sz="1350" spc="-1">
              <a:latin typeface="Calibri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479235" y="1363133"/>
            <a:ext cx="720000" cy="1221437"/>
          </a:xfrm>
          <a:prstGeom prst="rect">
            <a:avLst/>
          </a:prstGeom>
          <a:solidFill>
            <a:srgbClr val="70C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/>
            <a:endParaRPr lang="ru-RU" sz="1350" spc="-1">
              <a:latin typeface="Calibri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928056" y="1437593"/>
            <a:ext cx="720000" cy="1146976"/>
          </a:xfrm>
          <a:prstGeom prst="rect">
            <a:avLst/>
          </a:prstGeom>
          <a:solidFill>
            <a:srgbClr val="70C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/>
            <a:endParaRPr lang="ru-RU" sz="1350" spc="-1">
              <a:latin typeface="Calibri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V="1">
            <a:off x="1764364" y="2586518"/>
            <a:ext cx="8688000" cy="815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430856" y="2417782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137854" y="692796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424,9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98727" y="827420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415,9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12156" y="916680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414,1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77220" y="988688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413,0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921208" y="1069322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412,2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405078" y="6075340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2136660" y="4692093"/>
            <a:ext cx="720000" cy="154488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/>
            <a:endParaRPr lang="ru-RU" sz="1350" spc="-1">
              <a:solidFill>
                <a:schemeClr val="accent5">
                  <a:lumMod val="50000"/>
                </a:schemeClr>
              </a:solidFill>
              <a:latin typeface="Calibri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588243" y="6075339"/>
            <a:ext cx="720000" cy="16164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/>
            <a:endParaRPr lang="ru-RU" sz="1350" spc="-1">
              <a:solidFill>
                <a:schemeClr val="accent5">
                  <a:lumMod val="50000"/>
                </a:schemeClr>
              </a:solidFill>
              <a:latin typeface="Calibri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008008" y="5723964"/>
            <a:ext cx="720000" cy="51301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/>
            <a:endParaRPr lang="ru-RU" sz="1350" spc="-1">
              <a:solidFill>
                <a:schemeClr val="accent5">
                  <a:lumMod val="50000"/>
                </a:schemeClr>
              </a:solidFill>
              <a:latin typeface="Calibri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6456831" y="5698068"/>
            <a:ext cx="720000" cy="53891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/>
            <a:endParaRPr lang="ru-RU" sz="1350" spc="-1">
              <a:solidFill>
                <a:schemeClr val="accent5">
                  <a:lumMod val="50000"/>
                </a:schemeClr>
              </a:solidFill>
              <a:latin typeface="Calibri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7905652" y="5603621"/>
            <a:ext cx="720000" cy="63336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/>
            <a:endParaRPr lang="ru-RU" sz="1350" spc="-1">
              <a:solidFill>
                <a:schemeClr val="accent5">
                  <a:lumMod val="50000"/>
                </a:schemeClr>
              </a:solidFill>
              <a:latin typeface="Calibri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137767" y="4322760"/>
            <a:ext cx="705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3 973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604729" y="5723964"/>
            <a:ext cx="703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399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012956" y="5284961"/>
            <a:ext cx="705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1 100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454052" y="5328736"/>
            <a:ext cx="705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1 250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909163" y="5248786"/>
            <a:ext cx="705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1 400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Заголовок 1"/>
          <p:cNvSpPr txBox="1">
            <a:spLocks/>
          </p:cNvSpPr>
          <p:nvPr/>
        </p:nvSpPr>
        <p:spPr>
          <a:xfrm>
            <a:off x="392729" y="3777628"/>
            <a:ext cx="114586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400" b="1">
                <a:solidFill>
                  <a:srgbClr val="01729E"/>
                </a:solidFill>
              </a:defRPr>
            </a:lvl1pPr>
          </a:lstStyle>
          <a:p>
            <a:r>
              <a:rPr lang="ru-RU" b="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Прогноз миграционного прироста, (человек)</a:t>
            </a:r>
            <a:endParaRPr lang="ru-RU" b="0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 flipV="1">
            <a:off x="1789852" y="6236167"/>
            <a:ext cx="8688000" cy="815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2160304" y="6237312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2021</a:t>
            </a:r>
            <a:endParaRPr lang="ru-RU" b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618326" y="6237312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2022</a:t>
            </a:r>
            <a:endParaRPr lang="ru-RU" b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050281" y="6237312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2023</a:t>
            </a:r>
            <a:endParaRPr lang="ru-RU" b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493844" y="6237312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2024</a:t>
            </a:r>
            <a:endParaRPr lang="ru-RU" b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936711" y="6237312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2025</a:t>
            </a:r>
            <a:endParaRPr lang="ru-RU" b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122552" y="2605995"/>
            <a:ext cx="821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2021</a:t>
            </a:r>
            <a:r>
              <a:rPr lang="ru-RU" dirty="0"/>
              <a:t> </a:t>
            </a:r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</a:t>
            </a:r>
            <a:endParaRPr lang="ru-RU" b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626793" y="2605995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2022</a:t>
            </a:r>
            <a:endParaRPr lang="ru-RU" b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043576" y="2605995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2023</a:t>
            </a:r>
            <a:endParaRPr lang="ru-RU" b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512537" y="2605995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2024</a:t>
            </a:r>
            <a:endParaRPr lang="ru-RU" b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955408" y="2605995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2025</a:t>
            </a:r>
            <a:endParaRPr lang="ru-RU" b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8" name="Прямоугольник 127"/>
          <p:cNvSpPr/>
          <p:nvPr/>
        </p:nvSpPr>
        <p:spPr>
          <a:xfrm>
            <a:off x="9396324" y="1477189"/>
            <a:ext cx="720000" cy="1107380"/>
          </a:xfrm>
          <a:prstGeom prst="rect">
            <a:avLst/>
          </a:prstGeom>
          <a:solidFill>
            <a:srgbClr val="70C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/>
            <a:endParaRPr lang="ru-RU" sz="1350" spc="-1">
              <a:latin typeface="Calibri"/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9389476" y="1115452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411,8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0" name="Прямоугольник 129"/>
          <p:cNvSpPr/>
          <p:nvPr/>
        </p:nvSpPr>
        <p:spPr>
          <a:xfrm>
            <a:off x="9373920" y="5461001"/>
            <a:ext cx="720000" cy="77598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/>
            <a:endParaRPr lang="ru-RU" sz="1350" spc="-1">
              <a:solidFill>
                <a:schemeClr val="accent5">
                  <a:lumMod val="50000"/>
                </a:schemeClr>
              </a:solidFill>
              <a:latin typeface="Calibri"/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9394683" y="5096144"/>
            <a:ext cx="705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1 550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9419091" y="6237312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2026</a:t>
            </a:r>
            <a:endParaRPr lang="ru-RU" b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9457548" y="2605995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2026</a:t>
            </a:r>
            <a:endParaRPr lang="ru-RU" b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87683" y="3041899"/>
            <a:ext cx="29726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* Без учета итогов ВПН-2020</a:t>
            </a:r>
            <a:endParaRPr lang="ru-RU" dirty="0"/>
          </a:p>
        </p:txBody>
      </p:sp>
      <p:sp>
        <p:nvSpPr>
          <p:cNvPr id="63" name="Прямоугольник 77"/>
          <p:cNvSpPr/>
          <p:nvPr/>
        </p:nvSpPr>
        <p:spPr>
          <a:xfrm>
            <a:off x="0" y="6581160"/>
            <a:ext cx="12187680" cy="276480"/>
          </a:xfrm>
          <a:prstGeom prst="rect">
            <a:avLst/>
          </a:prstGeom>
          <a:solidFill>
            <a:srgbClr val="BCB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350" b="1" strike="noStrike" spc="-1" dirty="0">
              <a:solidFill>
                <a:schemeClr val="lt1"/>
              </a:solidFill>
              <a:latin typeface="Calibri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11824592" y="6550223"/>
            <a:ext cx="36740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6E56C8BD-70D1-4B45-8C1B-2C0F3206853E}" type="slidenum">
              <a:rPr lang="ru-RU" sz="1400" b="1">
                <a:latin typeface="Calibri" panose="020F0502020204030204" pitchFamily="34" charset="0"/>
              </a:rPr>
              <a:pPr algn="ctr"/>
              <a:t>17</a:t>
            </a:fld>
            <a:endParaRPr lang="ru-RU" sz="1400" b="1" dirty="0">
              <a:latin typeface="Calibri" panose="020F0502020204030204" pitchFamily="34" charset="0"/>
            </a:endParaRPr>
          </a:p>
        </p:txBody>
      </p:sp>
      <p:grpSp>
        <p:nvGrpSpPr>
          <p:cNvPr id="2" name="Группа 64"/>
          <p:cNvGrpSpPr/>
          <p:nvPr/>
        </p:nvGrpSpPr>
        <p:grpSpPr>
          <a:xfrm>
            <a:off x="31634" y="6519161"/>
            <a:ext cx="2477765" cy="327779"/>
            <a:chOff x="31634" y="6519161"/>
            <a:chExt cx="2477765" cy="327779"/>
          </a:xfrm>
        </p:grpSpPr>
        <p:sp>
          <p:nvSpPr>
            <p:cNvPr id="66" name="TextBox 65"/>
            <p:cNvSpPr txBox="1"/>
            <p:nvPr/>
          </p:nvSpPr>
          <p:spPr>
            <a:xfrm>
              <a:off x="324698" y="6552772"/>
              <a:ext cx="218470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b="1" dirty="0" smtClean="0">
                  <a:latin typeface="Calibri" panose="020F0502020204030204" pitchFamily="34" charset="0"/>
                </a:rPr>
                <a:t>Администрация города Твери</a:t>
              </a:r>
              <a:endParaRPr lang="ru-RU" sz="1200" b="1" dirty="0">
                <a:latin typeface="Calibri" panose="020F0502020204030204" pitchFamily="34" charset="0"/>
              </a:endParaRPr>
            </a:p>
          </p:txBody>
        </p:sp>
        <p:pic>
          <p:nvPicPr>
            <p:cNvPr id="67" name="Picture 2" descr="Герб города Тверь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634" y="6519161"/>
              <a:ext cx="294369" cy="3277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1" name="Прямоугольник 70"/>
          <p:cNvSpPr/>
          <p:nvPr/>
        </p:nvSpPr>
        <p:spPr>
          <a:xfrm rot="5400000" flipV="1">
            <a:off x="188530" y="282685"/>
            <a:ext cx="377822" cy="4571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720" rIns="90000" bIns="72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350" b="0" strike="noStrike" spc="-1">
              <a:solidFill>
                <a:schemeClr val="lt1"/>
              </a:solidFill>
              <a:latin typeface="Calibri"/>
            </a:endParaRPr>
          </a:p>
        </p:txBody>
      </p:sp>
      <p:sp>
        <p:nvSpPr>
          <p:cNvPr id="68" name="Прямоугольник 70"/>
          <p:cNvSpPr/>
          <p:nvPr/>
        </p:nvSpPr>
        <p:spPr>
          <a:xfrm rot="5400000" flipV="1">
            <a:off x="180062" y="3974153"/>
            <a:ext cx="377822" cy="4571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720" rIns="90000" bIns="72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350" b="0" strike="noStrike" spc="-1">
              <a:solidFill>
                <a:schemeClr val="lt1"/>
              </a:solidFill>
              <a:latin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59961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TextBox 4"/>
          <p:cNvSpPr/>
          <p:nvPr/>
        </p:nvSpPr>
        <p:spPr>
          <a:xfrm>
            <a:off x="335360" y="13309"/>
            <a:ext cx="9250765" cy="46021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strike="noStrike" spc="-1" dirty="0">
                <a:solidFill>
                  <a:schemeClr val="accent5">
                    <a:lumMod val="75000"/>
                  </a:schemeClr>
                </a:solidFill>
                <a:latin typeface="Calibri"/>
              </a:rPr>
              <a:t>Динамика уровня </a:t>
            </a:r>
            <a:r>
              <a:rPr lang="ru-RU" sz="2400" strike="noStrike" spc="-1" dirty="0" smtClean="0">
                <a:solidFill>
                  <a:schemeClr val="accent5">
                    <a:lumMod val="75000"/>
                  </a:schemeClr>
                </a:solidFill>
                <a:latin typeface="Calibri"/>
              </a:rPr>
              <a:t>безработицы на конец года, </a:t>
            </a:r>
            <a:r>
              <a:rPr lang="ru-RU" sz="2400" strike="noStrike" spc="-1" dirty="0">
                <a:solidFill>
                  <a:schemeClr val="accent5">
                    <a:lumMod val="75000"/>
                  </a:schemeClr>
                </a:solidFill>
                <a:latin typeface="Calibri"/>
              </a:rPr>
              <a:t>(%)</a:t>
            </a:r>
            <a:endParaRPr lang="ru-RU" sz="2400" strike="noStrike" spc="-1" dirty="0">
              <a:solidFill>
                <a:schemeClr val="accent5">
                  <a:lumMod val="75000"/>
                </a:schemeClr>
              </a:solidFill>
              <a:latin typeface="XO Oriel"/>
            </a:endParaRPr>
          </a:p>
        </p:txBody>
      </p:sp>
      <p:cxnSp>
        <p:nvCxnSpPr>
          <p:cNvPr id="412" name="Прямая соединительная линия 21"/>
          <p:cNvCxnSpPr/>
          <p:nvPr/>
        </p:nvCxnSpPr>
        <p:spPr>
          <a:xfrm flipV="1">
            <a:off x="1936980" y="4067168"/>
            <a:ext cx="8336880" cy="14435"/>
          </a:xfrm>
          <a:prstGeom prst="straightConnector1">
            <a:avLst/>
          </a:prstGeom>
          <a:ln w="19050">
            <a:solidFill>
              <a:srgbClr val="BCB2B0"/>
            </a:solidFill>
          </a:ln>
        </p:spPr>
      </p:cxnSp>
      <p:cxnSp>
        <p:nvCxnSpPr>
          <p:cNvPr id="414" name="Прямая соединительная линия 23"/>
          <p:cNvCxnSpPr/>
          <p:nvPr/>
        </p:nvCxnSpPr>
        <p:spPr>
          <a:xfrm>
            <a:off x="2295540" y="4017882"/>
            <a:ext cx="480" cy="135360"/>
          </a:xfrm>
          <a:prstGeom prst="straightConnector1">
            <a:avLst/>
          </a:prstGeom>
          <a:ln>
            <a:solidFill>
              <a:srgbClr val="FFFFFF">
                <a:lumMod val="65000"/>
              </a:srgbClr>
            </a:solidFill>
          </a:ln>
        </p:spPr>
      </p:cxnSp>
      <p:cxnSp>
        <p:nvCxnSpPr>
          <p:cNvPr id="415" name="Прямая соединительная линия 25"/>
          <p:cNvCxnSpPr/>
          <p:nvPr/>
        </p:nvCxnSpPr>
        <p:spPr>
          <a:xfrm>
            <a:off x="3254100" y="4023642"/>
            <a:ext cx="480" cy="135360"/>
          </a:xfrm>
          <a:prstGeom prst="straightConnector1">
            <a:avLst/>
          </a:prstGeom>
          <a:ln>
            <a:solidFill>
              <a:srgbClr val="FFFFFF">
                <a:lumMod val="65000"/>
              </a:srgbClr>
            </a:solidFill>
          </a:ln>
        </p:spPr>
      </p:cxnSp>
      <p:cxnSp>
        <p:nvCxnSpPr>
          <p:cNvPr id="416" name="Прямая соединительная линия 27"/>
          <p:cNvCxnSpPr/>
          <p:nvPr/>
        </p:nvCxnSpPr>
        <p:spPr>
          <a:xfrm>
            <a:off x="4214100" y="4007802"/>
            <a:ext cx="480" cy="135360"/>
          </a:xfrm>
          <a:prstGeom prst="straightConnector1">
            <a:avLst/>
          </a:prstGeom>
          <a:ln>
            <a:solidFill>
              <a:srgbClr val="FFFFFF">
                <a:lumMod val="65000"/>
              </a:srgbClr>
            </a:solidFill>
          </a:ln>
        </p:spPr>
      </p:cxnSp>
      <p:cxnSp>
        <p:nvCxnSpPr>
          <p:cNvPr id="417" name="Прямая соединительная линия 28"/>
          <p:cNvCxnSpPr/>
          <p:nvPr/>
        </p:nvCxnSpPr>
        <p:spPr>
          <a:xfrm>
            <a:off x="5174580" y="4017882"/>
            <a:ext cx="480" cy="135360"/>
          </a:xfrm>
          <a:prstGeom prst="straightConnector1">
            <a:avLst/>
          </a:prstGeom>
          <a:ln>
            <a:solidFill>
              <a:srgbClr val="FFFFFF">
                <a:lumMod val="65000"/>
              </a:srgbClr>
            </a:solidFill>
          </a:ln>
        </p:spPr>
      </p:cxnSp>
      <p:cxnSp>
        <p:nvCxnSpPr>
          <p:cNvPr id="418" name="Прямая соединительная линия 30"/>
          <p:cNvCxnSpPr/>
          <p:nvPr/>
        </p:nvCxnSpPr>
        <p:spPr>
          <a:xfrm>
            <a:off x="6134100" y="4021482"/>
            <a:ext cx="480" cy="135360"/>
          </a:xfrm>
          <a:prstGeom prst="straightConnector1">
            <a:avLst/>
          </a:prstGeom>
          <a:ln>
            <a:solidFill>
              <a:srgbClr val="FFFFFF">
                <a:lumMod val="65000"/>
              </a:srgbClr>
            </a:solidFill>
          </a:ln>
        </p:spPr>
      </p:cxnSp>
      <p:cxnSp>
        <p:nvCxnSpPr>
          <p:cNvPr id="419" name="Прямая соединительная линия 32"/>
          <p:cNvCxnSpPr/>
          <p:nvPr/>
        </p:nvCxnSpPr>
        <p:spPr>
          <a:xfrm>
            <a:off x="7093140" y="4017882"/>
            <a:ext cx="480" cy="135360"/>
          </a:xfrm>
          <a:prstGeom prst="straightConnector1">
            <a:avLst/>
          </a:prstGeom>
          <a:ln>
            <a:solidFill>
              <a:srgbClr val="FFFFFF">
                <a:lumMod val="65000"/>
              </a:srgbClr>
            </a:solidFill>
          </a:ln>
        </p:spPr>
      </p:cxnSp>
      <p:cxnSp>
        <p:nvCxnSpPr>
          <p:cNvPr id="420" name="Прямая соединительная линия 34"/>
          <p:cNvCxnSpPr/>
          <p:nvPr/>
        </p:nvCxnSpPr>
        <p:spPr>
          <a:xfrm>
            <a:off x="8054100" y="4017882"/>
            <a:ext cx="480" cy="135360"/>
          </a:xfrm>
          <a:prstGeom prst="straightConnector1">
            <a:avLst/>
          </a:prstGeom>
          <a:ln>
            <a:solidFill>
              <a:srgbClr val="FFFFFF">
                <a:lumMod val="65000"/>
              </a:srgbClr>
            </a:solidFill>
          </a:ln>
        </p:spPr>
      </p:cxnSp>
      <p:cxnSp>
        <p:nvCxnSpPr>
          <p:cNvPr id="421" name="Прямая соединительная линия 35"/>
          <p:cNvCxnSpPr/>
          <p:nvPr/>
        </p:nvCxnSpPr>
        <p:spPr>
          <a:xfrm>
            <a:off x="9012180" y="4017882"/>
            <a:ext cx="480" cy="135360"/>
          </a:xfrm>
          <a:prstGeom prst="straightConnector1">
            <a:avLst/>
          </a:prstGeom>
          <a:ln>
            <a:solidFill>
              <a:srgbClr val="FFFFFF">
                <a:lumMod val="65000"/>
              </a:srgbClr>
            </a:solidFill>
          </a:ln>
        </p:spPr>
      </p:cxnSp>
      <p:cxnSp>
        <p:nvCxnSpPr>
          <p:cNvPr id="422" name="Прямая соединительная линия 36"/>
          <p:cNvCxnSpPr/>
          <p:nvPr/>
        </p:nvCxnSpPr>
        <p:spPr>
          <a:xfrm>
            <a:off x="9974580" y="4017882"/>
            <a:ext cx="480" cy="135360"/>
          </a:xfrm>
          <a:prstGeom prst="straightConnector1">
            <a:avLst/>
          </a:prstGeom>
          <a:ln>
            <a:solidFill>
              <a:srgbClr val="FFFFFF">
                <a:lumMod val="65000"/>
              </a:srgbClr>
            </a:solidFill>
          </a:ln>
        </p:spPr>
      </p:cxnSp>
      <p:sp>
        <p:nvSpPr>
          <p:cNvPr id="424" name="TextBox 45"/>
          <p:cNvSpPr/>
          <p:nvPr/>
        </p:nvSpPr>
        <p:spPr>
          <a:xfrm>
            <a:off x="1936980" y="4045291"/>
            <a:ext cx="546730" cy="306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strike="noStrike" spc="-1" dirty="0" smtClean="0">
                <a:latin typeface="Calibri"/>
              </a:rPr>
              <a:t>2019</a:t>
            </a:r>
            <a:endParaRPr lang="ru-RU" sz="1400" strike="noStrike" spc="-1" dirty="0">
              <a:latin typeface="XO Oriel"/>
            </a:endParaRPr>
          </a:p>
        </p:txBody>
      </p:sp>
      <p:sp>
        <p:nvSpPr>
          <p:cNvPr id="425" name="TextBox 46"/>
          <p:cNvSpPr/>
          <p:nvPr/>
        </p:nvSpPr>
        <p:spPr>
          <a:xfrm>
            <a:off x="2891700" y="4045291"/>
            <a:ext cx="546730" cy="306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strike="noStrike" spc="-1" dirty="0" smtClean="0">
                <a:latin typeface="Calibri"/>
              </a:rPr>
              <a:t>2020</a:t>
            </a:r>
            <a:endParaRPr lang="ru-RU" sz="1400" strike="noStrike" spc="-1" dirty="0">
              <a:latin typeface="XO Oriel"/>
            </a:endParaRPr>
          </a:p>
        </p:txBody>
      </p:sp>
      <p:sp>
        <p:nvSpPr>
          <p:cNvPr id="426" name="TextBox 47"/>
          <p:cNvSpPr/>
          <p:nvPr/>
        </p:nvSpPr>
        <p:spPr>
          <a:xfrm>
            <a:off x="3854100" y="4045291"/>
            <a:ext cx="546730" cy="306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strike="noStrike" spc="-1" dirty="0" smtClean="0">
                <a:latin typeface="Calibri"/>
              </a:rPr>
              <a:t>2021</a:t>
            </a:r>
            <a:endParaRPr lang="ru-RU" sz="1400" strike="noStrike" spc="-1" dirty="0">
              <a:latin typeface="XO Oriel"/>
            </a:endParaRPr>
          </a:p>
        </p:txBody>
      </p:sp>
      <p:sp>
        <p:nvSpPr>
          <p:cNvPr id="427" name="TextBox 48"/>
          <p:cNvSpPr/>
          <p:nvPr/>
        </p:nvSpPr>
        <p:spPr>
          <a:xfrm>
            <a:off x="4816980" y="4045291"/>
            <a:ext cx="546730" cy="306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strike="noStrike" spc="-1" dirty="0" smtClean="0">
                <a:latin typeface="Calibri"/>
              </a:rPr>
              <a:t>2022</a:t>
            </a:r>
            <a:endParaRPr lang="ru-RU" sz="1400" strike="noStrike" spc="-1" dirty="0">
              <a:latin typeface="XO Oriel"/>
            </a:endParaRPr>
          </a:p>
        </p:txBody>
      </p:sp>
      <p:sp>
        <p:nvSpPr>
          <p:cNvPr id="428" name="TextBox 49"/>
          <p:cNvSpPr/>
          <p:nvPr/>
        </p:nvSpPr>
        <p:spPr>
          <a:xfrm>
            <a:off x="5775060" y="4045291"/>
            <a:ext cx="546730" cy="306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strike="noStrike" spc="-1" dirty="0" smtClean="0">
                <a:latin typeface="Calibri"/>
              </a:rPr>
              <a:t>2023</a:t>
            </a:r>
            <a:endParaRPr lang="ru-RU" sz="1400" strike="noStrike" spc="-1" dirty="0">
              <a:latin typeface="XO Oriel"/>
            </a:endParaRPr>
          </a:p>
        </p:txBody>
      </p:sp>
      <p:sp>
        <p:nvSpPr>
          <p:cNvPr id="429" name="TextBox 50"/>
          <p:cNvSpPr/>
          <p:nvPr/>
        </p:nvSpPr>
        <p:spPr>
          <a:xfrm>
            <a:off x="6729300" y="4045291"/>
            <a:ext cx="546730" cy="306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strike="noStrike" spc="-1" dirty="0" smtClean="0">
                <a:latin typeface="Calibri"/>
              </a:rPr>
              <a:t>2024</a:t>
            </a:r>
            <a:endParaRPr lang="ru-RU" sz="1400" strike="noStrike" spc="-1" dirty="0">
              <a:latin typeface="XO Oriel"/>
            </a:endParaRPr>
          </a:p>
        </p:txBody>
      </p:sp>
      <p:sp>
        <p:nvSpPr>
          <p:cNvPr id="430" name="TextBox 51"/>
          <p:cNvSpPr/>
          <p:nvPr/>
        </p:nvSpPr>
        <p:spPr>
          <a:xfrm>
            <a:off x="7694580" y="4045291"/>
            <a:ext cx="546730" cy="306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strike="noStrike" spc="-1" dirty="0" smtClean="0">
                <a:latin typeface="Calibri"/>
              </a:rPr>
              <a:t>2025</a:t>
            </a:r>
            <a:endParaRPr lang="ru-RU" sz="1400" strike="noStrike" spc="-1" dirty="0">
              <a:latin typeface="XO Oriel"/>
            </a:endParaRPr>
          </a:p>
        </p:txBody>
      </p:sp>
      <p:sp>
        <p:nvSpPr>
          <p:cNvPr id="431" name="TextBox 52"/>
          <p:cNvSpPr/>
          <p:nvPr/>
        </p:nvSpPr>
        <p:spPr>
          <a:xfrm>
            <a:off x="8655540" y="4045291"/>
            <a:ext cx="546730" cy="306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strike="noStrike" spc="-1" dirty="0" smtClean="0">
                <a:latin typeface="Calibri"/>
              </a:rPr>
              <a:t>2026</a:t>
            </a:r>
            <a:endParaRPr lang="ru-RU" sz="1400" strike="noStrike" spc="-1" dirty="0">
              <a:latin typeface="XO Oriel"/>
            </a:endParaRPr>
          </a:p>
        </p:txBody>
      </p:sp>
      <p:cxnSp>
        <p:nvCxnSpPr>
          <p:cNvPr id="441" name="Прямая соединительная линия 67"/>
          <p:cNvCxnSpPr>
            <a:stCxn id="410" idx="6"/>
            <a:endCxn id="411" idx="2"/>
          </p:cNvCxnSpPr>
          <p:nvPr/>
        </p:nvCxnSpPr>
        <p:spPr>
          <a:xfrm>
            <a:off x="7135242" y="3768660"/>
            <a:ext cx="878025" cy="0"/>
          </a:xfrm>
          <a:prstGeom prst="straightConnector1">
            <a:avLst/>
          </a:prstGeom>
          <a:ln w="12700">
            <a:solidFill>
              <a:srgbClr val="1C6DCE"/>
            </a:solidFill>
          </a:ln>
        </p:spPr>
      </p:cxnSp>
      <p:sp>
        <p:nvSpPr>
          <p:cNvPr id="445" name="TextBox 76"/>
          <p:cNvSpPr/>
          <p:nvPr/>
        </p:nvSpPr>
        <p:spPr>
          <a:xfrm>
            <a:off x="2962077" y="1586510"/>
            <a:ext cx="456961" cy="27554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023B6E"/>
                </a:solidFill>
                <a:latin typeface="Calibri"/>
              </a:rPr>
              <a:t>3,32</a:t>
            </a:r>
            <a:endParaRPr lang="ru-RU" sz="1200" b="0" strike="noStrike" spc="-1" dirty="0">
              <a:solidFill>
                <a:srgbClr val="023B6E"/>
              </a:solidFill>
              <a:latin typeface="XO Oriel"/>
            </a:endParaRPr>
          </a:p>
        </p:txBody>
      </p:sp>
      <p:sp>
        <p:nvSpPr>
          <p:cNvPr id="448" name="TextBox 79"/>
          <p:cNvSpPr/>
          <p:nvPr/>
        </p:nvSpPr>
        <p:spPr>
          <a:xfrm>
            <a:off x="4751701" y="3438643"/>
            <a:ext cx="456961" cy="27554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200" b="1" strike="noStrike" spc="-1" dirty="0" smtClean="0">
                <a:solidFill>
                  <a:srgbClr val="023B6E"/>
                </a:solidFill>
                <a:latin typeface="Calibri"/>
              </a:rPr>
              <a:t>0,23</a:t>
            </a:r>
            <a:endParaRPr lang="ru-RU" sz="1200" b="0" strike="noStrike" spc="-1" dirty="0">
              <a:solidFill>
                <a:srgbClr val="023B6E"/>
              </a:solidFill>
              <a:latin typeface="XO Oriel"/>
            </a:endParaRPr>
          </a:p>
        </p:txBody>
      </p:sp>
      <p:sp>
        <p:nvSpPr>
          <p:cNvPr id="405" name="Овал 14"/>
          <p:cNvSpPr/>
          <p:nvPr/>
        </p:nvSpPr>
        <p:spPr>
          <a:xfrm>
            <a:off x="2261920" y="3747882"/>
            <a:ext cx="84480" cy="63360"/>
          </a:xfrm>
          <a:prstGeom prst="ellipse">
            <a:avLst/>
          </a:prstGeom>
          <a:solidFill>
            <a:srgbClr val="2E34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360" rIns="90000" bIns="36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350" b="0" strike="noStrike" spc="-1">
              <a:solidFill>
                <a:schemeClr val="lt1"/>
              </a:solidFill>
              <a:latin typeface="Calibri"/>
            </a:endParaRPr>
          </a:p>
        </p:txBody>
      </p:sp>
      <p:sp>
        <p:nvSpPr>
          <p:cNvPr id="408" name="Овал 17"/>
          <p:cNvSpPr/>
          <p:nvPr/>
        </p:nvSpPr>
        <p:spPr>
          <a:xfrm>
            <a:off x="5131881" y="3716202"/>
            <a:ext cx="84480" cy="63360"/>
          </a:xfrm>
          <a:prstGeom prst="ellipse">
            <a:avLst/>
          </a:prstGeom>
          <a:solidFill>
            <a:srgbClr val="2E34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360" rIns="90000" bIns="36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350" b="0" strike="noStrike" spc="-1">
              <a:solidFill>
                <a:schemeClr val="lt1"/>
              </a:solidFill>
              <a:latin typeface="Calibri"/>
            </a:endParaRPr>
          </a:p>
        </p:txBody>
      </p:sp>
      <p:sp>
        <p:nvSpPr>
          <p:cNvPr id="409" name="Овал 18"/>
          <p:cNvSpPr/>
          <p:nvPr/>
        </p:nvSpPr>
        <p:spPr>
          <a:xfrm>
            <a:off x="6089172" y="3839042"/>
            <a:ext cx="84480" cy="63360"/>
          </a:xfrm>
          <a:prstGeom prst="ellipse">
            <a:avLst/>
          </a:prstGeom>
          <a:solidFill>
            <a:srgbClr val="2E34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360" rIns="90000" bIns="36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350" b="0" strike="noStrike" spc="-1">
              <a:solidFill>
                <a:schemeClr val="lt1"/>
              </a:solidFill>
              <a:latin typeface="Calibri"/>
            </a:endParaRPr>
          </a:p>
        </p:txBody>
      </p:sp>
      <p:sp>
        <p:nvSpPr>
          <p:cNvPr id="410" name="Овал 19"/>
          <p:cNvSpPr/>
          <p:nvPr/>
        </p:nvSpPr>
        <p:spPr>
          <a:xfrm>
            <a:off x="7050761" y="3736980"/>
            <a:ext cx="84480" cy="63360"/>
          </a:xfrm>
          <a:prstGeom prst="ellipse">
            <a:avLst/>
          </a:prstGeom>
          <a:solidFill>
            <a:srgbClr val="2E34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360" rIns="90000" bIns="36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350" b="0" strike="noStrike" spc="-1">
              <a:solidFill>
                <a:schemeClr val="lt1"/>
              </a:solidFill>
              <a:latin typeface="Calibri"/>
            </a:endParaRPr>
          </a:p>
        </p:txBody>
      </p:sp>
      <p:sp>
        <p:nvSpPr>
          <p:cNvPr id="411" name="Овал 20"/>
          <p:cNvSpPr/>
          <p:nvPr/>
        </p:nvSpPr>
        <p:spPr>
          <a:xfrm>
            <a:off x="8013267" y="3736980"/>
            <a:ext cx="84480" cy="63360"/>
          </a:xfrm>
          <a:prstGeom prst="ellipse">
            <a:avLst/>
          </a:prstGeom>
          <a:solidFill>
            <a:srgbClr val="2E34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360" rIns="90000" bIns="36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350" b="0" strike="noStrike" spc="-1">
              <a:solidFill>
                <a:schemeClr val="lt1"/>
              </a:solidFill>
              <a:latin typeface="Calibri"/>
            </a:endParaRPr>
          </a:p>
        </p:txBody>
      </p:sp>
      <p:cxnSp>
        <p:nvCxnSpPr>
          <p:cNvPr id="436" name="Прямая соединительная линия 62"/>
          <p:cNvCxnSpPr>
            <a:stCxn id="405" idx="0"/>
            <a:endCxn id="406" idx="3"/>
          </p:cNvCxnSpPr>
          <p:nvPr/>
        </p:nvCxnSpPr>
        <p:spPr>
          <a:xfrm flipV="1">
            <a:off x="2304160" y="1892163"/>
            <a:ext cx="850823" cy="1855719"/>
          </a:xfrm>
          <a:prstGeom prst="straightConnector1">
            <a:avLst/>
          </a:prstGeom>
          <a:ln w="12700">
            <a:solidFill>
              <a:srgbClr val="1C6DCE"/>
            </a:solidFill>
          </a:ln>
        </p:spPr>
      </p:cxnSp>
      <p:cxnSp>
        <p:nvCxnSpPr>
          <p:cNvPr id="437" name="Прямая соединительная линия 63"/>
          <p:cNvCxnSpPr/>
          <p:nvPr/>
        </p:nvCxnSpPr>
        <p:spPr>
          <a:xfrm>
            <a:off x="3190558" y="1892163"/>
            <a:ext cx="1033969" cy="1744591"/>
          </a:xfrm>
          <a:prstGeom prst="straightConnector1">
            <a:avLst/>
          </a:prstGeom>
          <a:ln w="12700">
            <a:solidFill>
              <a:srgbClr val="1C6DCE"/>
            </a:solidFill>
          </a:ln>
        </p:spPr>
      </p:cxnSp>
      <p:cxnSp>
        <p:nvCxnSpPr>
          <p:cNvPr id="438" name="Прямая соединительная линия 64"/>
          <p:cNvCxnSpPr/>
          <p:nvPr/>
        </p:nvCxnSpPr>
        <p:spPr>
          <a:xfrm>
            <a:off x="4242201" y="3635185"/>
            <a:ext cx="889680" cy="103649"/>
          </a:xfrm>
          <a:prstGeom prst="straightConnector1">
            <a:avLst/>
          </a:prstGeom>
          <a:ln w="12700">
            <a:solidFill>
              <a:srgbClr val="1C6DCE"/>
            </a:solidFill>
          </a:ln>
        </p:spPr>
      </p:cxnSp>
      <p:cxnSp>
        <p:nvCxnSpPr>
          <p:cNvPr id="439" name="Прямая соединительная линия 65"/>
          <p:cNvCxnSpPr>
            <a:stCxn id="408" idx="6"/>
            <a:endCxn id="409" idx="2"/>
          </p:cNvCxnSpPr>
          <p:nvPr/>
        </p:nvCxnSpPr>
        <p:spPr>
          <a:xfrm>
            <a:off x="5216361" y="3747882"/>
            <a:ext cx="872811" cy="122840"/>
          </a:xfrm>
          <a:prstGeom prst="straightConnector1">
            <a:avLst/>
          </a:prstGeom>
          <a:ln w="12700">
            <a:solidFill>
              <a:srgbClr val="1C6DCE"/>
            </a:solidFill>
          </a:ln>
        </p:spPr>
      </p:cxnSp>
      <p:cxnSp>
        <p:nvCxnSpPr>
          <p:cNvPr id="440" name="Прямая соединительная линия 66"/>
          <p:cNvCxnSpPr>
            <a:stCxn id="409" idx="6"/>
            <a:endCxn id="410" idx="2"/>
          </p:cNvCxnSpPr>
          <p:nvPr/>
        </p:nvCxnSpPr>
        <p:spPr>
          <a:xfrm flipV="1">
            <a:off x="6173652" y="3768660"/>
            <a:ext cx="877109" cy="102062"/>
          </a:xfrm>
          <a:prstGeom prst="straightConnector1">
            <a:avLst/>
          </a:prstGeom>
          <a:ln w="12700">
            <a:solidFill>
              <a:srgbClr val="1C6DCE"/>
            </a:solidFill>
          </a:ln>
        </p:spPr>
      </p:cxnSp>
      <p:sp>
        <p:nvSpPr>
          <p:cNvPr id="446" name="TextBox 77"/>
          <p:cNvSpPr/>
          <p:nvPr/>
        </p:nvSpPr>
        <p:spPr>
          <a:xfrm>
            <a:off x="4076658" y="3295730"/>
            <a:ext cx="456961" cy="27554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023B6E"/>
                </a:solidFill>
                <a:latin typeface="Calibri"/>
              </a:rPr>
              <a:t>0,26</a:t>
            </a:r>
            <a:endParaRPr lang="ru-RU" sz="1200" b="0" strike="noStrike" spc="-1" dirty="0">
              <a:solidFill>
                <a:srgbClr val="023B6E"/>
              </a:solidFill>
              <a:latin typeface="XO Oriel"/>
            </a:endParaRPr>
          </a:p>
        </p:txBody>
      </p:sp>
      <p:sp>
        <p:nvSpPr>
          <p:cNvPr id="449" name="TextBox 81"/>
          <p:cNvSpPr/>
          <p:nvPr/>
        </p:nvSpPr>
        <p:spPr>
          <a:xfrm>
            <a:off x="5882404" y="3462602"/>
            <a:ext cx="456961" cy="27554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200" b="1" strike="noStrike" spc="-1" dirty="0" smtClean="0">
                <a:solidFill>
                  <a:srgbClr val="023B6E"/>
                </a:solidFill>
                <a:latin typeface="Calibri"/>
              </a:rPr>
              <a:t>0,14</a:t>
            </a:r>
            <a:endParaRPr lang="ru-RU" sz="1200" b="0" strike="noStrike" spc="-1" dirty="0">
              <a:solidFill>
                <a:srgbClr val="023B6E"/>
              </a:solidFill>
              <a:latin typeface="XO Oriel"/>
            </a:endParaRPr>
          </a:p>
        </p:txBody>
      </p:sp>
      <p:sp>
        <p:nvSpPr>
          <p:cNvPr id="450" name="TextBox 82"/>
          <p:cNvSpPr/>
          <p:nvPr/>
        </p:nvSpPr>
        <p:spPr>
          <a:xfrm>
            <a:off x="6750428" y="3452070"/>
            <a:ext cx="456961" cy="27554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200" b="1" strike="noStrike" spc="-1" dirty="0" smtClean="0">
                <a:solidFill>
                  <a:srgbClr val="023B6E"/>
                </a:solidFill>
                <a:latin typeface="Calibri"/>
              </a:rPr>
              <a:t>0,20</a:t>
            </a:r>
            <a:endParaRPr lang="ru-RU" sz="1200" b="0" strike="noStrike" spc="-1" dirty="0">
              <a:solidFill>
                <a:srgbClr val="023B6E"/>
              </a:solidFill>
              <a:latin typeface="XO Oriel"/>
            </a:endParaRPr>
          </a:p>
        </p:txBody>
      </p:sp>
      <p:sp>
        <p:nvSpPr>
          <p:cNvPr id="451" name="TextBox 83"/>
          <p:cNvSpPr/>
          <p:nvPr/>
        </p:nvSpPr>
        <p:spPr>
          <a:xfrm>
            <a:off x="7793106" y="3451809"/>
            <a:ext cx="456961" cy="27554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200" b="1" strike="noStrike" spc="-1" dirty="0" smtClean="0">
                <a:solidFill>
                  <a:srgbClr val="023B6E"/>
                </a:solidFill>
                <a:latin typeface="Calibri"/>
              </a:rPr>
              <a:t>0,20</a:t>
            </a:r>
            <a:endParaRPr lang="ru-RU" sz="1200" b="0" strike="noStrike" spc="-1" dirty="0">
              <a:solidFill>
                <a:srgbClr val="023B6E"/>
              </a:solidFill>
              <a:latin typeface="XO Oriel"/>
            </a:endParaRPr>
          </a:p>
        </p:txBody>
      </p:sp>
      <p:sp>
        <p:nvSpPr>
          <p:cNvPr id="452" name="TextBox 84"/>
          <p:cNvSpPr/>
          <p:nvPr/>
        </p:nvSpPr>
        <p:spPr>
          <a:xfrm>
            <a:off x="2883977" y="2922402"/>
            <a:ext cx="821548" cy="41404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50" b="0" strike="noStrike" spc="-1" dirty="0">
                <a:solidFill>
                  <a:srgbClr val="808080"/>
                </a:solidFill>
                <a:latin typeface="Calibri"/>
              </a:rPr>
              <a:t>в условиях </a:t>
            </a:r>
            <a:endParaRPr lang="ru-RU" sz="1050" b="0" strike="noStrike" spc="-1" dirty="0">
              <a:solidFill>
                <a:srgbClr val="000000"/>
              </a:solidFill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en-US" sz="1050" b="0" strike="noStrike" spc="-1" dirty="0" err="1">
                <a:solidFill>
                  <a:srgbClr val="808080"/>
                </a:solidFill>
                <a:latin typeface="Calibri"/>
              </a:rPr>
              <a:t>COVID</a:t>
            </a:r>
            <a:r>
              <a:rPr lang="en-US" sz="1050" b="0" strike="noStrike" spc="-1" dirty="0">
                <a:solidFill>
                  <a:srgbClr val="808080"/>
                </a:solidFill>
                <a:latin typeface="Calibri"/>
              </a:rPr>
              <a:t>-19</a:t>
            </a:r>
            <a:endParaRPr lang="ru-RU" sz="1050" b="0" strike="noStrike" spc="-1" dirty="0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522" name="TextBox 297"/>
          <p:cNvSpPr/>
          <p:nvPr/>
        </p:nvSpPr>
        <p:spPr>
          <a:xfrm>
            <a:off x="8696880" y="3450226"/>
            <a:ext cx="456961" cy="27554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200" b="1" strike="noStrike" spc="-1" dirty="0" smtClean="0">
                <a:solidFill>
                  <a:srgbClr val="023B6E"/>
                </a:solidFill>
                <a:latin typeface="Calibri"/>
              </a:rPr>
              <a:t>0,20</a:t>
            </a:r>
            <a:endParaRPr lang="ru-RU" sz="1200" b="0" strike="noStrike" spc="-1" dirty="0">
              <a:solidFill>
                <a:srgbClr val="023B6E"/>
              </a:solidFill>
              <a:latin typeface="XO Oriel"/>
            </a:endParaRPr>
          </a:p>
        </p:txBody>
      </p:sp>
      <p:sp>
        <p:nvSpPr>
          <p:cNvPr id="106" name="Прямоугольник 70"/>
          <p:cNvSpPr/>
          <p:nvPr/>
        </p:nvSpPr>
        <p:spPr>
          <a:xfrm rot="5400000" flipV="1">
            <a:off x="114870" y="264904"/>
            <a:ext cx="377822" cy="4571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720" rIns="90000" bIns="72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350" b="0" strike="noStrike" spc="-1">
              <a:solidFill>
                <a:schemeClr val="lt1"/>
              </a:solidFill>
              <a:latin typeface="Calibri"/>
            </a:endParaRPr>
          </a:p>
        </p:txBody>
      </p:sp>
      <p:cxnSp>
        <p:nvCxnSpPr>
          <p:cNvPr id="121" name="Прямая соединительная линия 67"/>
          <p:cNvCxnSpPr/>
          <p:nvPr/>
        </p:nvCxnSpPr>
        <p:spPr>
          <a:xfrm flipV="1">
            <a:off x="8054100" y="3768661"/>
            <a:ext cx="958080" cy="2055"/>
          </a:xfrm>
          <a:prstGeom prst="straightConnector1">
            <a:avLst/>
          </a:prstGeom>
          <a:ln w="12700">
            <a:solidFill>
              <a:srgbClr val="1C6DCE"/>
            </a:solidFill>
          </a:ln>
        </p:spPr>
      </p:cxnSp>
      <p:sp>
        <p:nvSpPr>
          <p:cNvPr id="122" name="Овал 20"/>
          <p:cNvSpPr/>
          <p:nvPr/>
        </p:nvSpPr>
        <p:spPr>
          <a:xfrm>
            <a:off x="8971171" y="3735106"/>
            <a:ext cx="84480" cy="63360"/>
          </a:xfrm>
          <a:prstGeom prst="ellipse">
            <a:avLst/>
          </a:prstGeom>
          <a:solidFill>
            <a:srgbClr val="2E34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360" rIns="90000" bIns="36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350" b="0" strike="noStrike" spc="-1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25" name="TextBox 77"/>
          <p:cNvSpPr/>
          <p:nvPr/>
        </p:nvSpPr>
        <p:spPr>
          <a:xfrm>
            <a:off x="1726910" y="3501094"/>
            <a:ext cx="456961" cy="27554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200" b="1" strike="noStrike" spc="-1" dirty="0" smtClean="0">
                <a:solidFill>
                  <a:srgbClr val="023B6E"/>
                </a:solidFill>
                <a:latin typeface="Calibri"/>
              </a:rPr>
              <a:t>0,21</a:t>
            </a:r>
            <a:endParaRPr lang="ru-RU" sz="1200" b="0" strike="noStrike" spc="-1" dirty="0">
              <a:solidFill>
                <a:srgbClr val="023B6E"/>
              </a:solidFill>
              <a:latin typeface="XO Oriel"/>
            </a:endParaRPr>
          </a:p>
        </p:txBody>
      </p:sp>
      <p:sp>
        <p:nvSpPr>
          <p:cNvPr id="407" name="Овал 16"/>
          <p:cNvSpPr/>
          <p:nvPr/>
        </p:nvSpPr>
        <p:spPr>
          <a:xfrm>
            <a:off x="4194860" y="3587827"/>
            <a:ext cx="84480" cy="63360"/>
          </a:xfrm>
          <a:prstGeom prst="ellipse">
            <a:avLst/>
          </a:prstGeom>
          <a:solidFill>
            <a:srgbClr val="2E34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360" rIns="90000" bIns="36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350" b="0" strike="noStrike" spc="-1">
              <a:solidFill>
                <a:schemeClr val="lt1"/>
              </a:solidFill>
              <a:latin typeface="Calibri"/>
            </a:endParaRPr>
          </a:p>
        </p:txBody>
      </p:sp>
      <p:sp>
        <p:nvSpPr>
          <p:cNvPr id="406" name="Овал 15"/>
          <p:cNvSpPr/>
          <p:nvPr/>
        </p:nvSpPr>
        <p:spPr>
          <a:xfrm>
            <a:off x="3142611" y="1838082"/>
            <a:ext cx="84480" cy="63360"/>
          </a:xfrm>
          <a:prstGeom prst="ellipse">
            <a:avLst/>
          </a:prstGeom>
          <a:solidFill>
            <a:srgbClr val="2E34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360" rIns="90000" bIns="36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350" b="0" strike="noStrike" spc="-1">
              <a:solidFill>
                <a:schemeClr val="lt1"/>
              </a:solidFill>
              <a:latin typeface="Calibri"/>
            </a:endParaRPr>
          </a:p>
        </p:txBody>
      </p:sp>
      <p:sp>
        <p:nvSpPr>
          <p:cNvPr id="91" name="Прямоугольник 77"/>
          <p:cNvSpPr/>
          <p:nvPr/>
        </p:nvSpPr>
        <p:spPr>
          <a:xfrm>
            <a:off x="0" y="6581160"/>
            <a:ext cx="12187680" cy="276480"/>
          </a:xfrm>
          <a:prstGeom prst="rect">
            <a:avLst/>
          </a:prstGeom>
          <a:solidFill>
            <a:srgbClr val="BCB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350" b="1" strike="noStrike" spc="-1" dirty="0">
              <a:solidFill>
                <a:schemeClr val="lt1"/>
              </a:solidFill>
              <a:latin typeface="Calibri"/>
            </a:endParaRPr>
          </a:p>
        </p:txBody>
      </p:sp>
      <p:sp>
        <p:nvSpPr>
          <p:cNvPr id="92" name="Прямоугольник 91"/>
          <p:cNvSpPr/>
          <p:nvPr/>
        </p:nvSpPr>
        <p:spPr>
          <a:xfrm>
            <a:off x="11824592" y="6550223"/>
            <a:ext cx="36740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6E56C8BD-70D1-4B45-8C1B-2C0F3206853E}" type="slidenum">
              <a:rPr lang="ru-RU" sz="1400" b="1">
                <a:latin typeface="Calibri" panose="020F0502020204030204" pitchFamily="34" charset="0"/>
              </a:rPr>
              <a:pPr algn="ctr"/>
              <a:t>18</a:t>
            </a:fld>
            <a:endParaRPr lang="ru-RU" sz="1400" b="1" dirty="0">
              <a:latin typeface="Calibri" panose="020F0502020204030204" pitchFamily="34" charset="0"/>
            </a:endParaRPr>
          </a:p>
        </p:txBody>
      </p:sp>
      <p:grpSp>
        <p:nvGrpSpPr>
          <p:cNvPr id="2" name="Группа 92"/>
          <p:cNvGrpSpPr/>
          <p:nvPr/>
        </p:nvGrpSpPr>
        <p:grpSpPr>
          <a:xfrm>
            <a:off x="31634" y="6519161"/>
            <a:ext cx="2477765" cy="327779"/>
            <a:chOff x="31634" y="6519161"/>
            <a:chExt cx="2477765" cy="327779"/>
          </a:xfrm>
        </p:grpSpPr>
        <p:sp>
          <p:nvSpPr>
            <p:cNvPr id="94" name="TextBox 93"/>
            <p:cNvSpPr txBox="1"/>
            <p:nvPr/>
          </p:nvSpPr>
          <p:spPr>
            <a:xfrm>
              <a:off x="324698" y="6552772"/>
              <a:ext cx="218470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b="1" dirty="0" smtClean="0">
                  <a:latin typeface="Calibri" panose="020F0502020204030204" pitchFamily="34" charset="0"/>
                </a:rPr>
                <a:t>Администрация города Твери</a:t>
              </a:r>
              <a:endParaRPr lang="ru-RU" sz="1200" b="1" dirty="0">
                <a:latin typeface="Calibri" panose="020F0502020204030204" pitchFamily="34" charset="0"/>
              </a:endParaRPr>
            </a:p>
          </p:txBody>
        </p:sp>
        <p:pic>
          <p:nvPicPr>
            <p:cNvPr id="96" name="Picture 2" descr="Герб города Тверь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634" y="6519161"/>
              <a:ext cx="294369" cy="3277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="" xmlns:p14="http://schemas.microsoft.com/office/powerpoint/2010/main" val="38998749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367903" y="4139645"/>
            <a:ext cx="960000" cy="172661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/>
            <a:endParaRPr lang="ru-RU" sz="1350" spc="-1">
              <a:latin typeface="Calibri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626471" y="3699056"/>
            <a:ext cx="960000" cy="21672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/>
            <a:endParaRPr lang="ru-RU" sz="1350" spc="-1">
              <a:latin typeface="Calibri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045993" y="3468853"/>
            <a:ext cx="960000" cy="239740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/>
            <a:endParaRPr lang="ru-RU" sz="1350" spc="-1">
              <a:latin typeface="Calibri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465516" y="3234267"/>
            <a:ext cx="960000" cy="263198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/>
            <a:endParaRPr lang="ru-RU" sz="1350" spc="-1">
              <a:latin typeface="Calibri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885035" y="2989554"/>
            <a:ext cx="960000" cy="287670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/>
            <a:endParaRPr lang="ru-RU" sz="1350" spc="-1">
              <a:latin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4811" y="5696164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63058" y="5879541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2022</a:t>
            </a:r>
            <a:endParaRPr lang="ru-RU" b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01859" y="5879541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2023</a:t>
            </a:r>
            <a:endParaRPr lang="ru-RU" b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203618" y="5879541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2024</a:t>
            </a:r>
            <a:endParaRPr lang="ru-RU" b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651045" y="5879541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2025</a:t>
            </a:r>
            <a:endParaRPr lang="ru-RU" b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061393" y="5879541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2026</a:t>
            </a:r>
            <a:endParaRPr lang="ru-RU" b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Box 1"/>
          <p:cNvSpPr txBox="1">
            <a:spLocks noChangeArrowheads="1"/>
          </p:cNvSpPr>
          <p:nvPr/>
        </p:nvSpPr>
        <p:spPr bwMode="auto">
          <a:xfrm>
            <a:off x="350835" y="5716"/>
            <a:ext cx="11584143" cy="830997"/>
          </a:xfrm>
          <a:prstGeom prst="rect">
            <a:avLst/>
          </a:prstGeom>
          <a:noFill/>
          <a:extLst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b="0"/>
            </a:lvl1pPr>
          </a:lstStyle>
          <a:p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Объем отгруженных 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товаров (работ 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и 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услуг) </a:t>
            </a:r>
          </a:p>
          <a:p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обрабатывающими производствами, (млн руб.)</a:t>
            </a:r>
            <a:endParaRPr lang="ru-RU" sz="2400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01978" y="3707740"/>
            <a:ext cx="939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151 405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216260" y="3563724"/>
            <a:ext cx="939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194 698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630542" y="3347700"/>
            <a:ext cx="939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241 350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044824" y="3107579"/>
            <a:ext cx="939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268 306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474330" y="2879344"/>
            <a:ext cx="939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286 130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 flipV="1">
            <a:off x="654073" y="5865442"/>
            <a:ext cx="11376000" cy="815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Прямоугольник 150"/>
          <p:cNvSpPr/>
          <p:nvPr/>
        </p:nvSpPr>
        <p:spPr>
          <a:xfrm>
            <a:off x="948380" y="4241800"/>
            <a:ext cx="960000" cy="162445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/>
            <a:endParaRPr lang="ru-RU" sz="1350" spc="-1">
              <a:latin typeface="Calibri"/>
            </a:endParaRPr>
          </a:p>
        </p:txBody>
      </p:sp>
      <p:sp>
        <p:nvSpPr>
          <p:cNvPr id="152" name="Прямоугольник 151"/>
          <p:cNvSpPr/>
          <p:nvPr/>
        </p:nvSpPr>
        <p:spPr>
          <a:xfrm>
            <a:off x="5206948" y="3903133"/>
            <a:ext cx="960000" cy="196312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/>
            <a:endParaRPr lang="ru-RU" sz="1350" spc="-1">
              <a:latin typeface="Calibri"/>
            </a:endParaRPr>
          </a:p>
        </p:txBody>
      </p:sp>
      <p:sp>
        <p:nvSpPr>
          <p:cNvPr id="154" name="Прямоугольник 153"/>
          <p:cNvSpPr/>
          <p:nvPr/>
        </p:nvSpPr>
        <p:spPr>
          <a:xfrm>
            <a:off x="3787425" y="4062568"/>
            <a:ext cx="960000" cy="180368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/>
            <a:endParaRPr lang="ru-RU" sz="1350" spc="-1">
              <a:latin typeface="Calibri"/>
            </a:endParaRPr>
          </a:p>
        </p:txBody>
      </p:sp>
      <p:sp>
        <p:nvSpPr>
          <p:cNvPr id="155" name="TextBox 154"/>
          <p:cNvSpPr txBox="1"/>
          <p:nvPr/>
        </p:nvSpPr>
        <p:spPr>
          <a:xfrm>
            <a:off x="3925602" y="5879541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2021</a:t>
            </a:r>
            <a:endParaRPr lang="ru-RU" b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6" name="TextBox 155"/>
          <p:cNvSpPr txBox="1"/>
          <p:nvPr/>
        </p:nvSpPr>
        <p:spPr>
          <a:xfrm>
            <a:off x="2541297" y="5879541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2020</a:t>
            </a:r>
            <a:endParaRPr lang="ru-RU" b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7" name="TextBox 156"/>
          <p:cNvSpPr txBox="1"/>
          <p:nvPr/>
        </p:nvSpPr>
        <p:spPr>
          <a:xfrm>
            <a:off x="1096730" y="5879541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2019</a:t>
            </a:r>
            <a:endParaRPr lang="ru-RU" b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8" name="TextBox 157"/>
          <p:cNvSpPr txBox="1"/>
          <p:nvPr/>
        </p:nvSpPr>
        <p:spPr>
          <a:xfrm>
            <a:off x="2370779" y="3779748"/>
            <a:ext cx="939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150 417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9" name="TextBox 158"/>
          <p:cNvSpPr txBox="1"/>
          <p:nvPr/>
        </p:nvSpPr>
        <p:spPr>
          <a:xfrm>
            <a:off x="945743" y="3861048"/>
            <a:ext cx="939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147 </a:t>
            </a: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938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7386" y="1127646"/>
            <a:ext cx="415203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274,0 млрд руб.</a:t>
            </a:r>
          </a:p>
          <a:p>
            <a:r>
              <a:rPr lang="ru-RU" dirty="0" smtClean="0">
                <a:latin typeface="Calibri" panose="020F0502020204030204" pitchFamily="34" charset="0"/>
              </a:rPr>
              <a:t>Отгруженных товаров </a:t>
            </a:r>
          </a:p>
          <a:p>
            <a:r>
              <a:rPr lang="ru-RU" dirty="0" smtClean="0">
                <a:latin typeface="Calibri" panose="020F0502020204030204" pitchFamily="34" charset="0"/>
              </a:rPr>
              <a:t>в промышленности за 2023 год (оценка)</a:t>
            </a:r>
            <a:endParaRPr lang="ru-RU" dirty="0">
              <a:latin typeface="Calibri" panose="020F0502020204030204" pitchFamily="34" charset="0"/>
            </a:endParaRPr>
          </a:p>
        </p:txBody>
      </p:sp>
      <p:sp>
        <p:nvSpPr>
          <p:cNvPr id="161" name="TextBox 160"/>
          <p:cNvSpPr txBox="1"/>
          <p:nvPr/>
        </p:nvSpPr>
        <p:spPr>
          <a:xfrm>
            <a:off x="6096001" y="1127646"/>
            <a:ext cx="414716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241,3 </a:t>
            </a: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млрд руб.</a:t>
            </a:r>
            <a:endParaRPr lang="ru-RU" sz="2800" b="1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r>
              <a:rPr lang="ru-RU" dirty="0" smtClean="0">
                <a:latin typeface="Calibri" panose="020F0502020204030204" pitchFamily="34" charset="0"/>
              </a:rPr>
              <a:t>Отгруженных товаров обрабатывающей</a:t>
            </a:r>
          </a:p>
          <a:p>
            <a:r>
              <a:rPr lang="ru-RU" dirty="0" smtClean="0">
                <a:latin typeface="Calibri" panose="020F0502020204030204" pitchFamily="34" charset="0"/>
              </a:rPr>
              <a:t>промышленностью за 2023 год (оценка)</a:t>
            </a:r>
            <a:endParaRPr lang="ru-RU" dirty="0">
              <a:latin typeface="Calibri" panose="020F0502020204030204" pitchFamily="34" charset="0"/>
            </a:endParaRPr>
          </a:p>
        </p:txBody>
      </p:sp>
      <p:sp>
        <p:nvSpPr>
          <p:cNvPr id="163" name="TextBox 162"/>
          <p:cNvSpPr txBox="1"/>
          <p:nvPr/>
        </p:nvSpPr>
        <p:spPr>
          <a:xfrm>
            <a:off x="10902475" y="2620454"/>
            <a:ext cx="939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320 783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2" name="Прямая соединительная линия 51"/>
          <p:cNvCxnSpPr/>
          <p:nvPr/>
        </p:nvCxnSpPr>
        <p:spPr>
          <a:xfrm>
            <a:off x="328663" y="116696"/>
            <a:ext cx="0" cy="57600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Прямоугольник 77"/>
          <p:cNvSpPr/>
          <p:nvPr/>
        </p:nvSpPr>
        <p:spPr>
          <a:xfrm>
            <a:off x="0" y="6581160"/>
            <a:ext cx="12187680" cy="276480"/>
          </a:xfrm>
          <a:prstGeom prst="rect">
            <a:avLst/>
          </a:prstGeom>
          <a:solidFill>
            <a:srgbClr val="BCB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350" b="1" strike="noStrike" spc="-1" dirty="0">
              <a:solidFill>
                <a:schemeClr val="lt1"/>
              </a:solidFill>
              <a:latin typeface="Calibri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11824592" y="6550223"/>
            <a:ext cx="36740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6E56C8BD-70D1-4B45-8C1B-2C0F3206853E}" type="slidenum">
              <a:rPr lang="ru-RU" sz="1400" b="1">
                <a:latin typeface="Calibri" panose="020F0502020204030204" pitchFamily="34" charset="0"/>
              </a:rPr>
              <a:pPr algn="ctr"/>
              <a:t>19</a:t>
            </a:fld>
            <a:endParaRPr lang="ru-RU" sz="1400" b="1" dirty="0">
              <a:latin typeface="Calibri" panose="020F0502020204030204" pitchFamily="34" charset="0"/>
            </a:endParaRPr>
          </a:p>
        </p:txBody>
      </p:sp>
      <p:grpSp>
        <p:nvGrpSpPr>
          <p:cNvPr id="2" name="Группа 54"/>
          <p:cNvGrpSpPr/>
          <p:nvPr/>
        </p:nvGrpSpPr>
        <p:grpSpPr>
          <a:xfrm>
            <a:off x="31634" y="6519161"/>
            <a:ext cx="2477765" cy="327779"/>
            <a:chOff x="31634" y="6519161"/>
            <a:chExt cx="2477765" cy="327779"/>
          </a:xfrm>
        </p:grpSpPr>
        <p:sp>
          <p:nvSpPr>
            <p:cNvPr id="56" name="TextBox 55"/>
            <p:cNvSpPr txBox="1"/>
            <p:nvPr/>
          </p:nvSpPr>
          <p:spPr>
            <a:xfrm>
              <a:off x="324698" y="6552772"/>
              <a:ext cx="218470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b="1" dirty="0" smtClean="0">
                  <a:latin typeface="Calibri" panose="020F0502020204030204" pitchFamily="34" charset="0"/>
                </a:rPr>
                <a:t>Администрация города Твери</a:t>
              </a:r>
              <a:endParaRPr lang="ru-RU" sz="1200" b="1" dirty="0">
                <a:latin typeface="Calibri" panose="020F0502020204030204" pitchFamily="34" charset="0"/>
              </a:endParaRPr>
            </a:p>
          </p:txBody>
        </p:sp>
        <p:pic>
          <p:nvPicPr>
            <p:cNvPr id="57" name="Picture 2" descr="Герб города Тверь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634" y="6519161"/>
              <a:ext cx="294369" cy="3277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="" xmlns:p14="http://schemas.microsoft.com/office/powerpoint/2010/main" val="4238327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202" name="Picture 2" descr="https://upload.wikimedia.org/wikipedia/commons/thumb/3/3b/Vue_de_la_Ville_de_Tver%2C_1783.jpg/1024px-Vue_de_la_Ville_de_Tver%2C_1783.jpg"/>
          <p:cNvPicPr>
            <a:picLocks noChangeAspect="1" noChangeArrowheads="1"/>
          </p:cNvPicPr>
          <p:nvPr/>
        </p:nvPicPr>
        <p:blipFill>
          <a:blip r:embed="rId3" cstate="print">
            <a:lum bright="16000" contrast="28000"/>
          </a:blip>
          <a:srcRect/>
          <a:stretch>
            <a:fillRect/>
          </a:stretch>
        </p:blipFill>
        <p:spPr bwMode="auto">
          <a:xfrm>
            <a:off x="239350" y="692696"/>
            <a:ext cx="11760630" cy="5976664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732" y="260648"/>
            <a:ext cx="10177132" cy="576064"/>
          </a:xfrm>
        </p:spPr>
        <p:txBody>
          <a:bodyPr>
            <a:noAutofit/>
          </a:bodyPr>
          <a:lstStyle/>
          <a:p>
            <a:r>
              <a:rPr lang="ru-RU" sz="2400" dirty="0">
                <a:latin typeface="+mn-lt"/>
                <a:cs typeface="Times New Roman" panose="02020603050405020304" pitchFamily="18" charset="0"/>
              </a:rPr>
              <a:t>О ГОРОДЕ ТВЕРИ</a:t>
            </a: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334610" y="657826"/>
            <a:ext cx="11425269" cy="403244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0000" indent="-252000" algn="just">
              <a:spcBef>
                <a:spcPts val="200"/>
              </a:spcBef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 smtClean="0">
                <a:cs typeface="Times New Roman" pitchFamily="18" charset="0"/>
              </a:rPr>
              <a:t>Город </a:t>
            </a:r>
            <a:r>
              <a:rPr lang="ru-RU" sz="2400" dirty="0">
                <a:cs typeface="Times New Roman" pitchFamily="18" charset="0"/>
              </a:rPr>
              <a:t>Тверь справедливо называют одним из древнейших русских городов. </a:t>
            </a:r>
            <a:endParaRPr lang="en-US" sz="2400" dirty="0" smtClean="0">
              <a:cs typeface="Times New Roman" pitchFamily="18" charset="0"/>
            </a:endParaRPr>
          </a:p>
          <a:p>
            <a:pPr marL="180000" indent="-252000" algn="just">
              <a:spcBef>
                <a:spcPts val="200"/>
              </a:spcBef>
              <a:buNone/>
            </a:pPr>
            <a:r>
              <a:rPr lang="en-US" sz="2400" b="1" dirty="0" smtClean="0">
                <a:cs typeface="Times New Roman" pitchFamily="18" charset="0"/>
              </a:rPr>
              <a:t>		</a:t>
            </a:r>
            <a:r>
              <a:rPr lang="ru-RU" sz="2400" b="1" dirty="0" smtClean="0">
                <a:cs typeface="Times New Roman" pitchFamily="18" charset="0"/>
              </a:rPr>
              <a:t>Тверь</a:t>
            </a:r>
            <a:r>
              <a:rPr lang="ru-RU" sz="2400" dirty="0" smtClean="0">
                <a:cs typeface="Times New Roman" pitchFamily="18" charset="0"/>
              </a:rPr>
              <a:t> —  административный центр Тверской области и Калининского района, расположенный на берегах реки Волга в районе впадения в неё рек </a:t>
            </a:r>
            <a:r>
              <a:rPr lang="ru-RU" sz="2400" dirty="0" err="1" smtClean="0">
                <a:cs typeface="Times New Roman" pitchFamily="18" charset="0"/>
              </a:rPr>
              <a:t>Тверцы</a:t>
            </a:r>
            <a:r>
              <a:rPr lang="ru-RU" sz="2400" dirty="0" smtClean="0">
                <a:cs typeface="Times New Roman" pitchFamily="18" charset="0"/>
              </a:rPr>
              <a:t> и </a:t>
            </a:r>
            <a:r>
              <a:rPr lang="ru-RU" sz="2400" dirty="0" err="1" smtClean="0">
                <a:cs typeface="Times New Roman" pitchFamily="18" charset="0"/>
              </a:rPr>
              <a:t>Тьмаки</a:t>
            </a:r>
            <a:r>
              <a:rPr lang="ru-RU" sz="2400" dirty="0" smtClean="0">
                <a:cs typeface="Times New Roman" pitchFamily="18" charset="0"/>
              </a:rPr>
              <a:t>, в 167 км к северо-западу от Москвы. </a:t>
            </a:r>
          </a:p>
          <a:p>
            <a:pPr marL="180000" indent="-252000" algn="just">
              <a:spcBef>
                <a:spcPts val="200"/>
              </a:spcBef>
              <a:buNone/>
            </a:pPr>
            <a:r>
              <a:rPr lang="en-US" sz="2400" dirty="0" smtClean="0">
                <a:cs typeface="Times New Roman" pitchFamily="18" charset="0"/>
              </a:rPr>
              <a:t>		</a:t>
            </a:r>
            <a:r>
              <a:rPr lang="ru-RU" sz="2400" dirty="0" smtClean="0">
                <a:cs typeface="Times New Roman" pitchFamily="18" charset="0"/>
              </a:rPr>
              <a:t>Первое косвенное упоминание о Твери содержится в уставной грамоте новгородского князя </a:t>
            </a:r>
            <a:r>
              <a:rPr lang="ru-RU" sz="2400" u="sng" dirty="0" smtClean="0">
                <a:cs typeface="Times New Roman" pitchFamily="18" charset="0"/>
                <a:hlinkClick r:id="rId4" tooltip="Всеволод Мстиславич (князь новгородский)"/>
              </a:rPr>
              <a:t>Всеволода</a:t>
            </a:r>
            <a:r>
              <a:rPr lang="ru-RU" sz="2400" dirty="0" smtClean="0">
                <a:cs typeface="Times New Roman" pitchFamily="18" charset="0"/>
                <a:hlinkClick r:id="rId4" tooltip="Всеволод Мстиславич (князь новгородский)"/>
              </a:rPr>
              <a:t> </a:t>
            </a:r>
            <a:r>
              <a:rPr lang="ru-RU" sz="2400" dirty="0" err="1" smtClean="0">
                <a:cs typeface="Times New Roman" pitchFamily="18" charset="0"/>
                <a:hlinkClick r:id="rId4" tooltip="Всеволод Мстиславич (князь новгородский)"/>
              </a:rPr>
              <a:t>Мстиславича</a:t>
            </a:r>
            <a:r>
              <a:rPr lang="ru-RU" sz="2400" dirty="0" smtClean="0">
                <a:cs typeface="Times New Roman" pitchFamily="18" charset="0"/>
              </a:rPr>
              <a:t>, относящейся к </a:t>
            </a:r>
            <a:r>
              <a:rPr lang="ru-RU" sz="2400" dirty="0" smtClean="0">
                <a:cs typeface="Times New Roman" pitchFamily="18" charset="0"/>
                <a:hlinkClick r:id="rId5" tooltip="1135 год"/>
              </a:rPr>
              <a:t>1135</a:t>
            </a:r>
            <a:r>
              <a:rPr lang="ru-RU" sz="2400" dirty="0" smtClean="0">
                <a:cs typeface="Times New Roman" pitchFamily="18" charset="0"/>
              </a:rPr>
              <a:t> или </a:t>
            </a:r>
            <a:r>
              <a:rPr lang="ru-RU" sz="2400" dirty="0" smtClean="0">
                <a:cs typeface="Times New Roman" pitchFamily="18" charset="0"/>
                <a:hlinkClick r:id="rId6" tooltip="1139 год"/>
              </a:rPr>
              <a:t>1139 году</a:t>
            </a:r>
            <a:r>
              <a:rPr lang="ru-RU" sz="2400" dirty="0" smtClean="0">
                <a:cs typeface="Times New Roman" pitchFamily="18" charset="0"/>
              </a:rPr>
              <a:t> и содержащей в себе постановления относительно взимания пошлин с «тверских гостей». Официально годом основания города считается </a:t>
            </a:r>
            <a:r>
              <a:rPr lang="ru-RU" sz="2400" dirty="0" smtClean="0">
                <a:cs typeface="Times New Roman" pitchFamily="18" charset="0"/>
                <a:hlinkClick r:id="rId5" tooltip="1135 год"/>
              </a:rPr>
              <a:t>1135 год</a:t>
            </a:r>
            <a:r>
              <a:rPr lang="ru-RU" sz="2400" dirty="0" smtClean="0">
                <a:cs typeface="Times New Roman" pitchFamily="18" charset="0"/>
              </a:rPr>
              <a:t>. С 1247 года — центр Тверского княжества; во время монголо-татарского ига стала одним из центров сопротивления (крупное восстание в 1327 году) и соперничала с Москвой за роль политического центра Северо-Восточной Руси; в 1304 г. князь Михаил получил ярлык на великое княжение и с этого момента, вплоть до 1327 г. Тверь являлась столицей русских земель. Почти до конца XV в. Тверь соперничала с Москвой за лидерство в объединении русских земель, пока Тверское княжество не было насильно присоединено к Московскому государству. В 1485 г. московские войска осадили Тверь.  С 1485 года в составе Московского государства (впоследствии — России). С 1796 года по 1929 годы — центр Тверской губернии, а с 1935 года — административный центр Калининской области (после 1990 года — Тверской области). Калинин (20.11.1931 — 16.07.1990). </a:t>
            </a:r>
          </a:p>
          <a:p>
            <a:pPr marL="180000" indent="-252000" algn="just">
              <a:spcBef>
                <a:spcPts val="200"/>
              </a:spcBef>
              <a:buNone/>
            </a:pPr>
            <a:r>
              <a:rPr lang="en-US" sz="2400" dirty="0" smtClean="0">
                <a:cs typeface="Times New Roman" pitchFamily="18" charset="0"/>
              </a:rPr>
              <a:t>		</a:t>
            </a:r>
            <a:r>
              <a:rPr lang="ru-RU" sz="2400" dirty="0" smtClean="0">
                <a:cs typeface="Times New Roman" pitchFamily="18" charset="0"/>
              </a:rPr>
              <a:t>С октября по декабрь 1941 года город был оккупирован немецкими войсками, сильно пострадал во время оккупации и боевых действий, впоследствии был восстановлен. В 1971 году награждён орденом Трудового Красного Знамени. 4 ноября 2010 года присвоено почётное звание «Город воинской славы». </a:t>
            </a:r>
          </a:p>
          <a:p>
            <a:pPr marL="180000" indent="-252000" algn="just">
              <a:spcBef>
                <a:spcPts val="200"/>
              </a:spcBef>
              <a:buNone/>
            </a:pPr>
            <a:r>
              <a:rPr lang="en-US" sz="2400" dirty="0" smtClean="0">
                <a:cs typeface="Times New Roman" pitchFamily="18" charset="0"/>
              </a:rPr>
              <a:t>		</a:t>
            </a:r>
            <a:r>
              <a:rPr lang="ru-RU" sz="2400" dirty="0" smtClean="0">
                <a:cs typeface="Times New Roman" pitchFamily="18" charset="0"/>
              </a:rPr>
              <a:t>Тверь — крупный промышленный, научный и культурный центр, крупный транспортный узел на пересечении железнодорожной линии Санкт-Петербург — Москва и автомагистрали «Россия» с Верхней Волгой. Административно город разделён на 4 района (Заволжский, Московский, Пролетарский, Центральный). Население — 4</a:t>
            </a:r>
            <a:r>
              <a:rPr lang="en-US" sz="2400" dirty="0" smtClean="0">
                <a:cs typeface="Times New Roman" pitchFamily="18" charset="0"/>
              </a:rPr>
              <a:t>25</a:t>
            </a:r>
            <a:r>
              <a:rPr lang="ru-RU" sz="2400" dirty="0" smtClean="0">
                <a:cs typeface="Times New Roman" pitchFamily="18" charset="0"/>
              </a:rPr>
              <a:t>,</a:t>
            </a:r>
            <a:r>
              <a:rPr lang="en-US" sz="2400" dirty="0" smtClean="0">
                <a:cs typeface="Times New Roman" pitchFamily="18" charset="0"/>
              </a:rPr>
              <a:t>1</a:t>
            </a:r>
            <a:r>
              <a:rPr lang="ru-RU" sz="2400" dirty="0" smtClean="0">
                <a:cs typeface="Times New Roman" pitchFamily="18" charset="0"/>
              </a:rPr>
              <a:t> тыс. чел. </a:t>
            </a:r>
          </a:p>
          <a:p>
            <a:pPr marL="180000" indent="-252000" algn="just">
              <a:spcBef>
                <a:spcPts val="200"/>
              </a:spcBef>
              <a:buNone/>
            </a:pPr>
            <a:r>
              <a:rPr lang="en-US" sz="2400" dirty="0" smtClean="0">
                <a:cs typeface="Times New Roman" pitchFamily="18" charset="0"/>
              </a:rPr>
              <a:t>		</a:t>
            </a:r>
            <a:r>
              <a:rPr lang="ru-RU" sz="2400" dirty="0" smtClean="0">
                <a:cs typeface="Times New Roman" pitchFamily="18" charset="0"/>
              </a:rPr>
              <a:t>Городское самоуправление представлено Тверской городской Думой (в составе 25 депутатов), Главой города и Администрацией города. </a:t>
            </a:r>
            <a:endParaRPr lang="ru-RU" sz="2400" dirty="0">
              <a:cs typeface="Times New Roman" pitchFamily="18" charset="0"/>
            </a:endParaRPr>
          </a:p>
        </p:txBody>
      </p:sp>
      <p:sp>
        <p:nvSpPr>
          <p:cNvPr id="12" name="Прямоугольник 77"/>
          <p:cNvSpPr/>
          <p:nvPr/>
        </p:nvSpPr>
        <p:spPr>
          <a:xfrm>
            <a:off x="0" y="6581160"/>
            <a:ext cx="12187680" cy="276480"/>
          </a:xfrm>
          <a:prstGeom prst="rect">
            <a:avLst/>
          </a:prstGeom>
          <a:solidFill>
            <a:srgbClr val="BCB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350" b="1" strike="noStrike" spc="-1" dirty="0">
              <a:solidFill>
                <a:schemeClr val="lt1"/>
              </a:solidFill>
              <a:latin typeface="Calibri"/>
            </a:endParaRPr>
          </a:p>
        </p:txBody>
      </p:sp>
      <p:grpSp>
        <p:nvGrpSpPr>
          <p:cNvPr id="13" name="Группа 93"/>
          <p:cNvGrpSpPr/>
          <p:nvPr/>
        </p:nvGrpSpPr>
        <p:grpSpPr>
          <a:xfrm>
            <a:off x="31634" y="6519161"/>
            <a:ext cx="2477765" cy="327779"/>
            <a:chOff x="31634" y="6519161"/>
            <a:chExt cx="2477765" cy="327779"/>
          </a:xfrm>
        </p:grpSpPr>
        <p:sp>
          <p:nvSpPr>
            <p:cNvPr id="14" name="TextBox 13"/>
            <p:cNvSpPr txBox="1"/>
            <p:nvPr/>
          </p:nvSpPr>
          <p:spPr>
            <a:xfrm>
              <a:off x="324698" y="6552772"/>
              <a:ext cx="218470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b="1" dirty="0" smtClean="0">
                  <a:latin typeface="Calibri" panose="020F0502020204030204" pitchFamily="34" charset="0"/>
                </a:rPr>
                <a:t>Администрация города Твери</a:t>
              </a:r>
              <a:endParaRPr lang="ru-RU" sz="1200" b="1" dirty="0">
                <a:latin typeface="Calibri" panose="020F0502020204030204" pitchFamily="34" charset="0"/>
              </a:endParaRPr>
            </a:p>
          </p:txBody>
        </p:sp>
        <p:pic>
          <p:nvPicPr>
            <p:cNvPr id="15" name="Picture 2" descr="Герб города Тверь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1634" y="6519161"/>
              <a:ext cx="294369" cy="3277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11423913" y="6492875"/>
            <a:ext cx="768087" cy="365125"/>
          </a:xfrm>
        </p:spPr>
        <p:txBody>
          <a:bodyPr/>
          <a:lstStyle/>
          <a:p>
            <a:fld id="{F8B4F9AE-2B7D-43B8-AD8B-ED3109F5FBD3}" type="slidenum">
              <a:rPr lang="ru-RU" sz="1400" b="1" smtClean="0">
                <a:solidFill>
                  <a:schemeClr val="tx1"/>
                </a:solidFill>
              </a:rPr>
              <a:pPr/>
              <a:t>2</a:t>
            </a:fld>
            <a:endParaRPr lang="ru-RU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78743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7" name="Таблица 5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759324316"/>
              </p:ext>
            </p:extLst>
          </p:nvPr>
        </p:nvGraphicFramePr>
        <p:xfrm>
          <a:off x="277725" y="2234974"/>
          <a:ext cx="5615064" cy="382328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615064"/>
              </a:tblGrid>
              <a:tr h="3769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600" dirty="0" smtClean="0"/>
                        <a:t>в 2,2 р. Одежда</a:t>
                      </a:r>
                    </a:p>
                  </a:txBody>
                  <a:tcPr marL="121920" marR="12192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69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600" dirty="0" smtClean="0">
                          <a:cs typeface="Calibri" panose="020F0502020204030204" pitchFamily="34" charset="0"/>
                        </a:rPr>
                        <a:t>в 2 р. Электрическое оборудование</a:t>
                      </a:r>
                    </a:p>
                  </a:txBody>
                  <a:tcPr marL="121920" marR="1219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69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600" dirty="0" smtClean="0">
                          <a:cs typeface="Calibri" panose="020F0502020204030204" pitchFamily="34" charset="0"/>
                        </a:rPr>
                        <a:t>в 1,8 р. Ремонт и монтаж машин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600" dirty="0" smtClean="0">
                          <a:cs typeface="Calibri" panose="020F0502020204030204" pitchFamily="34" charset="0"/>
                        </a:rPr>
                        <a:t>и оборудования</a:t>
                      </a:r>
                    </a:p>
                  </a:txBody>
                  <a:tcPr marL="121920" marR="1219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40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600" dirty="0" smtClean="0"/>
                        <a:t>в 1,7 р. Готовые металлические изделия</a:t>
                      </a:r>
                    </a:p>
                  </a:txBody>
                  <a:tcPr marL="121920" marR="1219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864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600" dirty="0" smtClean="0">
                          <a:cs typeface="Calibri" panose="020F0502020204030204" pitchFamily="34" charset="0"/>
                        </a:rPr>
                        <a:t>в 1,7 р. Компьютеры, электронные, оптические изделия</a:t>
                      </a:r>
                    </a:p>
                  </a:txBody>
                  <a:tcPr marL="121920" marR="1219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864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600" dirty="0" smtClean="0">
                          <a:cs typeface="Calibri" panose="020F0502020204030204" pitchFamily="34" charset="0"/>
                        </a:rPr>
                        <a:t>в 1,6 р. Прочие транспортные средства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600" dirty="0" smtClean="0">
                          <a:cs typeface="Calibri" panose="020F0502020204030204" pitchFamily="34" charset="0"/>
                        </a:rPr>
                        <a:t>и оборудование</a:t>
                      </a:r>
                    </a:p>
                  </a:txBody>
                  <a:tcPr marL="121920" marR="1219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864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600" dirty="0" smtClean="0">
                          <a:cs typeface="Calibri" panose="020F0502020204030204" pitchFamily="34" charset="0"/>
                        </a:rPr>
                        <a:t>в 1,5 р. Машины и оборудование,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600" dirty="0" smtClean="0">
                          <a:cs typeface="Calibri" panose="020F0502020204030204" pitchFamily="34" charset="0"/>
                        </a:rPr>
                        <a:t>не включенные в другие группировки</a:t>
                      </a:r>
                    </a:p>
                  </a:txBody>
                  <a:tcPr marL="121920" marR="1219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69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600" dirty="0" smtClean="0"/>
                        <a:t>+30,4% Автотранспортные средства, прицепы</a:t>
                      </a:r>
                      <a:r>
                        <a:rPr lang="ru-RU" altLang="ru-RU" sz="1600" baseline="0" dirty="0" smtClean="0"/>
                        <a:t> </a:t>
                      </a:r>
                      <a:r>
                        <a:rPr lang="ru-RU" altLang="ru-RU" sz="1600" dirty="0" smtClean="0"/>
                        <a:t>и полуприцепы </a:t>
                      </a:r>
                    </a:p>
                  </a:txBody>
                  <a:tcPr marL="121920" marR="1219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5" name="Дуга 4"/>
          <p:cNvSpPr/>
          <p:nvPr/>
        </p:nvSpPr>
        <p:spPr>
          <a:xfrm>
            <a:off x="3973813" y="996711"/>
            <a:ext cx="1616363" cy="1212272"/>
          </a:xfrm>
          <a:prstGeom prst="arc">
            <a:avLst>
              <a:gd name="adj1" fmla="val 16119717"/>
              <a:gd name="adj2" fmla="val 5643951"/>
            </a:avLst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cxnSp>
        <p:nvCxnSpPr>
          <p:cNvPr id="6" name="Прямая соединительная линия 5"/>
          <p:cNvCxnSpPr>
            <a:stCxn id="5" idx="0"/>
            <a:endCxn id="31" idx="2"/>
          </p:cNvCxnSpPr>
          <p:nvPr/>
        </p:nvCxnSpPr>
        <p:spPr>
          <a:xfrm flipH="1">
            <a:off x="615483" y="996804"/>
            <a:ext cx="4152356" cy="285548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>
            <a:endCxn id="31" idx="0"/>
          </p:cNvCxnSpPr>
          <p:nvPr/>
        </p:nvCxnSpPr>
        <p:spPr>
          <a:xfrm flipH="1" flipV="1">
            <a:off x="622759" y="1879825"/>
            <a:ext cx="4103974" cy="32916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7"/>
          <p:cNvGrpSpPr/>
          <p:nvPr/>
        </p:nvGrpSpPr>
        <p:grpSpPr>
          <a:xfrm>
            <a:off x="4198938" y="1003833"/>
            <a:ext cx="1391238" cy="1274319"/>
            <a:chOff x="7057571" y="2469829"/>
            <a:chExt cx="1632860" cy="1632858"/>
          </a:xfrm>
        </p:grpSpPr>
        <p:sp>
          <p:nvSpPr>
            <p:cNvPr id="9" name="Полилиния 8"/>
            <p:cNvSpPr/>
            <p:nvPr/>
          </p:nvSpPr>
          <p:spPr>
            <a:xfrm>
              <a:off x="7057571" y="2469829"/>
              <a:ext cx="1632860" cy="1632858"/>
            </a:xfrm>
            <a:custGeom>
              <a:avLst/>
              <a:gdLst>
                <a:gd name="connsiteX0" fmla="*/ 1019175 w 2038350"/>
                <a:gd name="connsiteY0" fmla="*/ 0 h 2038348"/>
                <a:gd name="connsiteX1" fmla="*/ 1083751 w 2038350"/>
                <a:gd name="connsiteY1" fmla="*/ 3261 h 2038348"/>
                <a:gd name="connsiteX2" fmla="*/ 1103620 w 2038350"/>
                <a:gd name="connsiteY2" fmla="*/ 137612 h 2038348"/>
                <a:gd name="connsiteX3" fmla="*/ 1109745 w 2038350"/>
                <a:gd name="connsiteY3" fmla="*/ 137922 h 2038348"/>
                <a:gd name="connsiteX4" fmla="*/ 1165503 w 2038350"/>
                <a:gd name="connsiteY4" fmla="*/ 146431 h 2038348"/>
                <a:gd name="connsiteX5" fmla="*/ 1220227 w 2038350"/>
                <a:gd name="connsiteY5" fmla="*/ 20043 h 2038348"/>
                <a:gd name="connsiteX6" fmla="*/ 1224575 w 2038350"/>
                <a:gd name="connsiteY6" fmla="*/ 20706 h 2038348"/>
                <a:gd name="connsiteX7" fmla="*/ 1322247 w 2038350"/>
                <a:gd name="connsiteY7" fmla="*/ 45820 h 2038348"/>
                <a:gd name="connsiteX8" fmla="*/ 1344554 w 2038350"/>
                <a:gd name="connsiteY8" fmla="*/ 53985 h 2038348"/>
                <a:gd name="connsiteX9" fmla="*/ 1328834 w 2038350"/>
                <a:gd name="connsiteY9" fmla="*/ 190098 h 2038348"/>
                <a:gd name="connsiteX10" fmla="*/ 1363977 w 2038350"/>
                <a:gd name="connsiteY10" fmla="*/ 202961 h 2038348"/>
                <a:gd name="connsiteX11" fmla="*/ 1386555 w 2038350"/>
                <a:gd name="connsiteY11" fmla="*/ 213837 h 2038348"/>
                <a:gd name="connsiteX12" fmla="*/ 1471401 w 2038350"/>
                <a:gd name="connsiteY12" fmla="*/ 106836 h 2038348"/>
                <a:gd name="connsiteX13" fmla="*/ 1504975 w 2038350"/>
                <a:gd name="connsiteY13" fmla="*/ 123009 h 2038348"/>
                <a:gd name="connsiteX14" fmla="*/ 1583440 w 2038350"/>
                <a:gd name="connsiteY14" fmla="*/ 170678 h 2038348"/>
                <a:gd name="connsiteX15" fmla="*/ 1532468 w 2038350"/>
                <a:gd name="connsiteY15" fmla="*/ 299501 h 2038348"/>
                <a:gd name="connsiteX16" fmla="*/ 1579671 w 2038350"/>
                <a:gd name="connsiteY16" fmla="*/ 338447 h 2038348"/>
                <a:gd name="connsiteX17" fmla="*/ 1692020 w 2038350"/>
                <a:gd name="connsiteY17" fmla="*/ 255046 h 2038348"/>
                <a:gd name="connsiteX18" fmla="*/ 1739841 w 2038350"/>
                <a:gd name="connsiteY18" fmla="*/ 298509 h 2038348"/>
                <a:gd name="connsiteX19" fmla="*/ 1783302 w 2038350"/>
                <a:gd name="connsiteY19" fmla="*/ 346329 h 2038348"/>
                <a:gd name="connsiteX20" fmla="*/ 1699901 w 2038350"/>
                <a:gd name="connsiteY20" fmla="*/ 458678 h 2038348"/>
                <a:gd name="connsiteX21" fmla="*/ 1738847 w 2038350"/>
                <a:gd name="connsiteY21" fmla="*/ 505881 h 2038348"/>
                <a:gd name="connsiteX22" fmla="*/ 1867671 w 2038350"/>
                <a:gd name="connsiteY22" fmla="*/ 454908 h 2038348"/>
                <a:gd name="connsiteX23" fmla="*/ 1915341 w 2038350"/>
                <a:gd name="connsiteY23" fmla="*/ 533375 h 2038348"/>
                <a:gd name="connsiteX24" fmla="*/ 1931514 w 2038350"/>
                <a:gd name="connsiteY24" fmla="*/ 566947 h 2038348"/>
                <a:gd name="connsiteX25" fmla="*/ 1824511 w 2038350"/>
                <a:gd name="connsiteY25" fmla="*/ 651794 h 2038348"/>
                <a:gd name="connsiteX26" fmla="*/ 1835387 w 2038350"/>
                <a:gd name="connsiteY26" fmla="*/ 674370 h 2038348"/>
                <a:gd name="connsiteX27" fmla="*/ 1848250 w 2038350"/>
                <a:gd name="connsiteY27" fmla="*/ 709514 h 2038348"/>
                <a:gd name="connsiteX28" fmla="*/ 1984365 w 2038350"/>
                <a:gd name="connsiteY28" fmla="*/ 693794 h 2038348"/>
                <a:gd name="connsiteX29" fmla="*/ 1992530 w 2038350"/>
                <a:gd name="connsiteY29" fmla="*/ 716103 h 2038348"/>
                <a:gd name="connsiteX30" fmla="*/ 2017644 w 2038350"/>
                <a:gd name="connsiteY30" fmla="*/ 813775 h 2038348"/>
                <a:gd name="connsiteX31" fmla="*/ 2018307 w 2038350"/>
                <a:gd name="connsiteY31" fmla="*/ 818120 h 2038348"/>
                <a:gd name="connsiteX32" fmla="*/ 1891916 w 2038350"/>
                <a:gd name="connsiteY32" fmla="*/ 872846 h 2038348"/>
                <a:gd name="connsiteX33" fmla="*/ 1900426 w 2038350"/>
                <a:gd name="connsiteY33" fmla="*/ 928603 h 2038348"/>
                <a:gd name="connsiteX34" fmla="*/ 1900735 w 2038350"/>
                <a:gd name="connsiteY34" fmla="*/ 934729 h 2038348"/>
                <a:gd name="connsiteX35" fmla="*/ 2035089 w 2038350"/>
                <a:gd name="connsiteY35" fmla="*/ 954598 h 2038348"/>
                <a:gd name="connsiteX36" fmla="*/ 2038350 w 2038350"/>
                <a:gd name="connsiteY36" fmla="*/ 1019174 h 2038348"/>
                <a:gd name="connsiteX37" fmla="*/ 2035090 w 2038350"/>
                <a:gd name="connsiteY37" fmla="*/ 1083749 h 2038348"/>
                <a:gd name="connsiteX38" fmla="*/ 1900735 w 2038350"/>
                <a:gd name="connsiteY38" fmla="*/ 1103619 h 2038348"/>
                <a:gd name="connsiteX39" fmla="*/ 1900426 w 2038350"/>
                <a:gd name="connsiteY39" fmla="*/ 1109744 h 2038348"/>
                <a:gd name="connsiteX40" fmla="*/ 1891916 w 2038350"/>
                <a:gd name="connsiteY40" fmla="*/ 1165501 h 2038348"/>
                <a:gd name="connsiteX41" fmla="*/ 2018308 w 2038350"/>
                <a:gd name="connsiteY41" fmla="*/ 1220227 h 2038348"/>
                <a:gd name="connsiteX42" fmla="*/ 2017644 w 2038350"/>
                <a:gd name="connsiteY42" fmla="*/ 1224573 h 2038348"/>
                <a:gd name="connsiteX43" fmla="*/ 1992530 w 2038350"/>
                <a:gd name="connsiteY43" fmla="*/ 1322245 h 2038348"/>
                <a:gd name="connsiteX44" fmla="*/ 1984365 w 2038350"/>
                <a:gd name="connsiteY44" fmla="*/ 1344553 h 2038348"/>
                <a:gd name="connsiteX45" fmla="*/ 1848249 w 2038350"/>
                <a:gd name="connsiteY45" fmla="*/ 1328833 h 2038348"/>
                <a:gd name="connsiteX46" fmla="*/ 1835387 w 2038350"/>
                <a:gd name="connsiteY46" fmla="*/ 1363976 h 2038348"/>
                <a:gd name="connsiteX47" fmla="*/ 1824511 w 2038350"/>
                <a:gd name="connsiteY47" fmla="*/ 1386553 h 2038348"/>
                <a:gd name="connsiteX48" fmla="*/ 1931514 w 2038350"/>
                <a:gd name="connsiteY48" fmla="*/ 1471401 h 2038348"/>
                <a:gd name="connsiteX49" fmla="*/ 1915341 w 2038350"/>
                <a:gd name="connsiteY49" fmla="*/ 1504973 h 2038348"/>
                <a:gd name="connsiteX50" fmla="*/ 1867672 w 2038350"/>
                <a:gd name="connsiteY50" fmla="*/ 1583440 h 2038348"/>
                <a:gd name="connsiteX51" fmla="*/ 1738847 w 2038350"/>
                <a:gd name="connsiteY51" fmla="*/ 1532466 h 2038348"/>
                <a:gd name="connsiteX52" fmla="*/ 1699901 w 2038350"/>
                <a:gd name="connsiteY52" fmla="*/ 1579669 h 2038348"/>
                <a:gd name="connsiteX53" fmla="*/ 1783302 w 2038350"/>
                <a:gd name="connsiteY53" fmla="*/ 1692019 h 2038348"/>
                <a:gd name="connsiteX54" fmla="*/ 1739841 w 2038350"/>
                <a:gd name="connsiteY54" fmla="*/ 1739839 h 2038348"/>
                <a:gd name="connsiteX55" fmla="*/ 1692020 w 2038350"/>
                <a:gd name="connsiteY55" fmla="*/ 1783301 h 2038348"/>
                <a:gd name="connsiteX56" fmla="*/ 1579670 w 2038350"/>
                <a:gd name="connsiteY56" fmla="*/ 1699900 h 2038348"/>
                <a:gd name="connsiteX57" fmla="*/ 1532468 w 2038350"/>
                <a:gd name="connsiteY57" fmla="*/ 1738845 h 2038348"/>
                <a:gd name="connsiteX58" fmla="*/ 1583441 w 2038350"/>
                <a:gd name="connsiteY58" fmla="*/ 1867670 h 2038348"/>
                <a:gd name="connsiteX59" fmla="*/ 1504975 w 2038350"/>
                <a:gd name="connsiteY59" fmla="*/ 1915339 h 2038348"/>
                <a:gd name="connsiteX60" fmla="*/ 1471401 w 2038350"/>
                <a:gd name="connsiteY60" fmla="*/ 1931513 h 2038348"/>
                <a:gd name="connsiteX61" fmla="*/ 1386554 w 2038350"/>
                <a:gd name="connsiteY61" fmla="*/ 1824510 h 2038348"/>
                <a:gd name="connsiteX62" fmla="*/ 1363977 w 2038350"/>
                <a:gd name="connsiteY62" fmla="*/ 1835386 h 2038348"/>
                <a:gd name="connsiteX63" fmla="*/ 1328834 w 2038350"/>
                <a:gd name="connsiteY63" fmla="*/ 1848248 h 2038348"/>
                <a:gd name="connsiteX64" fmla="*/ 1344554 w 2038350"/>
                <a:gd name="connsiteY64" fmla="*/ 1984364 h 2038348"/>
                <a:gd name="connsiteX65" fmla="*/ 1322247 w 2038350"/>
                <a:gd name="connsiteY65" fmla="*/ 1992528 h 2038348"/>
                <a:gd name="connsiteX66" fmla="*/ 1224575 w 2038350"/>
                <a:gd name="connsiteY66" fmla="*/ 2017642 h 2038348"/>
                <a:gd name="connsiteX67" fmla="*/ 1220228 w 2038350"/>
                <a:gd name="connsiteY67" fmla="*/ 2018306 h 2038348"/>
                <a:gd name="connsiteX68" fmla="*/ 1165503 w 2038350"/>
                <a:gd name="connsiteY68" fmla="*/ 1891915 h 2038348"/>
                <a:gd name="connsiteX69" fmla="*/ 1109745 w 2038350"/>
                <a:gd name="connsiteY69" fmla="*/ 1900425 h 2038348"/>
                <a:gd name="connsiteX70" fmla="*/ 1103620 w 2038350"/>
                <a:gd name="connsiteY70" fmla="*/ 1900734 h 2038348"/>
                <a:gd name="connsiteX71" fmla="*/ 1083751 w 2038350"/>
                <a:gd name="connsiteY71" fmla="*/ 2035087 h 2038348"/>
                <a:gd name="connsiteX72" fmla="*/ 1019175 w 2038350"/>
                <a:gd name="connsiteY72" fmla="*/ 2038348 h 2038348"/>
                <a:gd name="connsiteX73" fmla="*/ 954599 w 2038350"/>
                <a:gd name="connsiteY73" fmla="*/ 2035087 h 2038348"/>
                <a:gd name="connsiteX74" fmla="*/ 934730 w 2038350"/>
                <a:gd name="connsiteY74" fmla="*/ 1900734 h 2038348"/>
                <a:gd name="connsiteX75" fmla="*/ 928604 w 2038350"/>
                <a:gd name="connsiteY75" fmla="*/ 1900425 h 2038348"/>
                <a:gd name="connsiteX76" fmla="*/ 872847 w 2038350"/>
                <a:gd name="connsiteY76" fmla="*/ 1891915 h 2038348"/>
                <a:gd name="connsiteX77" fmla="*/ 818122 w 2038350"/>
                <a:gd name="connsiteY77" fmla="*/ 2018306 h 2038348"/>
                <a:gd name="connsiteX78" fmla="*/ 813776 w 2038350"/>
                <a:gd name="connsiteY78" fmla="*/ 2017642 h 2038348"/>
                <a:gd name="connsiteX79" fmla="*/ 716104 w 2038350"/>
                <a:gd name="connsiteY79" fmla="*/ 1992528 h 2038348"/>
                <a:gd name="connsiteX80" fmla="*/ 693795 w 2038350"/>
                <a:gd name="connsiteY80" fmla="*/ 1984363 h 2038348"/>
                <a:gd name="connsiteX81" fmla="*/ 709515 w 2038350"/>
                <a:gd name="connsiteY81" fmla="*/ 1848249 h 2038348"/>
                <a:gd name="connsiteX82" fmla="*/ 674371 w 2038350"/>
                <a:gd name="connsiteY82" fmla="*/ 1835386 h 2038348"/>
                <a:gd name="connsiteX83" fmla="*/ 651795 w 2038350"/>
                <a:gd name="connsiteY83" fmla="*/ 1824510 h 2038348"/>
                <a:gd name="connsiteX84" fmla="*/ 566949 w 2038350"/>
                <a:gd name="connsiteY84" fmla="*/ 1931512 h 2038348"/>
                <a:gd name="connsiteX85" fmla="*/ 533376 w 2038350"/>
                <a:gd name="connsiteY85" fmla="*/ 1915339 h 2038348"/>
                <a:gd name="connsiteX86" fmla="*/ 454909 w 2038350"/>
                <a:gd name="connsiteY86" fmla="*/ 1867670 h 2038348"/>
                <a:gd name="connsiteX87" fmla="*/ 505882 w 2038350"/>
                <a:gd name="connsiteY87" fmla="*/ 1738846 h 2038348"/>
                <a:gd name="connsiteX88" fmla="*/ 458679 w 2038350"/>
                <a:gd name="connsiteY88" fmla="*/ 1699900 h 2038348"/>
                <a:gd name="connsiteX89" fmla="*/ 346330 w 2038350"/>
                <a:gd name="connsiteY89" fmla="*/ 1783301 h 2038348"/>
                <a:gd name="connsiteX90" fmla="*/ 298510 w 2038350"/>
                <a:gd name="connsiteY90" fmla="*/ 1739839 h 2038348"/>
                <a:gd name="connsiteX91" fmla="*/ 255048 w 2038350"/>
                <a:gd name="connsiteY91" fmla="*/ 1692019 h 2038348"/>
                <a:gd name="connsiteX92" fmla="*/ 338449 w 2038350"/>
                <a:gd name="connsiteY92" fmla="*/ 1579670 h 2038348"/>
                <a:gd name="connsiteX93" fmla="*/ 299502 w 2038350"/>
                <a:gd name="connsiteY93" fmla="*/ 1532466 h 2038348"/>
                <a:gd name="connsiteX94" fmla="*/ 170679 w 2038350"/>
                <a:gd name="connsiteY94" fmla="*/ 1583439 h 2038348"/>
                <a:gd name="connsiteX95" fmla="*/ 123009 w 2038350"/>
                <a:gd name="connsiteY95" fmla="*/ 1504973 h 2038348"/>
                <a:gd name="connsiteX96" fmla="*/ 106836 w 2038350"/>
                <a:gd name="connsiteY96" fmla="*/ 1471400 h 2038348"/>
                <a:gd name="connsiteX97" fmla="*/ 213838 w 2038350"/>
                <a:gd name="connsiteY97" fmla="*/ 1386554 h 2038348"/>
                <a:gd name="connsiteX98" fmla="*/ 202962 w 2038350"/>
                <a:gd name="connsiteY98" fmla="*/ 1363976 h 2038348"/>
                <a:gd name="connsiteX99" fmla="*/ 190099 w 2038350"/>
                <a:gd name="connsiteY99" fmla="*/ 1328833 h 2038348"/>
                <a:gd name="connsiteX100" fmla="*/ 53985 w 2038350"/>
                <a:gd name="connsiteY100" fmla="*/ 1344553 h 2038348"/>
                <a:gd name="connsiteX101" fmla="*/ 45820 w 2038350"/>
                <a:gd name="connsiteY101" fmla="*/ 1322245 h 2038348"/>
                <a:gd name="connsiteX102" fmla="*/ 20706 w 2038350"/>
                <a:gd name="connsiteY102" fmla="*/ 1224573 h 2038348"/>
                <a:gd name="connsiteX103" fmla="*/ 20043 w 2038350"/>
                <a:gd name="connsiteY103" fmla="*/ 1220227 h 2038348"/>
                <a:gd name="connsiteX104" fmla="*/ 146432 w 2038350"/>
                <a:gd name="connsiteY104" fmla="*/ 1165502 h 2038348"/>
                <a:gd name="connsiteX105" fmla="*/ 137923 w 2038350"/>
                <a:gd name="connsiteY105" fmla="*/ 1109744 h 2038348"/>
                <a:gd name="connsiteX106" fmla="*/ 137613 w 2038350"/>
                <a:gd name="connsiteY106" fmla="*/ 1103618 h 2038348"/>
                <a:gd name="connsiteX107" fmla="*/ 3261 w 2038350"/>
                <a:gd name="connsiteY107" fmla="*/ 1083749 h 2038348"/>
                <a:gd name="connsiteX108" fmla="*/ 0 w 2038350"/>
                <a:gd name="connsiteY108" fmla="*/ 1019174 h 2038348"/>
                <a:gd name="connsiteX109" fmla="*/ 3261 w 2038350"/>
                <a:gd name="connsiteY109" fmla="*/ 954598 h 2038348"/>
                <a:gd name="connsiteX110" fmla="*/ 137613 w 2038350"/>
                <a:gd name="connsiteY110" fmla="*/ 934729 h 2038348"/>
                <a:gd name="connsiteX111" fmla="*/ 137923 w 2038350"/>
                <a:gd name="connsiteY111" fmla="*/ 928603 h 2038348"/>
                <a:gd name="connsiteX112" fmla="*/ 146432 w 2038350"/>
                <a:gd name="connsiteY112" fmla="*/ 872845 h 2038348"/>
                <a:gd name="connsiteX113" fmla="*/ 20043 w 2038350"/>
                <a:gd name="connsiteY113" fmla="*/ 818121 h 2038348"/>
                <a:gd name="connsiteX114" fmla="*/ 20706 w 2038350"/>
                <a:gd name="connsiteY114" fmla="*/ 813775 h 2038348"/>
                <a:gd name="connsiteX115" fmla="*/ 45820 w 2038350"/>
                <a:gd name="connsiteY115" fmla="*/ 716103 h 2038348"/>
                <a:gd name="connsiteX116" fmla="*/ 53986 w 2038350"/>
                <a:gd name="connsiteY116" fmla="*/ 693794 h 2038348"/>
                <a:gd name="connsiteX117" fmla="*/ 190099 w 2038350"/>
                <a:gd name="connsiteY117" fmla="*/ 709514 h 2038348"/>
                <a:gd name="connsiteX118" fmla="*/ 202962 w 2038350"/>
                <a:gd name="connsiteY118" fmla="*/ 674370 h 2038348"/>
                <a:gd name="connsiteX119" fmla="*/ 213838 w 2038350"/>
                <a:gd name="connsiteY119" fmla="*/ 651793 h 2038348"/>
                <a:gd name="connsiteX120" fmla="*/ 106837 w 2038350"/>
                <a:gd name="connsiteY120" fmla="*/ 566948 h 2038348"/>
                <a:gd name="connsiteX121" fmla="*/ 123009 w 2038350"/>
                <a:gd name="connsiteY121" fmla="*/ 533375 h 2038348"/>
                <a:gd name="connsiteX122" fmla="*/ 170679 w 2038350"/>
                <a:gd name="connsiteY122" fmla="*/ 454908 h 2038348"/>
                <a:gd name="connsiteX123" fmla="*/ 299501 w 2038350"/>
                <a:gd name="connsiteY123" fmla="*/ 505881 h 2038348"/>
                <a:gd name="connsiteX124" fmla="*/ 338448 w 2038350"/>
                <a:gd name="connsiteY124" fmla="*/ 458677 h 2038348"/>
                <a:gd name="connsiteX125" fmla="*/ 255048 w 2038350"/>
                <a:gd name="connsiteY125" fmla="*/ 346329 h 2038348"/>
                <a:gd name="connsiteX126" fmla="*/ 298510 w 2038350"/>
                <a:gd name="connsiteY126" fmla="*/ 298509 h 2038348"/>
                <a:gd name="connsiteX127" fmla="*/ 346331 w 2038350"/>
                <a:gd name="connsiteY127" fmla="*/ 255047 h 2038348"/>
                <a:gd name="connsiteX128" fmla="*/ 458678 w 2038350"/>
                <a:gd name="connsiteY128" fmla="*/ 338447 h 2038348"/>
                <a:gd name="connsiteX129" fmla="*/ 505882 w 2038350"/>
                <a:gd name="connsiteY129" fmla="*/ 299500 h 2038348"/>
                <a:gd name="connsiteX130" fmla="*/ 454909 w 2038350"/>
                <a:gd name="connsiteY130" fmla="*/ 170679 h 2038348"/>
                <a:gd name="connsiteX131" fmla="*/ 533376 w 2038350"/>
                <a:gd name="connsiteY131" fmla="*/ 123009 h 2038348"/>
                <a:gd name="connsiteX132" fmla="*/ 566949 w 2038350"/>
                <a:gd name="connsiteY132" fmla="*/ 106836 h 2038348"/>
                <a:gd name="connsiteX133" fmla="*/ 651794 w 2038350"/>
                <a:gd name="connsiteY133" fmla="*/ 213836 h 2038348"/>
                <a:gd name="connsiteX134" fmla="*/ 674371 w 2038350"/>
                <a:gd name="connsiteY134" fmla="*/ 202961 h 2038348"/>
                <a:gd name="connsiteX135" fmla="*/ 709515 w 2038350"/>
                <a:gd name="connsiteY135" fmla="*/ 190098 h 2038348"/>
                <a:gd name="connsiteX136" fmla="*/ 693795 w 2038350"/>
                <a:gd name="connsiteY136" fmla="*/ 53985 h 2038348"/>
                <a:gd name="connsiteX137" fmla="*/ 716104 w 2038350"/>
                <a:gd name="connsiteY137" fmla="*/ 45820 h 2038348"/>
                <a:gd name="connsiteX138" fmla="*/ 813776 w 2038350"/>
                <a:gd name="connsiteY138" fmla="*/ 20706 h 2038348"/>
                <a:gd name="connsiteX139" fmla="*/ 818122 w 2038350"/>
                <a:gd name="connsiteY139" fmla="*/ 20043 h 2038348"/>
                <a:gd name="connsiteX140" fmla="*/ 872846 w 2038350"/>
                <a:gd name="connsiteY140" fmla="*/ 146431 h 2038348"/>
                <a:gd name="connsiteX141" fmla="*/ 928604 w 2038350"/>
                <a:gd name="connsiteY141" fmla="*/ 137922 h 2038348"/>
                <a:gd name="connsiteX142" fmla="*/ 934730 w 2038350"/>
                <a:gd name="connsiteY142" fmla="*/ 137612 h 2038348"/>
                <a:gd name="connsiteX143" fmla="*/ 954599 w 2038350"/>
                <a:gd name="connsiteY143" fmla="*/ 3261 h 2038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</a:cxnLst>
              <a:rect l="l" t="t" r="r" b="b"/>
              <a:pathLst>
                <a:path w="2038350" h="2038348">
                  <a:moveTo>
                    <a:pt x="1019175" y="0"/>
                  </a:moveTo>
                  <a:lnTo>
                    <a:pt x="1083751" y="3261"/>
                  </a:lnTo>
                  <a:lnTo>
                    <a:pt x="1103620" y="137612"/>
                  </a:lnTo>
                  <a:lnTo>
                    <a:pt x="1109745" y="137922"/>
                  </a:lnTo>
                  <a:lnTo>
                    <a:pt x="1165503" y="146431"/>
                  </a:lnTo>
                  <a:lnTo>
                    <a:pt x="1220227" y="20043"/>
                  </a:lnTo>
                  <a:lnTo>
                    <a:pt x="1224575" y="20706"/>
                  </a:lnTo>
                  <a:cubicBezTo>
                    <a:pt x="1257748" y="27494"/>
                    <a:pt x="1290333" y="35894"/>
                    <a:pt x="1322247" y="45820"/>
                  </a:cubicBezTo>
                  <a:lnTo>
                    <a:pt x="1344554" y="53985"/>
                  </a:lnTo>
                  <a:lnTo>
                    <a:pt x="1328834" y="190098"/>
                  </a:lnTo>
                  <a:lnTo>
                    <a:pt x="1363977" y="202961"/>
                  </a:lnTo>
                  <a:lnTo>
                    <a:pt x="1386555" y="213837"/>
                  </a:lnTo>
                  <a:lnTo>
                    <a:pt x="1471401" y="106836"/>
                  </a:lnTo>
                  <a:lnTo>
                    <a:pt x="1504975" y="123009"/>
                  </a:lnTo>
                  <a:lnTo>
                    <a:pt x="1583440" y="170678"/>
                  </a:lnTo>
                  <a:lnTo>
                    <a:pt x="1532468" y="299501"/>
                  </a:lnTo>
                  <a:lnTo>
                    <a:pt x="1579671" y="338447"/>
                  </a:lnTo>
                  <a:lnTo>
                    <a:pt x="1692020" y="255046"/>
                  </a:lnTo>
                  <a:lnTo>
                    <a:pt x="1739841" y="298509"/>
                  </a:lnTo>
                  <a:lnTo>
                    <a:pt x="1783302" y="346329"/>
                  </a:lnTo>
                  <a:lnTo>
                    <a:pt x="1699901" y="458678"/>
                  </a:lnTo>
                  <a:lnTo>
                    <a:pt x="1738847" y="505881"/>
                  </a:lnTo>
                  <a:lnTo>
                    <a:pt x="1867671" y="454908"/>
                  </a:lnTo>
                  <a:lnTo>
                    <a:pt x="1915341" y="533375"/>
                  </a:lnTo>
                  <a:lnTo>
                    <a:pt x="1931514" y="566947"/>
                  </a:lnTo>
                  <a:lnTo>
                    <a:pt x="1824511" y="651794"/>
                  </a:lnTo>
                  <a:lnTo>
                    <a:pt x="1835387" y="674370"/>
                  </a:lnTo>
                  <a:lnTo>
                    <a:pt x="1848250" y="709514"/>
                  </a:lnTo>
                  <a:lnTo>
                    <a:pt x="1984365" y="693794"/>
                  </a:lnTo>
                  <a:lnTo>
                    <a:pt x="1992530" y="716103"/>
                  </a:lnTo>
                  <a:cubicBezTo>
                    <a:pt x="2002456" y="748016"/>
                    <a:pt x="2010856" y="780602"/>
                    <a:pt x="2017644" y="813775"/>
                  </a:cubicBezTo>
                  <a:lnTo>
                    <a:pt x="2018307" y="818120"/>
                  </a:lnTo>
                  <a:lnTo>
                    <a:pt x="1891916" y="872846"/>
                  </a:lnTo>
                  <a:lnTo>
                    <a:pt x="1900426" y="928603"/>
                  </a:lnTo>
                  <a:lnTo>
                    <a:pt x="1900735" y="934729"/>
                  </a:lnTo>
                  <a:lnTo>
                    <a:pt x="2035089" y="954598"/>
                  </a:lnTo>
                  <a:lnTo>
                    <a:pt x="2038350" y="1019174"/>
                  </a:lnTo>
                  <a:lnTo>
                    <a:pt x="2035090" y="1083749"/>
                  </a:lnTo>
                  <a:lnTo>
                    <a:pt x="1900735" y="1103619"/>
                  </a:lnTo>
                  <a:lnTo>
                    <a:pt x="1900426" y="1109744"/>
                  </a:lnTo>
                  <a:lnTo>
                    <a:pt x="1891916" y="1165501"/>
                  </a:lnTo>
                  <a:lnTo>
                    <a:pt x="2018308" y="1220227"/>
                  </a:lnTo>
                  <a:lnTo>
                    <a:pt x="2017644" y="1224573"/>
                  </a:lnTo>
                  <a:cubicBezTo>
                    <a:pt x="2010856" y="1257746"/>
                    <a:pt x="2002456" y="1290332"/>
                    <a:pt x="1992530" y="1322245"/>
                  </a:cubicBezTo>
                  <a:lnTo>
                    <a:pt x="1984365" y="1344553"/>
                  </a:lnTo>
                  <a:lnTo>
                    <a:pt x="1848249" y="1328833"/>
                  </a:lnTo>
                  <a:lnTo>
                    <a:pt x="1835387" y="1363976"/>
                  </a:lnTo>
                  <a:lnTo>
                    <a:pt x="1824511" y="1386553"/>
                  </a:lnTo>
                  <a:lnTo>
                    <a:pt x="1931514" y="1471401"/>
                  </a:lnTo>
                  <a:lnTo>
                    <a:pt x="1915341" y="1504973"/>
                  </a:lnTo>
                  <a:lnTo>
                    <a:pt x="1867672" y="1583440"/>
                  </a:lnTo>
                  <a:lnTo>
                    <a:pt x="1738847" y="1532466"/>
                  </a:lnTo>
                  <a:lnTo>
                    <a:pt x="1699901" y="1579669"/>
                  </a:lnTo>
                  <a:lnTo>
                    <a:pt x="1783302" y="1692019"/>
                  </a:lnTo>
                  <a:lnTo>
                    <a:pt x="1739841" y="1739839"/>
                  </a:lnTo>
                  <a:lnTo>
                    <a:pt x="1692020" y="1783301"/>
                  </a:lnTo>
                  <a:lnTo>
                    <a:pt x="1579670" y="1699900"/>
                  </a:lnTo>
                  <a:lnTo>
                    <a:pt x="1532468" y="1738845"/>
                  </a:lnTo>
                  <a:lnTo>
                    <a:pt x="1583441" y="1867670"/>
                  </a:lnTo>
                  <a:lnTo>
                    <a:pt x="1504975" y="1915339"/>
                  </a:lnTo>
                  <a:lnTo>
                    <a:pt x="1471401" y="1931513"/>
                  </a:lnTo>
                  <a:lnTo>
                    <a:pt x="1386554" y="1824510"/>
                  </a:lnTo>
                  <a:lnTo>
                    <a:pt x="1363977" y="1835386"/>
                  </a:lnTo>
                  <a:lnTo>
                    <a:pt x="1328834" y="1848248"/>
                  </a:lnTo>
                  <a:lnTo>
                    <a:pt x="1344554" y="1984364"/>
                  </a:lnTo>
                  <a:lnTo>
                    <a:pt x="1322247" y="1992528"/>
                  </a:lnTo>
                  <a:cubicBezTo>
                    <a:pt x="1290333" y="2002454"/>
                    <a:pt x="1257748" y="2010854"/>
                    <a:pt x="1224575" y="2017642"/>
                  </a:cubicBezTo>
                  <a:lnTo>
                    <a:pt x="1220228" y="2018306"/>
                  </a:lnTo>
                  <a:lnTo>
                    <a:pt x="1165503" y="1891915"/>
                  </a:lnTo>
                  <a:lnTo>
                    <a:pt x="1109745" y="1900425"/>
                  </a:lnTo>
                  <a:lnTo>
                    <a:pt x="1103620" y="1900734"/>
                  </a:lnTo>
                  <a:lnTo>
                    <a:pt x="1083751" y="2035087"/>
                  </a:lnTo>
                  <a:lnTo>
                    <a:pt x="1019175" y="2038348"/>
                  </a:lnTo>
                  <a:lnTo>
                    <a:pt x="954599" y="2035087"/>
                  </a:lnTo>
                  <a:lnTo>
                    <a:pt x="934730" y="1900734"/>
                  </a:lnTo>
                  <a:lnTo>
                    <a:pt x="928604" y="1900425"/>
                  </a:lnTo>
                  <a:lnTo>
                    <a:pt x="872847" y="1891915"/>
                  </a:lnTo>
                  <a:lnTo>
                    <a:pt x="818122" y="2018306"/>
                  </a:lnTo>
                  <a:lnTo>
                    <a:pt x="813776" y="2017642"/>
                  </a:lnTo>
                  <a:cubicBezTo>
                    <a:pt x="780603" y="2010854"/>
                    <a:pt x="748017" y="2002454"/>
                    <a:pt x="716104" y="1992528"/>
                  </a:cubicBezTo>
                  <a:lnTo>
                    <a:pt x="693795" y="1984363"/>
                  </a:lnTo>
                  <a:lnTo>
                    <a:pt x="709515" y="1848249"/>
                  </a:lnTo>
                  <a:lnTo>
                    <a:pt x="674371" y="1835386"/>
                  </a:lnTo>
                  <a:lnTo>
                    <a:pt x="651795" y="1824510"/>
                  </a:lnTo>
                  <a:lnTo>
                    <a:pt x="566949" y="1931512"/>
                  </a:lnTo>
                  <a:lnTo>
                    <a:pt x="533376" y="1915339"/>
                  </a:lnTo>
                  <a:lnTo>
                    <a:pt x="454909" y="1867670"/>
                  </a:lnTo>
                  <a:lnTo>
                    <a:pt x="505882" y="1738846"/>
                  </a:lnTo>
                  <a:lnTo>
                    <a:pt x="458679" y="1699900"/>
                  </a:lnTo>
                  <a:lnTo>
                    <a:pt x="346330" y="1783301"/>
                  </a:lnTo>
                  <a:lnTo>
                    <a:pt x="298510" y="1739839"/>
                  </a:lnTo>
                  <a:lnTo>
                    <a:pt x="255048" y="1692019"/>
                  </a:lnTo>
                  <a:lnTo>
                    <a:pt x="338449" y="1579670"/>
                  </a:lnTo>
                  <a:lnTo>
                    <a:pt x="299502" y="1532466"/>
                  </a:lnTo>
                  <a:lnTo>
                    <a:pt x="170679" y="1583439"/>
                  </a:lnTo>
                  <a:lnTo>
                    <a:pt x="123009" y="1504973"/>
                  </a:lnTo>
                  <a:lnTo>
                    <a:pt x="106836" y="1471400"/>
                  </a:lnTo>
                  <a:lnTo>
                    <a:pt x="213838" y="1386554"/>
                  </a:lnTo>
                  <a:lnTo>
                    <a:pt x="202962" y="1363976"/>
                  </a:lnTo>
                  <a:lnTo>
                    <a:pt x="190099" y="1328833"/>
                  </a:lnTo>
                  <a:lnTo>
                    <a:pt x="53985" y="1344553"/>
                  </a:lnTo>
                  <a:lnTo>
                    <a:pt x="45820" y="1322245"/>
                  </a:lnTo>
                  <a:cubicBezTo>
                    <a:pt x="35894" y="1290332"/>
                    <a:pt x="27494" y="1257746"/>
                    <a:pt x="20706" y="1224573"/>
                  </a:cubicBezTo>
                  <a:lnTo>
                    <a:pt x="20043" y="1220227"/>
                  </a:lnTo>
                  <a:lnTo>
                    <a:pt x="146432" y="1165502"/>
                  </a:lnTo>
                  <a:lnTo>
                    <a:pt x="137923" y="1109744"/>
                  </a:lnTo>
                  <a:lnTo>
                    <a:pt x="137613" y="1103618"/>
                  </a:lnTo>
                  <a:lnTo>
                    <a:pt x="3261" y="1083749"/>
                  </a:lnTo>
                  <a:lnTo>
                    <a:pt x="0" y="1019174"/>
                  </a:lnTo>
                  <a:lnTo>
                    <a:pt x="3261" y="954598"/>
                  </a:lnTo>
                  <a:lnTo>
                    <a:pt x="137613" y="934729"/>
                  </a:lnTo>
                  <a:lnTo>
                    <a:pt x="137923" y="928603"/>
                  </a:lnTo>
                  <a:lnTo>
                    <a:pt x="146432" y="872845"/>
                  </a:lnTo>
                  <a:lnTo>
                    <a:pt x="20043" y="818121"/>
                  </a:lnTo>
                  <a:lnTo>
                    <a:pt x="20706" y="813775"/>
                  </a:lnTo>
                  <a:cubicBezTo>
                    <a:pt x="27494" y="780602"/>
                    <a:pt x="35894" y="748016"/>
                    <a:pt x="45820" y="716103"/>
                  </a:cubicBezTo>
                  <a:lnTo>
                    <a:pt x="53986" y="693794"/>
                  </a:lnTo>
                  <a:lnTo>
                    <a:pt x="190099" y="709514"/>
                  </a:lnTo>
                  <a:lnTo>
                    <a:pt x="202962" y="674370"/>
                  </a:lnTo>
                  <a:lnTo>
                    <a:pt x="213838" y="651793"/>
                  </a:lnTo>
                  <a:lnTo>
                    <a:pt x="106837" y="566948"/>
                  </a:lnTo>
                  <a:lnTo>
                    <a:pt x="123009" y="533375"/>
                  </a:lnTo>
                  <a:lnTo>
                    <a:pt x="170679" y="454908"/>
                  </a:lnTo>
                  <a:lnTo>
                    <a:pt x="299501" y="505881"/>
                  </a:lnTo>
                  <a:lnTo>
                    <a:pt x="338448" y="458677"/>
                  </a:lnTo>
                  <a:lnTo>
                    <a:pt x="255048" y="346329"/>
                  </a:lnTo>
                  <a:lnTo>
                    <a:pt x="298510" y="298509"/>
                  </a:lnTo>
                  <a:lnTo>
                    <a:pt x="346331" y="255047"/>
                  </a:lnTo>
                  <a:lnTo>
                    <a:pt x="458678" y="338447"/>
                  </a:lnTo>
                  <a:lnTo>
                    <a:pt x="505882" y="299500"/>
                  </a:lnTo>
                  <a:lnTo>
                    <a:pt x="454909" y="170679"/>
                  </a:lnTo>
                  <a:lnTo>
                    <a:pt x="533376" y="123009"/>
                  </a:lnTo>
                  <a:lnTo>
                    <a:pt x="566949" y="106836"/>
                  </a:lnTo>
                  <a:lnTo>
                    <a:pt x="651794" y="213836"/>
                  </a:lnTo>
                  <a:lnTo>
                    <a:pt x="674371" y="202961"/>
                  </a:lnTo>
                  <a:lnTo>
                    <a:pt x="709515" y="190098"/>
                  </a:lnTo>
                  <a:lnTo>
                    <a:pt x="693795" y="53985"/>
                  </a:lnTo>
                  <a:lnTo>
                    <a:pt x="716104" y="45820"/>
                  </a:lnTo>
                  <a:cubicBezTo>
                    <a:pt x="748017" y="35894"/>
                    <a:pt x="780603" y="27494"/>
                    <a:pt x="813776" y="20706"/>
                  </a:cubicBezTo>
                  <a:lnTo>
                    <a:pt x="818122" y="20043"/>
                  </a:lnTo>
                  <a:lnTo>
                    <a:pt x="872846" y="146431"/>
                  </a:lnTo>
                  <a:lnTo>
                    <a:pt x="928604" y="137922"/>
                  </a:lnTo>
                  <a:lnTo>
                    <a:pt x="934730" y="137612"/>
                  </a:lnTo>
                  <a:lnTo>
                    <a:pt x="954599" y="3261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sp>
          <p:nvSpPr>
            <p:cNvPr id="10" name="Овал 9"/>
            <p:cNvSpPr/>
            <p:nvPr/>
          </p:nvSpPr>
          <p:spPr>
            <a:xfrm>
              <a:off x="7299193" y="2711450"/>
              <a:ext cx="1149614" cy="114961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</p:grpSp>
      <p:sp>
        <p:nvSpPr>
          <p:cNvPr id="11" name="Полилиния 10"/>
          <p:cNvSpPr/>
          <p:nvPr/>
        </p:nvSpPr>
        <p:spPr>
          <a:xfrm>
            <a:off x="5277927" y="1432811"/>
            <a:ext cx="1752588" cy="1604326"/>
          </a:xfrm>
          <a:custGeom>
            <a:avLst/>
            <a:gdLst>
              <a:gd name="connsiteX0" fmla="*/ 1019175 w 2038350"/>
              <a:gd name="connsiteY0" fmla="*/ 0 h 2038348"/>
              <a:gd name="connsiteX1" fmla="*/ 1083751 w 2038350"/>
              <a:gd name="connsiteY1" fmla="*/ 3261 h 2038348"/>
              <a:gd name="connsiteX2" fmla="*/ 1103620 w 2038350"/>
              <a:gd name="connsiteY2" fmla="*/ 137612 h 2038348"/>
              <a:gd name="connsiteX3" fmla="*/ 1109745 w 2038350"/>
              <a:gd name="connsiteY3" fmla="*/ 137922 h 2038348"/>
              <a:gd name="connsiteX4" fmla="*/ 1165503 w 2038350"/>
              <a:gd name="connsiteY4" fmla="*/ 146431 h 2038348"/>
              <a:gd name="connsiteX5" fmla="*/ 1220227 w 2038350"/>
              <a:gd name="connsiteY5" fmla="*/ 20043 h 2038348"/>
              <a:gd name="connsiteX6" fmla="*/ 1224575 w 2038350"/>
              <a:gd name="connsiteY6" fmla="*/ 20706 h 2038348"/>
              <a:gd name="connsiteX7" fmla="*/ 1322247 w 2038350"/>
              <a:gd name="connsiteY7" fmla="*/ 45820 h 2038348"/>
              <a:gd name="connsiteX8" fmla="*/ 1344554 w 2038350"/>
              <a:gd name="connsiteY8" fmla="*/ 53985 h 2038348"/>
              <a:gd name="connsiteX9" fmla="*/ 1328834 w 2038350"/>
              <a:gd name="connsiteY9" fmla="*/ 190098 h 2038348"/>
              <a:gd name="connsiteX10" fmla="*/ 1363977 w 2038350"/>
              <a:gd name="connsiteY10" fmla="*/ 202961 h 2038348"/>
              <a:gd name="connsiteX11" fmla="*/ 1386555 w 2038350"/>
              <a:gd name="connsiteY11" fmla="*/ 213837 h 2038348"/>
              <a:gd name="connsiteX12" fmla="*/ 1471401 w 2038350"/>
              <a:gd name="connsiteY12" fmla="*/ 106836 h 2038348"/>
              <a:gd name="connsiteX13" fmla="*/ 1504975 w 2038350"/>
              <a:gd name="connsiteY13" fmla="*/ 123009 h 2038348"/>
              <a:gd name="connsiteX14" fmla="*/ 1583440 w 2038350"/>
              <a:gd name="connsiteY14" fmla="*/ 170678 h 2038348"/>
              <a:gd name="connsiteX15" fmla="*/ 1532468 w 2038350"/>
              <a:gd name="connsiteY15" fmla="*/ 299501 h 2038348"/>
              <a:gd name="connsiteX16" fmla="*/ 1579671 w 2038350"/>
              <a:gd name="connsiteY16" fmla="*/ 338447 h 2038348"/>
              <a:gd name="connsiteX17" fmla="*/ 1692020 w 2038350"/>
              <a:gd name="connsiteY17" fmla="*/ 255046 h 2038348"/>
              <a:gd name="connsiteX18" fmla="*/ 1739841 w 2038350"/>
              <a:gd name="connsiteY18" fmla="*/ 298509 h 2038348"/>
              <a:gd name="connsiteX19" fmla="*/ 1783302 w 2038350"/>
              <a:gd name="connsiteY19" fmla="*/ 346329 h 2038348"/>
              <a:gd name="connsiteX20" fmla="*/ 1699901 w 2038350"/>
              <a:gd name="connsiteY20" fmla="*/ 458678 h 2038348"/>
              <a:gd name="connsiteX21" fmla="*/ 1738847 w 2038350"/>
              <a:gd name="connsiteY21" fmla="*/ 505881 h 2038348"/>
              <a:gd name="connsiteX22" fmla="*/ 1867671 w 2038350"/>
              <a:gd name="connsiteY22" fmla="*/ 454908 h 2038348"/>
              <a:gd name="connsiteX23" fmla="*/ 1915341 w 2038350"/>
              <a:gd name="connsiteY23" fmla="*/ 533375 h 2038348"/>
              <a:gd name="connsiteX24" fmla="*/ 1931514 w 2038350"/>
              <a:gd name="connsiteY24" fmla="*/ 566947 h 2038348"/>
              <a:gd name="connsiteX25" fmla="*/ 1824511 w 2038350"/>
              <a:gd name="connsiteY25" fmla="*/ 651794 h 2038348"/>
              <a:gd name="connsiteX26" fmla="*/ 1835387 w 2038350"/>
              <a:gd name="connsiteY26" fmla="*/ 674370 h 2038348"/>
              <a:gd name="connsiteX27" fmla="*/ 1848250 w 2038350"/>
              <a:gd name="connsiteY27" fmla="*/ 709514 h 2038348"/>
              <a:gd name="connsiteX28" fmla="*/ 1984365 w 2038350"/>
              <a:gd name="connsiteY28" fmla="*/ 693794 h 2038348"/>
              <a:gd name="connsiteX29" fmla="*/ 1992530 w 2038350"/>
              <a:gd name="connsiteY29" fmla="*/ 716103 h 2038348"/>
              <a:gd name="connsiteX30" fmla="*/ 2017644 w 2038350"/>
              <a:gd name="connsiteY30" fmla="*/ 813775 h 2038348"/>
              <a:gd name="connsiteX31" fmla="*/ 2018307 w 2038350"/>
              <a:gd name="connsiteY31" fmla="*/ 818120 h 2038348"/>
              <a:gd name="connsiteX32" fmla="*/ 1891916 w 2038350"/>
              <a:gd name="connsiteY32" fmla="*/ 872846 h 2038348"/>
              <a:gd name="connsiteX33" fmla="*/ 1900426 w 2038350"/>
              <a:gd name="connsiteY33" fmla="*/ 928603 h 2038348"/>
              <a:gd name="connsiteX34" fmla="*/ 1900735 w 2038350"/>
              <a:gd name="connsiteY34" fmla="*/ 934729 h 2038348"/>
              <a:gd name="connsiteX35" fmla="*/ 2035089 w 2038350"/>
              <a:gd name="connsiteY35" fmla="*/ 954598 h 2038348"/>
              <a:gd name="connsiteX36" fmla="*/ 2038350 w 2038350"/>
              <a:gd name="connsiteY36" fmla="*/ 1019174 h 2038348"/>
              <a:gd name="connsiteX37" fmla="*/ 2035090 w 2038350"/>
              <a:gd name="connsiteY37" fmla="*/ 1083749 h 2038348"/>
              <a:gd name="connsiteX38" fmla="*/ 1900735 w 2038350"/>
              <a:gd name="connsiteY38" fmla="*/ 1103619 h 2038348"/>
              <a:gd name="connsiteX39" fmla="*/ 1900426 w 2038350"/>
              <a:gd name="connsiteY39" fmla="*/ 1109744 h 2038348"/>
              <a:gd name="connsiteX40" fmla="*/ 1891916 w 2038350"/>
              <a:gd name="connsiteY40" fmla="*/ 1165501 h 2038348"/>
              <a:gd name="connsiteX41" fmla="*/ 2018308 w 2038350"/>
              <a:gd name="connsiteY41" fmla="*/ 1220227 h 2038348"/>
              <a:gd name="connsiteX42" fmla="*/ 2017644 w 2038350"/>
              <a:gd name="connsiteY42" fmla="*/ 1224573 h 2038348"/>
              <a:gd name="connsiteX43" fmla="*/ 1992530 w 2038350"/>
              <a:gd name="connsiteY43" fmla="*/ 1322245 h 2038348"/>
              <a:gd name="connsiteX44" fmla="*/ 1984365 w 2038350"/>
              <a:gd name="connsiteY44" fmla="*/ 1344553 h 2038348"/>
              <a:gd name="connsiteX45" fmla="*/ 1848249 w 2038350"/>
              <a:gd name="connsiteY45" fmla="*/ 1328833 h 2038348"/>
              <a:gd name="connsiteX46" fmla="*/ 1835387 w 2038350"/>
              <a:gd name="connsiteY46" fmla="*/ 1363976 h 2038348"/>
              <a:gd name="connsiteX47" fmla="*/ 1824511 w 2038350"/>
              <a:gd name="connsiteY47" fmla="*/ 1386553 h 2038348"/>
              <a:gd name="connsiteX48" fmla="*/ 1931514 w 2038350"/>
              <a:gd name="connsiteY48" fmla="*/ 1471401 h 2038348"/>
              <a:gd name="connsiteX49" fmla="*/ 1915341 w 2038350"/>
              <a:gd name="connsiteY49" fmla="*/ 1504973 h 2038348"/>
              <a:gd name="connsiteX50" fmla="*/ 1867672 w 2038350"/>
              <a:gd name="connsiteY50" fmla="*/ 1583440 h 2038348"/>
              <a:gd name="connsiteX51" fmla="*/ 1738847 w 2038350"/>
              <a:gd name="connsiteY51" fmla="*/ 1532466 h 2038348"/>
              <a:gd name="connsiteX52" fmla="*/ 1699901 w 2038350"/>
              <a:gd name="connsiteY52" fmla="*/ 1579669 h 2038348"/>
              <a:gd name="connsiteX53" fmla="*/ 1783302 w 2038350"/>
              <a:gd name="connsiteY53" fmla="*/ 1692019 h 2038348"/>
              <a:gd name="connsiteX54" fmla="*/ 1739841 w 2038350"/>
              <a:gd name="connsiteY54" fmla="*/ 1739839 h 2038348"/>
              <a:gd name="connsiteX55" fmla="*/ 1692020 w 2038350"/>
              <a:gd name="connsiteY55" fmla="*/ 1783301 h 2038348"/>
              <a:gd name="connsiteX56" fmla="*/ 1579670 w 2038350"/>
              <a:gd name="connsiteY56" fmla="*/ 1699900 h 2038348"/>
              <a:gd name="connsiteX57" fmla="*/ 1532468 w 2038350"/>
              <a:gd name="connsiteY57" fmla="*/ 1738845 h 2038348"/>
              <a:gd name="connsiteX58" fmla="*/ 1583441 w 2038350"/>
              <a:gd name="connsiteY58" fmla="*/ 1867670 h 2038348"/>
              <a:gd name="connsiteX59" fmla="*/ 1504975 w 2038350"/>
              <a:gd name="connsiteY59" fmla="*/ 1915339 h 2038348"/>
              <a:gd name="connsiteX60" fmla="*/ 1471401 w 2038350"/>
              <a:gd name="connsiteY60" fmla="*/ 1931513 h 2038348"/>
              <a:gd name="connsiteX61" fmla="*/ 1386554 w 2038350"/>
              <a:gd name="connsiteY61" fmla="*/ 1824510 h 2038348"/>
              <a:gd name="connsiteX62" fmla="*/ 1363977 w 2038350"/>
              <a:gd name="connsiteY62" fmla="*/ 1835386 h 2038348"/>
              <a:gd name="connsiteX63" fmla="*/ 1328834 w 2038350"/>
              <a:gd name="connsiteY63" fmla="*/ 1848248 h 2038348"/>
              <a:gd name="connsiteX64" fmla="*/ 1344554 w 2038350"/>
              <a:gd name="connsiteY64" fmla="*/ 1984364 h 2038348"/>
              <a:gd name="connsiteX65" fmla="*/ 1322247 w 2038350"/>
              <a:gd name="connsiteY65" fmla="*/ 1992528 h 2038348"/>
              <a:gd name="connsiteX66" fmla="*/ 1224575 w 2038350"/>
              <a:gd name="connsiteY66" fmla="*/ 2017642 h 2038348"/>
              <a:gd name="connsiteX67" fmla="*/ 1220228 w 2038350"/>
              <a:gd name="connsiteY67" fmla="*/ 2018306 h 2038348"/>
              <a:gd name="connsiteX68" fmla="*/ 1165503 w 2038350"/>
              <a:gd name="connsiteY68" fmla="*/ 1891915 h 2038348"/>
              <a:gd name="connsiteX69" fmla="*/ 1109745 w 2038350"/>
              <a:gd name="connsiteY69" fmla="*/ 1900425 h 2038348"/>
              <a:gd name="connsiteX70" fmla="*/ 1103620 w 2038350"/>
              <a:gd name="connsiteY70" fmla="*/ 1900734 h 2038348"/>
              <a:gd name="connsiteX71" fmla="*/ 1083751 w 2038350"/>
              <a:gd name="connsiteY71" fmla="*/ 2035087 h 2038348"/>
              <a:gd name="connsiteX72" fmla="*/ 1019175 w 2038350"/>
              <a:gd name="connsiteY72" fmla="*/ 2038348 h 2038348"/>
              <a:gd name="connsiteX73" fmla="*/ 954599 w 2038350"/>
              <a:gd name="connsiteY73" fmla="*/ 2035087 h 2038348"/>
              <a:gd name="connsiteX74" fmla="*/ 934730 w 2038350"/>
              <a:gd name="connsiteY74" fmla="*/ 1900734 h 2038348"/>
              <a:gd name="connsiteX75" fmla="*/ 928604 w 2038350"/>
              <a:gd name="connsiteY75" fmla="*/ 1900425 h 2038348"/>
              <a:gd name="connsiteX76" fmla="*/ 872847 w 2038350"/>
              <a:gd name="connsiteY76" fmla="*/ 1891915 h 2038348"/>
              <a:gd name="connsiteX77" fmla="*/ 818122 w 2038350"/>
              <a:gd name="connsiteY77" fmla="*/ 2018306 h 2038348"/>
              <a:gd name="connsiteX78" fmla="*/ 813776 w 2038350"/>
              <a:gd name="connsiteY78" fmla="*/ 2017642 h 2038348"/>
              <a:gd name="connsiteX79" fmla="*/ 716104 w 2038350"/>
              <a:gd name="connsiteY79" fmla="*/ 1992528 h 2038348"/>
              <a:gd name="connsiteX80" fmla="*/ 693795 w 2038350"/>
              <a:gd name="connsiteY80" fmla="*/ 1984363 h 2038348"/>
              <a:gd name="connsiteX81" fmla="*/ 709515 w 2038350"/>
              <a:gd name="connsiteY81" fmla="*/ 1848249 h 2038348"/>
              <a:gd name="connsiteX82" fmla="*/ 674371 w 2038350"/>
              <a:gd name="connsiteY82" fmla="*/ 1835386 h 2038348"/>
              <a:gd name="connsiteX83" fmla="*/ 651795 w 2038350"/>
              <a:gd name="connsiteY83" fmla="*/ 1824510 h 2038348"/>
              <a:gd name="connsiteX84" fmla="*/ 566949 w 2038350"/>
              <a:gd name="connsiteY84" fmla="*/ 1931512 h 2038348"/>
              <a:gd name="connsiteX85" fmla="*/ 533376 w 2038350"/>
              <a:gd name="connsiteY85" fmla="*/ 1915339 h 2038348"/>
              <a:gd name="connsiteX86" fmla="*/ 454909 w 2038350"/>
              <a:gd name="connsiteY86" fmla="*/ 1867670 h 2038348"/>
              <a:gd name="connsiteX87" fmla="*/ 505882 w 2038350"/>
              <a:gd name="connsiteY87" fmla="*/ 1738846 h 2038348"/>
              <a:gd name="connsiteX88" fmla="*/ 458679 w 2038350"/>
              <a:gd name="connsiteY88" fmla="*/ 1699900 h 2038348"/>
              <a:gd name="connsiteX89" fmla="*/ 346330 w 2038350"/>
              <a:gd name="connsiteY89" fmla="*/ 1783301 h 2038348"/>
              <a:gd name="connsiteX90" fmla="*/ 298510 w 2038350"/>
              <a:gd name="connsiteY90" fmla="*/ 1739839 h 2038348"/>
              <a:gd name="connsiteX91" fmla="*/ 255048 w 2038350"/>
              <a:gd name="connsiteY91" fmla="*/ 1692019 h 2038348"/>
              <a:gd name="connsiteX92" fmla="*/ 338449 w 2038350"/>
              <a:gd name="connsiteY92" fmla="*/ 1579670 h 2038348"/>
              <a:gd name="connsiteX93" fmla="*/ 299502 w 2038350"/>
              <a:gd name="connsiteY93" fmla="*/ 1532466 h 2038348"/>
              <a:gd name="connsiteX94" fmla="*/ 170679 w 2038350"/>
              <a:gd name="connsiteY94" fmla="*/ 1583439 h 2038348"/>
              <a:gd name="connsiteX95" fmla="*/ 123009 w 2038350"/>
              <a:gd name="connsiteY95" fmla="*/ 1504973 h 2038348"/>
              <a:gd name="connsiteX96" fmla="*/ 106836 w 2038350"/>
              <a:gd name="connsiteY96" fmla="*/ 1471400 h 2038348"/>
              <a:gd name="connsiteX97" fmla="*/ 213838 w 2038350"/>
              <a:gd name="connsiteY97" fmla="*/ 1386554 h 2038348"/>
              <a:gd name="connsiteX98" fmla="*/ 202962 w 2038350"/>
              <a:gd name="connsiteY98" fmla="*/ 1363976 h 2038348"/>
              <a:gd name="connsiteX99" fmla="*/ 190099 w 2038350"/>
              <a:gd name="connsiteY99" fmla="*/ 1328833 h 2038348"/>
              <a:gd name="connsiteX100" fmla="*/ 53985 w 2038350"/>
              <a:gd name="connsiteY100" fmla="*/ 1344553 h 2038348"/>
              <a:gd name="connsiteX101" fmla="*/ 45820 w 2038350"/>
              <a:gd name="connsiteY101" fmla="*/ 1322245 h 2038348"/>
              <a:gd name="connsiteX102" fmla="*/ 20706 w 2038350"/>
              <a:gd name="connsiteY102" fmla="*/ 1224573 h 2038348"/>
              <a:gd name="connsiteX103" fmla="*/ 20043 w 2038350"/>
              <a:gd name="connsiteY103" fmla="*/ 1220227 h 2038348"/>
              <a:gd name="connsiteX104" fmla="*/ 146432 w 2038350"/>
              <a:gd name="connsiteY104" fmla="*/ 1165502 h 2038348"/>
              <a:gd name="connsiteX105" fmla="*/ 137923 w 2038350"/>
              <a:gd name="connsiteY105" fmla="*/ 1109744 h 2038348"/>
              <a:gd name="connsiteX106" fmla="*/ 137613 w 2038350"/>
              <a:gd name="connsiteY106" fmla="*/ 1103618 h 2038348"/>
              <a:gd name="connsiteX107" fmla="*/ 3261 w 2038350"/>
              <a:gd name="connsiteY107" fmla="*/ 1083749 h 2038348"/>
              <a:gd name="connsiteX108" fmla="*/ 0 w 2038350"/>
              <a:gd name="connsiteY108" fmla="*/ 1019174 h 2038348"/>
              <a:gd name="connsiteX109" fmla="*/ 3261 w 2038350"/>
              <a:gd name="connsiteY109" fmla="*/ 954598 h 2038348"/>
              <a:gd name="connsiteX110" fmla="*/ 137613 w 2038350"/>
              <a:gd name="connsiteY110" fmla="*/ 934729 h 2038348"/>
              <a:gd name="connsiteX111" fmla="*/ 137923 w 2038350"/>
              <a:gd name="connsiteY111" fmla="*/ 928603 h 2038348"/>
              <a:gd name="connsiteX112" fmla="*/ 146432 w 2038350"/>
              <a:gd name="connsiteY112" fmla="*/ 872845 h 2038348"/>
              <a:gd name="connsiteX113" fmla="*/ 20043 w 2038350"/>
              <a:gd name="connsiteY113" fmla="*/ 818121 h 2038348"/>
              <a:gd name="connsiteX114" fmla="*/ 20706 w 2038350"/>
              <a:gd name="connsiteY114" fmla="*/ 813775 h 2038348"/>
              <a:gd name="connsiteX115" fmla="*/ 45820 w 2038350"/>
              <a:gd name="connsiteY115" fmla="*/ 716103 h 2038348"/>
              <a:gd name="connsiteX116" fmla="*/ 53986 w 2038350"/>
              <a:gd name="connsiteY116" fmla="*/ 693794 h 2038348"/>
              <a:gd name="connsiteX117" fmla="*/ 190099 w 2038350"/>
              <a:gd name="connsiteY117" fmla="*/ 709514 h 2038348"/>
              <a:gd name="connsiteX118" fmla="*/ 202962 w 2038350"/>
              <a:gd name="connsiteY118" fmla="*/ 674370 h 2038348"/>
              <a:gd name="connsiteX119" fmla="*/ 213838 w 2038350"/>
              <a:gd name="connsiteY119" fmla="*/ 651793 h 2038348"/>
              <a:gd name="connsiteX120" fmla="*/ 106837 w 2038350"/>
              <a:gd name="connsiteY120" fmla="*/ 566948 h 2038348"/>
              <a:gd name="connsiteX121" fmla="*/ 123009 w 2038350"/>
              <a:gd name="connsiteY121" fmla="*/ 533375 h 2038348"/>
              <a:gd name="connsiteX122" fmla="*/ 170679 w 2038350"/>
              <a:gd name="connsiteY122" fmla="*/ 454908 h 2038348"/>
              <a:gd name="connsiteX123" fmla="*/ 299501 w 2038350"/>
              <a:gd name="connsiteY123" fmla="*/ 505881 h 2038348"/>
              <a:gd name="connsiteX124" fmla="*/ 338448 w 2038350"/>
              <a:gd name="connsiteY124" fmla="*/ 458677 h 2038348"/>
              <a:gd name="connsiteX125" fmla="*/ 255048 w 2038350"/>
              <a:gd name="connsiteY125" fmla="*/ 346329 h 2038348"/>
              <a:gd name="connsiteX126" fmla="*/ 298510 w 2038350"/>
              <a:gd name="connsiteY126" fmla="*/ 298509 h 2038348"/>
              <a:gd name="connsiteX127" fmla="*/ 346331 w 2038350"/>
              <a:gd name="connsiteY127" fmla="*/ 255047 h 2038348"/>
              <a:gd name="connsiteX128" fmla="*/ 458678 w 2038350"/>
              <a:gd name="connsiteY128" fmla="*/ 338447 h 2038348"/>
              <a:gd name="connsiteX129" fmla="*/ 505882 w 2038350"/>
              <a:gd name="connsiteY129" fmla="*/ 299500 h 2038348"/>
              <a:gd name="connsiteX130" fmla="*/ 454909 w 2038350"/>
              <a:gd name="connsiteY130" fmla="*/ 170679 h 2038348"/>
              <a:gd name="connsiteX131" fmla="*/ 533376 w 2038350"/>
              <a:gd name="connsiteY131" fmla="*/ 123009 h 2038348"/>
              <a:gd name="connsiteX132" fmla="*/ 566949 w 2038350"/>
              <a:gd name="connsiteY132" fmla="*/ 106836 h 2038348"/>
              <a:gd name="connsiteX133" fmla="*/ 651794 w 2038350"/>
              <a:gd name="connsiteY133" fmla="*/ 213836 h 2038348"/>
              <a:gd name="connsiteX134" fmla="*/ 674371 w 2038350"/>
              <a:gd name="connsiteY134" fmla="*/ 202961 h 2038348"/>
              <a:gd name="connsiteX135" fmla="*/ 709515 w 2038350"/>
              <a:gd name="connsiteY135" fmla="*/ 190098 h 2038348"/>
              <a:gd name="connsiteX136" fmla="*/ 693795 w 2038350"/>
              <a:gd name="connsiteY136" fmla="*/ 53985 h 2038348"/>
              <a:gd name="connsiteX137" fmla="*/ 716104 w 2038350"/>
              <a:gd name="connsiteY137" fmla="*/ 45820 h 2038348"/>
              <a:gd name="connsiteX138" fmla="*/ 813776 w 2038350"/>
              <a:gd name="connsiteY138" fmla="*/ 20706 h 2038348"/>
              <a:gd name="connsiteX139" fmla="*/ 818122 w 2038350"/>
              <a:gd name="connsiteY139" fmla="*/ 20043 h 2038348"/>
              <a:gd name="connsiteX140" fmla="*/ 872846 w 2038350"/>
              <a:gd name="connsiteY140" fmla="*/ 146431 h 2038348"/>
              <a:gd name="connsiteX141" fmla="*/ 928604 w 2038350"/>
              <a:gd name="connsiteY141" fmla="*/ 137922 h 2038348"/>
              <a:gd name="connsiteX142" fmla="*/ 934730 w 2038350"/>
              <a:gd name="connsiteY142" fmla="*/ 137612 h 2038348"/>
              <a:gd name="connsiteX143" fmla="*/ 954599 w 2038350"/>
              <a:gd name="connsiteY143" fmla="*/ 3261 h 2038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2038350" h="2038348">
                <a:moveTo>
                  <a:pt x="1019175" y="0"/>
                </a:moveTo>
                <a:lnTo>
                  <a:pt x="1083751" y="3261"/>
                </a:lnTo>
                <a:lnTo>
                  <a:pt x="1103620" y="137612"/>
                </a:lnTo>
                <a:lnTo>
                  <a:pt x="1109745" y="137922"/>
                </a:lnTo>
                <a:lnTo>
                  <a:pt x="1165503" y="146431"/>
                </a:lnTo>
                <a:lnTo>
                  <a:pt x="1220227" y="20043"/>
                </a:lnTo>
                <a:lnTo>
                  <a:pt x="1224575" y="20706"/>
                </a:lnTo>
                <a:cubicBezTo>
                  <a:pt x="1257748" y="27494"/>
                  <a:pt x="1290333" y="35894"/>
                  <a:pt x="1322247" y="45820"/>
                </a:cubicBezTo>
                <a:lnTo>
                  <a:pt x="1344554" y="53985"/>
                </a:lnTo>
                <a:lnTo>
                  <a:pt x="1328834" y="190098"/>
                </a:lnTo>
                <a:lnTo>
                  <a:pt x="1363977" y="202961"/>
                </a:lnTo>
                <a:lnTo>
                  <a:pt x="1386555" y="213837"/>
                </a:lnTo>
                <a:lnTo>
                  <a:pt x="1471401" y="106836"/>
                </a:lnTo>
                <a:lnTo>
                  <a:pt x="1504975" y="123009"/>
                </a:lnTo>
                <a:lnTo>
                  <a:pt x="1583440" y="170678"/>
                </a:lnTo>
                <a:lnTo>
                  <a:pt x="1532468" y="299501"/>
                </a:lnTo>
                <a:lnTo>
                  <a:pt x="1579671" y="338447"/>
                </a:lnTo>
                <a:lnTo>
                  <a:pt x="1692020" y="255046"/>
                </a:lnTo>
                <a:lnTo>
                  <a:pt x="1739841" y="298509"/>
                </a:lnTo>
                <a:lnTo>
                  <a:pt x="1783302" y="346329"/>
                </a:lnTo>
                <a:lnTo>
                  <a:pt x="1699901" y="458678"/>
                </a:lnTo>
                <a:lnTo>
                  <a:pt x="1738847" y="505881"/>
                </a:lnTo>
                <a:lnTo>
                  <a:pt x="1867671" y="454908"/>
                </a:lnTo>
                <a:lnTo>
                  <a:pt x="1915341" y="533375"/>
                </a:lnTo>
                <a:lnTo>
                  <a:pt x="1931514" y="566947"/>
                </a:lnTo>
                <a:lnTo>
                  <a:pt x="1824511" y="651794"/>
                </a:lnTo>
                <a:lnTo>
                  <a:pt x="1835387" y="674370"/>
                </a:lnTo>
                <a:lnTo>
                  <a:pt x="1848250" y="709514"/>
                </a:lnTo>
                <a:lnTo>
                  <a:pt x="1984365" y="693794"/>
                </a:lnTo>
                <a:lnTo>
                  <a:pt x="1992530" y="716103"/>
                </a:lnTo>
                <a:cubicBezTo>
                  <a:pt x="2002456" y="748016"/>
                  <a:pt x="2010856" y="780602"/>
                  <a:pt x="2017644" y="813775"/>
                </a:cubicBezTo>
                <a:lnTo>
                  <a:pt x="2018307" y="818120"/>
                </a:lnTo>
                <a:lnTo>
                  <a:pt x="1891916" y="872846"/>
                </a:lnTo>
                <a:lnTo>
                  <a:pt x="1900426" y="928603"/>
                </a:lnTo>
                <a:lnTo>
                  <a:pt x="1900735" y="934729"/>
                </a:lnTo>
                <a:lnTo>
                  <a:pt x="2035089" y="954598"/>
                </a:lnTo>
                <a:lnTo>
                  <a:pt x="2038350" y="1019174"/>
                </a:lnTo>
                <a:lnTo>
                  <a:pt x="2035090" y="1083749"/>
                </a:lnTo>
                <a:lnTo>
                  <a:pt x="1900735" y="1103619"/>
                </a:lnTo>
                <a:lnTo>
                  <a:pt x="1900426" y="1109744"/>
                </a:lnTo>
                <a:lnTo>
                  <a:pt x="1891916" y="1165501"/>
                </a:lnTo>
                <a:lnTo>
                  <a:pt x="2018308" y="1220227"/>
                </a:lnTo>
                <a:lnTo>
                  <a:pt x="2017644" y="1224573"/>
                </a:lnTo>
                <a:cubicBezTo>
                  <a:pt x="2010856" y="1257746"/>
                  <a:pt x="2002456" y="1290332"/>
                  <a:pt x="1992530" y="1322245"/>
                </a:cubicBezTo>
                <a:lnTo>
                  <a:pt x="1984365" y="1344553"/>
                </a:lnTo>
                <a:lnTo>
                  <a:pt x="1848249" y="1328833"/>
                </a:lnTo>
                <a:lnTo>
                  <a:pt x="1835387" y="1363976"/>
                </a:lnTo>
                <a:lnTo>
                  <a:pt x="1824511" y="1386553"/>
                </a:lnTo>
                <a:lnTo>
                  <a:pt x="1931514" y="1471401"/>
                </a:lnTo>
                <a:lnTo>
                  <a:pt x="1915341" y="1504973"/>
                </a:lnTo>
                <a:lnTo>
                  <a:pt x="1867672" y="1583440"/>
                </a:lnTo>
                <a:lnTo>
                  <a:pt x="1738847" y="1532466"/>
                </a:lnTo>
                <a:lnTo>
                  <a:pt x="1699901" y="1579669"/>
                </a:lnTo>
                <a:lnTo>
                  <a:pt x="1783302" y="1692019"/>
                </a:lnTo>
                <a:lnTo>
                  <a:pt x="1739841" y="1739839"/>
                </a:lnTo>
                <a:lnTo>
                  <a:pt x="1692020" y="1783301"/>
                </a:lnTo>
                <a:lnTo>
                  <a:pt x="1579670" y="1699900"/>
                </a:lnTo>
                <a:lnTo>
                  <a:pt x="1532468" y="1738845"/>
                </a:lnTo>
                <a:lnTo>
                  <a:pt x="1583441" y="1867670"/>
                </a:lnTo>
                <a:lnTo>
                  <a:pt x="1504975" y="1915339"/>
                </a:lnTo>
                <a:lnTo>
                  <a:pt x="1471401" y="1931513"/>
                </a:lnTo>
                <a:lnTo>
                  <a:pt x="1386554" y="1824510"/>
                </a:lnTo>
                <a:lnTo>
                  <a:pt x="1363977" y="1835386"/>
                </a:lnTo>
                <a:lnTo>
                  <a:pt x="1328834" y="1848248"/>
                </a:lnTo>
                <a:lnTo>
                  <a:pt x="1344554" y="1984364"/>
                </a:lnTo>
                <a:lnTo>
                  <a:pt x="1322247" y="1992528"/>
                </a:lnTo>
                <a:cubicBezTo>
                  <a:pt x="1290333" y="2002454"/>
                  <a:pt x="1257748" y="2010854"/>
                  <a:pt x="1224575" y="2017642"/>
                </a:cubicBezTo>
                <a:lnTo>
                  <a:pt x="1220228" y="2018306"/>
                </a:lnTo>
                <a:lnTo>
                  <a:pt x="1165503" y="1891915"/>
                </a:lnTo>
                <a:lnTo>
                  <a:pt x="1109745" y="1900425"/>
                </a:lnTo>
                <a:lnTo>
                  <a:pt x="1103620" y="1900734"/>
                </a:lnTo>
                <a:lnTo>
                  <a:pt x="1083751" y="2035087"/>
                </a:lnTo>
                <a:lnTo>
                  <a:pt x="1019175" y="2038348"/>
                </a:lnTo>
                <a:lnTo>
                  <a:pt x="954599" y="2035087"/>
                </a:lnTo>
                <a:lnTo>
                  <a:pt x="934730" y="1900734"/>
                </a:lnTo>
                <a:lnTo>
                  <a:pt x="928604" y="1900425"/>
                </a:lnTo>
                <a:lnTo>
                  <a:pt x="872847" y="1891915"/>
                </a:lnTo>
                <a:lnTo>
                  <a:pt x="818122" y="2018306"/>
                </a:lnTo>
                <a:lnTo>
                  <a:pt x="813776" y="2017642"/>
                </a:lnTo>
                <a:cubicBezTo>
                  <a:pt x="780603" y="2010854"/>
                  <a:pt x="748017" y="2002454"/>
                  <a:pt x="716104" y="1992528"/>
                </a:cubicBezTo>
                <a:lnTo>
                  <a:pt x="693795" y="1984363"/>
                </a:lnTo>
                <a:lnTo>
                  <a:pt x="709515" y="1848249"/>
                </a:lnTo>
                <a:lnTo>
                  <a:pt x="674371" y="1835386"/>
                </a:lnTo>
                <a:lnTo>
                  <a:pt x="651795" y="1824510"/>
                </a:lnTo>
                <a:lnTo>
                  <a:pt x="566949" y="1931512"/>
                </a:lnTo>
                <a:lnTo>
                  <a:pt x="533376" y="1915339"/>
                </a:lnTo>
                <a:lnTo>
                  <a:pt x="454909" y="1867670"/>
                </a:lnTo>
                <a:lnTo>
                  <a:pt x="505882" y="1738846"/>
                </a:lnTo>
                <a:lnTo>
                  <a:pt x="458679" y="1699900"/>
                </a:lnTo>
                <a:lnTo>
                  <a:pt x="346330" y="1783301"/>
                </a:lnTo>
                <a:lnTo>
                  <a:pt x="298510" y="1739839"/>
                </a:lnTo>
                <a:lnTo>
                  <a:pt x="255048" y="1692019"/>
                </a:lnTo>
                <a:lnTo>
                  <a:pt x="338449" y="1579670"/>
                </a:lnTo>
                <a:lnTo>
                  <a:pt x="299502" y="1532466"/>
                </a:lnTo>
                <a:lnTo>
                  <a:pt x="170679" y="1583439"/>
                </a:lnTo>
                <a:lnTo>
                  <a:pt x="123009" y="1504973"/>
                </a:lnTo>
                <a:lnTo>
                  <a:pt x="106836" y="1471400"/>
                </a:lnTo>
                <a:lnTo>
                  <a:pt x="213838" y="1386554"/>
                </a:lnTo>
                <a:lnTo>
                  <a:pt x="202962" y="1363976"/>
                </a:lnTo>
                <a:lnTo>
                  <a:pt x="190099" y="1328833"/>
                </a:lnTo>
                <a:lnTo>
                  <a:pt x="53985" y="1344553"/>
                </a:lnTo>
                <a:lnTo>
                  <a:pt x="45820" y="1322245"/>
                </a:lnTo>
                <a:cubicBezTo>
                  <a:pt x="35894" y="1290332"/>
                  <a:pt x="27494" y="1257746"/>
                  <a:pt x="20706" y="1224573"/>
                </a:cubicBezTo>
                <a:lnTo>
                  <a:pt x="20043" y="1220227"/>
                </a:lnTo>
                <a:lnTo>
                  <a:pt x="146432" y="1165502"/>
                </a:lnTo>
                <a:lnTo>
                  <a:pt x="137923" y="1109744"/>
                </a:lnTo>
                <a:lnTo>
                  <a:pt x="137613" y="1103618"/>
                </a:lnTo>
                <a:lnTo>
                  <a:pt x="3261" y="1083749"/>
                </a:lnTo>
                <a:lnTo>
                  <a:pt x="0" y="1019174"/>
                </a:lnTo>
                <a:lnTo>
                  <a:pt x="3261" y="954598"/>
                </a:lnTo>
                <a:lnTo>
                  <a:pt x="137613" y="934729"/>
                </a:lnTo>
                <a:lnTo>
                  <a:pt x="137923" y="928603"/>
                </a:lnTo>
                <a:lnTo>
                  <a:pt x="146432" y="872845"/>
                </a:lnTo>
                <a:lnTo>
                  <a:pt x="20043" y="818121"/>
                </a:lnTo>
                <a:lnTo>
                  <a:pt x="20706" y="813775"/>
                </a:lnTo>
                <a:cubicBezTo>
                  <a:pt x="27494" y="780602"/>
                  <a:pt x="35894" y="748016"/>
                  <a:pt x="45820" y="716103"/>
                </a:cubicBezTo>
                <a:lnTo>
                  <a:pt x="53986" y="693794"/>
                </a:lnTo>
                <a:lnTo>
                  <a:pt x="190099" y="709514"/>
                </a:lnTo>
                <a:lnTo>
                  <a:pt x="202962" y="674370"/>
                </a:lnTo>
                <a:lnTo>
                  <a:pt x="213838" y="651793"/>
                </a:lnTo>
                <a:lnTo>
                  <a:pt x="106837" y="566948"/>
                </a:lnTo>
                <a:lnTo>
                  <a:pt x="123009" y="533375"/>
                </a:lnTo>
                <a:lnTo>
                  <a:pt x="170679" y="454908"/>
                </a:lnTo>
                <a:lnTo>
                  <a:pt x="299501" y="505881"/>
                </a:lnTo>
                <a:lnTo>
                  <a:pt x="338448" y="458677"/>
                </a:lnTo>
                <a:lnTo>
                  <a:pt x="255048" y="346329"/>
                </a:lnTo>
                <a:lnTo>
                  <a:pt x="298510" y="298509"/>
                </a:lnTo>
                <a:lnTo>
                  <a:pt x="346331" y="255047"/>
                </a:lnTo>
                <a:lnTo>
                  <a:pt x="458678" y="338447"/>
                </a:lnTo>
                <a:lnTo>
                  <a:pt x="505882" y="299500"/>
                </a:lnTo>
                <a:lnTo>
                  <a:pt x="454909" y="170679"/>
                </a:lnTo>
                <a:lnTo>
                  <a:pt x="533376" y="123009"/>
                </a:lnTo>
                <a:lnTo>
                  <a:pt x="566949" y="106836"/>
                </a:lnTo>
                <a:lnTo>
                  <a:pt x="651794" y="213836"/>
                </a:lnTo>
                <a:lnTo>
                  <a:pt x="674371" y="202961"/>
                </a:lnTo>
                <a:lnTo>
                  <a:pt x="709515" y="190098"/>
                </a:lnTo>
                <a:lnTo>
                  <a:pt x="693795" y="53985"/>
                </a:lnTo>
                <a:lnTo>
                  <a:pt x="716104" y="45820"/>
                </a:lnTo>
                <a:cubicBezTo>
                  <a:pt x="748017" y="35894"/>
                  <a:pt x="780603" y="27494"/>
                  <a:pt x="813776" y="20706"/>
                </a:cubicBezTo>
                <a:lnTo>
                  <a:pt x="818122" y="20043"/>
                </a:lnTo>
                <a:lnTo>
                  <a:pt x="872846" y="146431"/>
                </a:lnTo>
                <a:lnTo>
                  <a:pt x="928604" y="137922"/>
                </a:lnTo>
                <a:lnTo>
                  <a:pt x="934730" y="137612"/>
                </a:lnTo>
                <a:lnTo>
                  <a:pt x="954599" y="326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/>
            <a:endParaRPr lang="ru-RU" sz="1350" spc="-1">
              <a:solidFill>
                <a:schemeClr val="accent5">
                  <a:lumMod val="50000"/>
                </a:schemeClr>
              </a:solidFill>
              <a:latin typeface="Calibri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5484868" y="1631736"/>
            <a:ext cx="1321371" cy="114549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grpSp>
        <p:nvGrpSpPr>
          <p:cNvPr id="3" name="Группа 12"/>
          <p:cNvGrpSpPr/>
          <p:nvPr/>
        </p:nvGrpSpPr>
        <p:grpSpPr>
          <a:xfrm>
            <a:off x="6638736" y="2362580"/>
            <a:ext cx="1391236" cy="1224645"/>
            <a:chOff x="7057571" y="2469829"/>
            <a:chExt cx="1632860" cy="1632858"/>
          </a:xfrm>
        </p:grpSpPr>
        <p:sp>
          <p:nvSpPr>
            <p:cNvPr id="14" name="Полилиния 13"/>
            <p:cNvSpPr/>
            <p:nvPr/>
          </p:nvSpPr>
          <p:spPr>
            <a:xfrm>
              <a:off x="7057571" y="2469829"/>
              <a:ext cx="1632860" cy="1632858"/>
            </a:xfrm>
            <a:custGeom>
              <a:avLst/>
              <a:gdLst>
                <a:gd name="connsiteX0" fmla="*/ 1019175 w 2038350"/>
                <a:gd name="connsiteY0" fmla="*/ 0 h 2038348"/>
                <a:gd name="connsiteX1" fmla="*/ 1083751 w 2038350"/>
                <a:gd name="connsiteY1" fmla="*/ 3261 h 2038348"/>
                <a:gd name="connsiteX2" fmla="*/ 1103620 w 2038350"/>
                <a:gd name="connsiteY2" fmla="*/ 137612 h 2038348"/>
                <a:gd name="connsiteX3" fmla="*/ 1109745 w 2038350"/>
                <a:gd name="connsiteY3" fmla="*/ 137922 h 2038348"/>
                <a:gd name="connsiteX4" fmla="*/ 1165503 w 2038350"/>
                <a:gd name="connsiteY4" fmla="*/ 146431 h 2038348"/>
                <a:gd name="connsiteX5" fmla="*/ 1220227 w 2038350"/>
                <a:gd name="connsiteY5" fmla="*/ 20043 h 2038348"/>
                <a:gd name="connsiteX6" fmla="*/ 1224575 w 2038350"/>
                <a:gd name="connsiteY6" fmla="*/ 20706 h 2038348"/>
                <a:gd name="connsiteX7" fmla="*/ 1322247 w 2038350"/>
                <a:gd name="connsiteY7" fmla="*/ 45820 h 2038348"/>
                <a:gd name="connsiteX8" fmla="*/ 1344554 w 2038350"/>
                <a:gd name="connsiteY8" fmla="*/ 53985 h 2038348"/>
                <a:gd name="connsiteX9" fmla="*/ 1328834 w 2038350"/>
                <a:gd name="connsiteY9" fmla="*/ 190098 h 2038348"/>
                <a:gd name="connsiteX10" fmla="*/ 1363977 w 2038350"/>
                <a:gd name="connsiteY10" fmla="*/ 202961 h 2038348"/>
                <a:gd name="connsiteX11" fmla="*/ 1386555 w 2038350"/>
                <a:gd name="connsiteY11" fmla="*/ 213837 h 2038348"/>
                <a:gd name="connsiteX12" fmla="*/ 1471401 w 2038350"/>
                <a:gd name="connsiteY12" fmla="*/ 106836 h 2038348"/>
                <a:gd name="connsiteX13" fmla="*/ 1504975 w 2038350"/>
                <a:gd name="connsiteY13" fmla="*/ 123009 h 2038348"/>
                <a:gd name="connsiteX14" fmla="*/ 1583440 w 2038350"/>
                <a:gd name="connsiteY14" fmla="*/ 170678 h 2038348"/>
                <a:gd name="connsiteX15" fmla="*/ 1532468 w 2038350"/>
                <a:gd name="connsiteY15" fmla="*/ 299501 h 2038348"/>
                <a:gd name="connsiteX16" fmla="*/ 1579671 w 2038350"/>
                <a:gd name="connsiteY16" fmla="*/ 338447 h 2038348"/>
                <a:gd name="connsiteX17" fmla="*/ 1692020 w 2038350"/>
                <a:gd name="connsiteY17" fmla="*/ 255046 h 2038348"/>
                <a:gd name="connsiteX18" fmla="*/ 1739841 w 2038350"/>
                <a:gd name="connsiteY18" fmla="*/ 298509 h 2038348"/>
                <a:gd name="connsiteX19" fmla="*/ 1783302 w 2038350"/>
                <a:gd name="connsiteY19" fmla="*/ 346329 h 2038348"/>
                <a:gd name="connsiteX20" fmla="*/ 1699901 w 2038350"/>
                <a:gd name="connsiteY20" fmla="*/ 458678 h 2038348"/>
                <a:gd name="connsiteX21" fmla="*/ 1738847 w 2038350"/>
                <a:gd name="connsiteY21" fmla="*/ 505881 h 2038348"/>
                <a:gd name="connsiteX22" fmla="*/ 1867671 w 2038350"/>
                <a:gd name="connsiteY22" fmla="*/ 454908 h 2038348"/>
                <a:gd name="connsiteX23" fmla="*/ 1915341 w 2038350"/>
                <a:gd name="connsiteY23" fmla="*/ 533375 h 2038348"/>
                <a:gd name="connsiteX24" fmla="*/ 1931514 w 2038350"/>
                <a:gd name="connsiteY24" fmla="*/ 566947 h 2038348"/>
                <a:gd name="connsiteX25" fmla="*/ 1824511 w 2038350"/>
                <a:gd name="connsiteY25" fmla="*/ 651794 h 2038348"/>
                <a:gd name="connsiteX26" fmla="*/ 1835387 w 2038350"/>
                <a:gd name="connsiteY26" fmla="*/ 674370 h 2038348"/>
                <a:gd name="connsiteX27" fmla="*/ 1848250 w 2038350"/>
                <a:gd name="connsiteY27" fmla="*/ 709514 h 2038348"/>
                <a:gd name="connsiteX28" fmla="*/ 1984365 w 2038350"/>
                <a:gd name="connsiteY28" fmla="*/ 693794 h 2038348"/>
                <a:gd name="connsiteX29" fmla="*/ 1992530 w 2038350"/>
                <a:gd name="connsiteY29" fmla="*/ 716103 h 2038348"/>
                <a:gd name="connsiteX30" fmla="*/ 2017644 w 2038350"/>
                <a:gd name="connsiteY30" fmla="*/ 813775 h 2038348"/>
                <a:gd name="connsiteX31" fmla="*/ 2018307 w 2038350"/>
                <a:gd name="connsiteY31" fmla="*/ 818120 h 2038348"/>
                <a:gd name="connsiteX32" fmla="*/ 1891916 w 2038350"/>
                <a:gd name="connsiteY32" fmla="*/ 872846 h 2038348"/>
                <a:gd name="connsiteX33" fmla="*/ 1900426 w 2038350"/>
                <a:gd name="connsiteY33" fmla="*/ 928603 h 2038348"/>
                <a:gd name="connsiteX34" fmla="*/ 1900735 w 2038350"/>
                <a:gd name="connsiteY34" fmla="*/ 934729 h 2038348"/>
                <a:gd name="connsiteX35" fmla="*/ 2035089 w 2038350"/>
                <a:gd name="connsiteY35" fmla="*/ 954598 h 2038348"/>
                <a:gd name="connsiteX36" fmla="*/ 2038350 w 2038350"/>
                <a:gd name="connsiteY36" fmla="*/ 1019174 h 2038348"/>
                <a:gd name="connsiteX37" fmla="*/ 2035090 w 2038350"/>
                <a:gd name="connsiteY37" fmla="*/ 1083749 h 2038348"/>
                <a:gd name="connsiteX38" fmla="*/ 1900735 w 2038350"/>
                <a:gd name="connsiteY38" fmla="*/ 1103619 h 2038348"/>
                <a:gd name="connsiteX39" fmla="*/ 1900426 w 2038350"/>
                <a:gd name="connsiteY39" fmla="*/ 1109744 h 2038348"/>
                <a:gd name="connsiteX40" fmla="*/ 1891916 w 2038350"/>
                <a:gd name="connsiteY40" fmla="*/ 1165501 h 2038348"/>
                <a:gd name="connsiteX41" fmla="*/ 2018308 w 2038350"/>
                <a:gd name="connsiteY41" fmla="*/ 1220227 h 2038348"/>
                <a:gd name="connsiteX42" fmla="*/ 2017644 w 2038350"/>
                <a:gd name="connsiteY42" fmla="*/ 1224573 h 2038348"/>
                <a:gd name="connsiteX43" fmla="*/ 1992530 w 2038350"/>
                <a:gd name="connsiteY43" fmla="*/ 1322245 h 2038348"/>
                <a:gd name="connsiteX44" fmla="*/ 1984365 w 2038350"/>
                <a:gd name="connsiteY44" fmla="*/ 1344553 h 2038348"/>
                <a:gd name="connsiteX45" fmla="*/ 1848249 w 2038350"/>
                <a:gd name="connsiteY45" fmla="*/ 1328833 h 2038348"/>
                <a:gd name="connsiteX46" fmla="*/ 1835387 w 2038350"/>
                <a:gd name="connsiteY46" fmla="*/ 1363976 h 2038348"/>
                <a:gd name="connsiteX47" fmla="*/ 1824511 w 2038350"/>
                <a:gd name="connsiteY47" fmla="*/ 1386553 h 2038348"/>
                <a:gd name="connsiteX48" fmla="*/ 1931514 w 2038350"/>
                <a:gd name="connsiteY48" fmla="*/ 1471401 h 2038348"/>
                <a:gd name="connsiteX49" fmla="*/ 1915341 w 2038350"/>
                <a:gd name="connsiteY49" fmla="*/ 1504973 h 2038348"/>
                <a:gd name="connsiteX50" fmla="*/ 1867672 w 2038350"/>
                <a:gd name="connsiteY50" fmla="*/ 1583440 h 2038348"/>
                <a:gd name="connsiteX51" fmla="*/ 1738847 w 2038350"/>
                <a:gd name="connsiteY51" fmla="*/ 1532466 h 2038348"/>
                <a:gd name="connsiteX52" fmla="*/ 1699901 w 2038350"/>
                <a:gd name="connsiteY52" fmla="*/ 1579669 h 2038348"/>
                <a:gd name="connsiteX53" fmla="*/ 1783302 w 2038350"/>
                <a:gd name="connsiteY53" fmla="*/ 1692019 h 2038348"/>
                <a:gd name="connsiteX54" fmla="*/ 1739841 w 2038350"/>
                <a:gd name="connsiteY54" fmla="*/ 1739839 h 2038348"/>
                <a:gd name="connsiteX55" fmla="*/ 1692020 w 2038350"/>
                <a:gd name="connsiteY55" fmla="*/ 1783301 h 2038348"/>
                <a:gd name="connsiteX56" fmla="*/ 1579670 w 2038350"/>
                <a:gd name="connsiteY56" fmla="*/ 1699900 h 2038348"/>
                <a:gd name="connsiteX57" fmla="*/ 1532468 w 2038350"/>
                <a:gd name="connsiteY57" fmla="*/ 1738845 h 2038348"/>
                <a:gd name="connsiteX58" fmla="*/ 1583441 w 2038350"/>
                <a:gd name="connsiteY58" fmla="*/ 1867670 h 2038348"/>
                <a:gd name="connsiteX59" fmla="*/ 1504975 w 2038350"/>
                <a:gd name="connsiteY59" fmla="*/ 1915339 h 2038348"/>
                <a:gd name="connsiteX60" fmla="*/ 1471401 w 2038350"/>
                <a:gd name="connsiteY60" fmla="*/ 1931513 h 2038348"/>
                <a:gd name="connsiteX61" fmla="*/ 1386554 w 2038350"/>
                <a:gd name="connsiteY61" fmla="*/ 1824510 h 2038348"/>
                <a:gd name="connsiteX62" fmla="*/ 1363977 w 2038350"/>
                <a:gd name="connsiteY62" fmla="*/ 1835386 h 2038348"/>
                <a:gd name="connsiteX63" fmla="*/ 1328834 w 2038350"/>
                <a:gd name="connsiteY63" fmla="*/ 1848248 h 2038348"/>
                <a:gd name="connsiteX64" fmla="*/ 1344554 w 2038350"/>
                <a:gd name="connsiteY64" fmla="*/ 1984364 h 2038348"/>
                <a:gd name="connsiteX65" fmla="*/ 1322247 w 2038350"/>
                <a:gd name="connsiteY65" fmla="*/ 1992528 h 2038348"/>
                <a:gd name="connsiteX66" fmla="*/ 1224575 w 2038350"/>
                <a:gd name="connsiteY66" fmla="*/ 2017642 h 2038348"/>
                <a:gd name="connsiteX67" fmla="*/ 1220228 w 2038350"/>
                <a:gd name="connsiteY67" fmla="*/ 2018306 h 2038348"/>
                <a:gd name="connsiteX68" fmla="*/ 1165503 w 2038350"/>
                <a:gd name="connsiteY68" fmla="*/ 1891915 h 2038348"/>
                <a:gd name="connsiteX69" fmla="*/ 1109745 w 2038350"/>
                <a:gd name="connsiteY69" fmla="*/ 1900425 h 2038348"/>
                <a:gd name="connsiteX70" fmla="*/ 1103620 w 2038350"/>
                <a:gd name="connsiteY70" fmla="*/ 1900734 h 2038348"/>
                <a:gd name="connsiteX71" fmla="*/ 1083751 w 2038350"/>
                <a:gd name="connsiteY71" fmla="*/ 2035087 h 2038348"/>
                <a:gd name="connsiteX72" fmla="*/ 1019175 w 2038350"/>
                <a:gd name="connsiteY72" fmla="*/ 2038348 h 2038348"/>
                <a:gd name="connsiteX73" fmla="*/ 954599 w 2038350"/>
                <a:gd name="connsiteY73" fmla="*/ 2035087 h 2038348"/>
                <a:gd name="connsiteX74" fmla="*/ 934730 w 2038350"/>
                <a:gd name="connsiteY74" fmla="*/ 1900734 h 2038348"/>
                <a:gd name="connsiteX75" fmla="*/ 928604 w 2038350"/>
                <a:gd name="connsiteY75" fmla="*/ 1900425 h 2038348"/>
                <a:gd name="connsiteX76" fmla="*/ 872847 w 2038350"/>
                <a:gd name="connsiteY76" fmla="*/ 1891915 h 2038348"/>
                <a:gd name="connsiteX77" fmla="*/ 818122 w 2038350"/>
                <a:gd name="connsiteY77" fmla="*/ 2018306 h 2038348"/>
                <a:gd name="connsiteX78" fmla="*/ 813776 w 2038350"/>
                <a:gd name="connsiteY78" fmla="*/ 2017642 h 2038348"/>
                <a:gd name="connsiteX79" fmla="*/ 716104 w 2038350"/>
                <a:gd name="connsiteY79" fmla="*/ 1992528 h 2038348"/>
                <a:gd name="connsiteX80" fmla="*/ 693795 w 2038350"/>
                <a:gd name="connsiteY80" fmla="*/ 1984363 h 2038348"/>
                <a:gd name="connsiteX81" fmla="*/ 709515 w 2038350"/>
                <a:gd name="connsiteY81" fmla="*/ 1848249 h 2038348"/>
                <a:gd name="connsiteX82" fmla="*/ 674371 w 2038350"/>
                <a:gd name="connsiteY82" fmla="*/ 1835386 h 2038348"/>
                <a:gd name="connsiteX83" fmla="*/ 651795 w 2038350"/>
                <a:gd name="connsiteY83" fmla="*/ 1824510 h 2038348"/>
                <a:gd name="connsiteX84" fmla="*/ 566949 w 2038350"/>
                <a:gd name="connsiteY84" fmla="*/ 1931512 h 2038348"/>
                <a:gd name="connsiteX85" fmla="*/ 533376 w 2038350"/>
                <a:gd name="connsiteY85" fmla="*/ 1915339 h 2038348"/>
                <a:gd name="connsiteX86" fmla="*/ 454909 w 2038350"/>
                <a:gd name="connsiteY86" fmla="*/ 1867670 h 2038348"/>
                <a:gd name="connsiteX87" fmla="*/ 505882 w 2038350"/>
                <a:gd name="connsiteY87" fmla="*/ 1738846 h 2038348"/>
                <a:gd name="connsiteX88" fmla="*/ 458679 w 2038350"/>
                <a:gd name="connsiteY88" fmla="*/ 1699900 h 2038348"/>
                <a:gd name="connsiteX89" fmla="*/ 346330 w 2038350"/>
                <a:gd name="connsiteY89" fmla="*/ 1783301 h 2038348"/>
                <a:gd name="connsiteX90" fmla="*/ 298510 w 2038350"/>
                <a:gd name="connsiteY90" fmla="*/ 1739839 h 2038348"/>
                <a:gd name="connsiteX91" fmla="*/ 255048 w 2038350"/>
                <a:gd name="connsiteY91" fmla="*/ 1692019 h 2038348"/>
                <a:gd name="connsiteX92" fmla="*/ 338449 w 2038350"/>
                <a:gd name="connsiteY92" fmla="*/ 1579670 h 2038348"/>
                <a:gd name="connsiteX93" fmla="*/ 299502 w 2038350"/>
                <a:gd name="connsiteY93" fmla="*/ 1532466 h 2038348"/>
                <a:gd name="connsiteX94" fmla="*/ 170679 w 2038350"/>
                <a:gd name="connsiteY94" fmla="*/ 1583439 h 2038348"/>
                <a:gd name="connsiteX95" fmla="*/ 123009 w 2038350"/>
                <a:gd name="connsiteY95" fmla="*/ 1504973 h 2038348"/>
                <a:gd name="connsiteX96" fmla="*/ 106836 w 2038350"/>
                <a:gd name="connsiteY96" fmla="*/ 1471400 h 2038348"/>
                <a:gd name="connsiteX97" fmla="*/ 213838 w 2038350"/>
                <a:gd name="connsiteY97" fmla="*/ 1386554 h 2038348"/>
                <a:gd name="connsiteX98" fmla="*/ 202962 w 2038350"/>
                <a:gd name="connsiteY98" fmla="*/ 1363976 h 2038348"/>
                <a:gd name="connsiteX99" fmla="*/ 190099 w 2038350"/>
                <a:gd name="connsiteY99" fmla="*/ 1328833 h 2038348"/>
                <a:gd name="connsiteX100" fmla="*/ 53985 w 2038350"/>
                <a:gd name="connsiteY100" fmla="*/ 1344553 h 2038348"/>
                <a:gd name="connsiteX101" fmla="*/ 45820 w 2038350"/>
                <a:gd name="connsiteY101" fmla="*/ 1322245 h 2038348"/>
                <a:gd name="connsiteX102" fmla="*/ 20706 w 2038350"/>
                <a:gd name="connsiteY102" fmla="*/ 1224573 h 2038348"/>
                <a:gd name="connsiteX103" fmla="*/ 20043 w 2038350"/>
                <a:gd name="connsiteY103" fmla="*/ 1220227 h 2038348"/>
                <a:gd name="connsiteX104" fmla="*/ 146432 w 2038350"/>
                <a:gd name="connsiteY104" fmla="*/ 1165502 h 2038348"/>
                <a:gd name="connsiteX105" fmla="*/ 137923 w 2038350"/>
                <a:gd name="connsiteY105" fmla="*/ 1109744 h 2038348"/>
                <a:gd name="connsiteX106" fmla="*/ 137613 w 2038350"/>
                <a:gd name="connsiteY106" fmla="*/ 1103618 h 2038348"/>
                <a:gd name="connsiteX107" fmla="*/ 3261 w 2038350"/>
                <a:gd name="connsiteY107" fmla="*/ 1083749 h 2038348"/>
                <a:gd name="connsiteX108" fmla="*/ 0 w 2038350"/>
                <a:gd name="connsiteY108" fmla="*/ 1019174 h 2038348"/>
                <a:gd name="connsiteX109" fmla="*/ 3261 w 2038350"/>
                <a:gd name="connsiteY109" fmla="*/ 954598 h 2038348"/>
                <a:gd name="connsiteX110" fmla="*/ 137613 w 2038350"/>
                <a:gd name="connsiteY110" fmla="*/ 934729 h 2038348"/>
                <a:gd name="connsiteX111" fmla="*/ 137923 w 2038350"/>
                <a:gd name="connsiteY111" fmla="*/ 928603 h 2038348"/>
                <a:gd name="connsiteX112" fmla="*/ 146432 w 2038350"/>
                <a:gd name="connsiteY112" fmla="*/ 872845 h 2038348"/>
                <a:gd name="connsiteX113" fmla="*/ 20043 w 2038350"/>
                <a:gd name="connsiteY113" fmla="*/ 818121 h 2038348"/>
                <a:gd name="connsiteX114" fmla="*/ 20706 w 2038350"/>
                <a:gd name="connsiteY114" fmla="*/ 813775 h 2038348"/>
                <a:gd name="connsiteX115" fmla="*/ 45820 w 2038350"/>
                <a:gd name="connsiteY115" fmla="*/ 716103 h 2038348"/>
                <a:gd name="connsiteX116" fmla="*/ 53986 w 2038350"/>
                <a:gd name="connsiteY116" fmla="*/ 693794 h 2038348"/>
                <a:gd name="connsiteX117" fmla="*/ 190099 w 2038350"/>
                <a:gd name="connsiteY117" fmla="*/ 709514 h 2038348"/>
                <a:gd name="connsiteX118" fmla="*/ 202962 w 2038350"/>
                <a:gd name="connsiteY118" fmla="*/ 674370 h 2038348"/>
                <a:gd name="connsiteX119" fmla="*/ 213838 w 2038350"/>
                <a:gd name="connsiteY119" fmla="*/ 651793 h 2038348"/>
                <a:gd name="connsiteX120" fmla="*/ 106837 w 2038350"/>
                <a:gd name="connsiteY120" fmla="*/ 566948 h 2038348"/>
                <a:gd name="connsiteX121" fmla="*/ 123009 w 2038350"/>
                <a:gd name="connsiteY121" fmla="*/ 533375 h 2038348"/>
                <a:gd name="connsiteX122" fmla="*/ 170679 w 2038350"/>
                <a:gd name="connsiteY122" fmla="*/ 454908 h 2038348"/>
                <a:gd name="connsiteX123" fmla="*/ 299501 w 2038350"/>
                <a:gd name="connsiteY123" fmla="*/ 505881 h 2038348"/>
                <a:gd name="connsiteX124" fmla="*/ 338448 w 2038350"/>
                <a:gd name="connsiteY124" fmla="*/ 458677 h 2038348"/>
                <a:gd name="connsiteX125" fmla="*/ 255048 w 2038350"/>
                <a:gd name="connsiteY125" fmla="*/ 346329 h 2038348"/>
                <a:gd name="connsiteX126" fmla="*/ 298510 w 2038350"/>
                <a:gd name="connsiteY126" fmla="*/ 298509 h 2038348"/>
                <a:gd name="connsiteX127" fmla="*/ 346331 w 2038350"/>
                <a:gd name="connsiteY127" fmla="*/ 255047 h 2038348"/>
                <a:gd name="connsiteX128" fmla="*/ 458678 w 2038350"/>
                <a:gd name="connsiteY128" fmla="*/ 338447 h 2038348"/>
                <a:gd name="connsiteX129" fmla="*/ 505882 w 2038350"/>
                <a:gd name="connsiteY129" fmla="*/ 299500 h 2038348"/>
                <a:gd name="connsiteX130" fmla="*/ 454909 w 2038350"/>
                <a:gd name="connsiteY130" fmla="*/ 170679 h 2038348"/>
                <a:gd name="connsiteX131" fmla="*/ 533376 w 2038350"/>
                <a:gd name="connsiteY131" fmla="*/ 123009 h 2038348"/>
                <a:gd name="connsiteX132" fmla="*/ 566949 w 2038350"/>
                <a:gd name="connsiteY132" fmla="*/ 106836 h 2038348"/>
                <a:gd name="connsiteX133" fmla="*/ 651794 w 2038350"/>
                <a:gd name="connsiteY133" fmla="*/ 213836 h 2038348"/>
                <a:gd name="connsiteX134" fmla="*/ 674371 w 2038350"/>
                <a:gd name="connsiteY134" fmla="*/ 202961 h 2038348"/>
                <a:gd name="connsiteX135" fmla="*/ 709515 w 2038350"/>
                <a:gd name="connsiteY135" fmla="*/ 190098 h 2038348"/>
                <a:gd name="connsiteX136" fmla="*/ 693795 w 2038350"/>
                <a:gd name="connsiteY136" fmla="*/ 53985 h 2038348"/>
                <a:gd name="connsiteX137" fmla="*/ 716104 w 2038350"/>
                <a:gd name="connsiteY137" fmla="*/ 45820 h 2038348"/>
                <a:gd name="connsiteX138" fmla="*/ 813776 w 2038350"/>
                <a:gd name="connsiteY138" fmla="*/ 20706 h 2038348"/>
                <a:gd name="connsiteX139" fmla="*/ 818122 w 2038350"/>
                <a:gd name="connsiteY139" fmla="*/ 20043 h 2038348"/>
                <a:gd name="connsiteX140" fmla="*/ 872846 w 2038350"/>
                <a:gd name="connsiteY140" fmla="*/ 146431 h 2038348"/>
                <a:gd name="connsiteX141" fmla="*/ 928604 w 2038350"/>
                <a:gd name="connsiteY141" fmla="*/ 137922 h 2038348"/>
                <a:gd name="connsiteX142" fmla="*/ 934730 w 2038350"/>
                <a:gd name="connsiteY142" fmla="*/ 137612 h 2038348"/>
                <a:gd name="connsiteX143" fmla="*/ 954599 w 2038350"/>
                <a:gd name="connsiteY143" fmla="*/ 3261 h 2038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</a:cxnLst>
              <a:rect l="l" t="t" r="r" b="b"/>
              <a:pathLst>
                <a:path w="2038350" h="2038348">
                  <a:moveTo>
                    <a:pt x="1019175" y="0"/>
                  </a:moveTo>
                  <a:lnTo>
                    <a:pt x="1083751" y="3261"/>
                  </a:lnTo>
                  <a:lnTo>
                    <a:pt x="1103620" y="137612"/>
                  </a:lnTo>
                  <a:lnTo>
                    <a:pt x="1109745" y="137922"/>
                  </a:lnTo>
                  <a:lnTo>
                    <a:pt x="1165503" y="146431"/>
                  </a:lnTo>
                  <a:lnTo>
                    <a:pt x="1220227" y="20043"/>
                  </a:lnTo>
                  <a:lnTo>
                    <a:pt x="1224575" y="20706"/>
                  </a:lnTo>
                  <a:cubicBezTo>
                    <a:pt x="1257748" y="27494"/>
                    <a:pt x="1290333" y="35894"/>
                    <a:pt x="1322247" y="45820"/>
                  </a:cubicBezTo>
                  <a:lnTo>
                    <a:pt x="1344554" y="53985"/>
                  </a:lnTo>
                  <a:lnTo>
                    <a:pt x="1328834" y="190098"/>
                  </a:lnTo>
                  <a:lnTo>
                    <a:pt x="1363977" y="202961"/>
                  </a:lnTo>
                  <a:lnTo>
                    <a:pt x="1386555" y="213837"/>
                  </a:lnTo>
                  <a:lnTo>
                    <a:pt x="1471401" y="106836"/>
                  </a:lnTo>
                  <a:lnTo>
                    <a:pt x="1504975" y="123009"/>
                  </a:lnTo>
                  <a:lnTo>
                    <a:pt x="1583440" y="170678"/>
                  </a:lnTo>
                  <a:lnTo>
                    <a:pt x="1532468" y="299501"/>
                  </a:lnTo>
                  <a:lnTo>
                    <a:pt x="1579671" y="338447"/>
                  </a:lnTo>
                  <a:lnTo>
                    <a:pt x="1692020" y="255046"/>
                  </a:lnTo>
                  <a:lnTo>
                    <a:pt x="1739841" y="298509"/>
                  </a:lnTo>
                  <a:lnTo>
                    <a:pt x="1783302" y="346329"/>
                  </a:lnTo>
                  <a:lnTo>
                    <a:pt x="1699901" y="458678"/>
                  </a:lnTo>
                  <a:lnTo>
                    <a:pt x="1738847" y="505881"/>
                  </a:lnTo>
                  <a:lnTo>
                    <a:pt x="1867671" y="454908"/>
                  </a:lnTo>
                  <a:lnTo>
                    <a:pt x="1915341" y="533375"/>
                  </a:lnTo>
                  <a:lnTo>
                    <a:pt x="1931514" y="566947"/>
                  </a:lnTo>
                  <a:lnTo>
                    <a:pt x="1824511" y="651794"/>
                  </a:lnTo>
                  <a:lnTo>
                    <a:pt x="1835387" y="674370"/>
                  </a:lnTo>
                  <a:lnTo>
                    <a:pt x="1848250" y="709514"/>
                  </a:lnTo>
                  <a:lnTo>
                    <a:pt x="1984365" y="693794"/>
                  </a:lnTo>
                  <a:lnTo>
                    <a:pt x="1992530" y="716103"/>
                  </a:lnTo>
                  <a:cubicBezTo>
                    <a:pt x="2002456" y="748016"/>
                    <a:pt x="2010856" y="780602"/>
                    <a:pt x="2017644" y="813775"/>
                  </a:cubicBezTo>
                  <a:lnTo>
                    <a:pt x="2018307" y="818120"/>
                  </a:lnTo>
                  <a:lnTo>
                    <a:pt x="1891916" y="872846"/>
                  </a:lnTo>
                  <a:lnTo>
                    <a:pt x="1900426" y="928603"/>
                  </a:lnTo>
                  <a:lnTo>
                    <a:pt x="1900735" y="934729"/>
                  </a:lnTo>
                  <a:lnTo>
                    <a:pt x="2035089" y="954598"/>
                  </a:lnTo>
                  <a:lnTo>
                    <a:pt x="2038350" y="1019174"/>
                  </a:lnTo>
                  <a:lnTo>
                    <a:pt x="2035090" y="1083749"/>
                  </a:lnTo>
                  <a:lnTo>
                    <a:pt x="1900735" y="1103619"/>
                  </a:lnTo>
                  <a:lnTo>
                    <a:pt x="1900426" y="1109744"/>
                  </a:lnTo>
                  <a:lnTo>
                    <a:pt x="1891916" y="1165501"/>
                  </a:lnTo>
                  <a:lnTo>
                    <a:pt x="2018308" y="1220227"/>
                  </a:lnTo>
                  <a:lnTo>
                    <a:pt x="2017644" y="1224573"/>
                  </a:lnTo>
                  <a:cubicBezTo>
                    <a:pt x="2010856" y="1257746"/>
                    <a:pt x="2002456" y="1290332"/>
                    <a:pt x="1992530" y="1322245"/>
                  </a:cubicBezTo>
                  <a:lnTo>
                    <a:pt x="1984365" y="1344553"/>
                  </a:lnTo>
                  <a:lnTo>
                    <a:pt x="1848249" y="1328833"/>
                  </a:lnTo>
                  <a:lnTo>
                    <a:pt x="1835387" y="1363976"/>
                  </a:lnTo>
                  <a:lnTo>
                    <a:pt x="1824511" y="1386553"/>
                  </a:lnTo>
                  <a:lnTo>
                    <a:pt x="1931514" y="1471401"/>
                  </a:lnTo>
                  <a:lnTo>
                    <a:pt x="1915341" y="1504973"/>
                  </a:lnTo>
                  <a:lnTo>
                    <a:pt x="1867672" y="1583440"/>
                  </a:lnTo>
                  <a:lnTo>
                    <a:pt x="1738847" y="1532466"/>
                  </a:lnTo>
                  <a:lnTo>
                    <a:pt x="1699901" y="1579669"/>
                  </a:lnTo>
                  <a:lnTo>
                    <a:pt x="1783302" y="1692019"/>
                  </a:lnTo>
                  <a:lnTo>
                    <a:pt x="1739841" y="1739839"/>
                  </a:lnTo>
                  <a:lnTo>
                    <a:pt x="1692020" y="1783301"/>
                  </a:lnTo>
                  <a:lnTo>
                    <a:pt x="1579670" y="1699900"/>
                  </a:lnTo>
                  <a:lnTo>
                    <a:pt x="1532468" y="1738845"/>
                  </a:lnTo>
                  <a:lnTo>
                    <a:pt x="1583441" y="1867670"/>
                  </a:lnTo>
                  <a:lnTo>
                    <a:pt x="1504975" y="1915339"/>
                  </a:lnTo>
                  <a:lnTo>
                    <a:pt x="1471401" y="1931513"/>
                  </a:lnTo>
                  <a:lnTo>
                    <a:pt x="1386554" y="1824510"/>
                  </a:lnTo>
                  <a:lnTo>
                    <a:pt x="1363977" y="1835386"/>
                  </a:lnTo>
                  <a:lnTo>
                    <a:pt x="1328834" y="1848248"/>
                  </a:lnTo>
                  <a:lnTo>
                    <a:pt x="1344554" y="1984364"/>
                  </a:lnTo>
                  <a:lnTo>
                    <a:pt x="1322247" y="1992528"/>
                  </a:lnTo>
                  <a:cubicBezTo>
                    <a:pt x="1290333" y="2002454"/>
                    <a:pt x="1257748" y="2010854"/>
                    <a:pt x="1224575" y="2017642"/>
                  </a:cubicBezTo>
                  <a:lnTo>
                    <a:pt x="1220228" y="2018306"/>
                  </a:lnTo>
                  <a:lnTo>
                    <a:pt x="1165503" y="1891915"/>
                  </a:lnTo>
                  <a:lnTo>
                    <a:pt x="1109745" y="1900425"/>
                  </a:lnTo>
                  <a:lnTo>
                    <a:pt x="1103620" y="1900734"/>
                  </a:lnTo>
                  <a:lnTo>
                    <a:pt x="1083751" y="2035087"/>
                  </a:lnTo>
                  <a:lnTo>
                    <a:pt x="1019175" y="2038348"/>
                  </a:lnTo>
                  <a:lnTo>
                    <a:pt x="954599" y="2035087"/>
                  </a:lnTo>
                  <a:lnTo>
                    <a:pt x="934730" y="1900734"/>
                  </a:lnTo>
                  <a:lnTo>
                    <a:pt x="928604" y="1900425"/>
                  </a:lnTo>
                  <a:lnTo>
                    <a:pt x="872847" y="1891915"/>
                  </a:lnTo>
                  <a:lnTo>
                    <a:pt x="818122" y="2018306"/>
                  </a:lnTo>
                  <a:lnTo>
                    <a:pt x="813776" y="2017642"/>
                  </a:lnTo>
                  <a:cubicBezTo>
                    <a:pt x="780603" y="2010854"/>
                    <a:pt x="748017" y="2002454"/>
                    <a:pt x="716104" y="1992528"/>
                  </a:cubicBezTo>
                  <a:lnTo>
                    <a:pt x="693795" y="1984363"/>
                  </a:lnTo>
                  <a:lnTo>
                    <a:pt x="709515" y="1848249"/>
                  </a:lnTo>
                  <a:lnTo>
                    <a:pt x="674371" y="1835386"/>
                  </a:lnTo>
                  <a:lnTo>
                    <a:pt x="651795" y="1824510"/>
                  </a:lnTo>
                  <a:lnTo>
                    <a:pt x="566949" y="1931512"/>
                  </a:lnTo>
                  <a:lnTo>
                    <a:pt x="533376" y="1915339"/>
                  </a:lnTo>
                  <a:lnTo>
                    <a:pt x="454909" y="1867670"/>
                  </a:lnTo>
                  <a:lnTo>
                    <a:pt x="505882" y="1738846"/>
                  </a:lnTo>
                  <a:lnTo>
                    <a:pt x="458679" y="1699900"/>
                  </a:lnTo>
                  <a:lnTo>
                    <a:pt x="346330" y="1783301"/>
                  </a:lnTo>
                  <a:lnTo>
                    <a:pt x="298510" y="1739839"/>
                  </a:lnTo>
                  <a:lnTo>
                    <a:pt x="255048" y="1692019"/>
                  </a:lnTo>
                  <a:lnTo>
                    <a:pt x="338449" y="1579670"/>
                  </a:lnTo>
                  <a:lnTo>
                    <a:pt x="299502" y="1532466"/>
                  </a:lnTo>
                  <a:lnTo>
                    <a:pt x="170679" y="1583439"/>
                  </a:lnTo>
                  <a:lnTo>
                    <a:pt x="123009" y="1504973"/>
                  </a:lnTo>
                  <a:lnTo>
                    <a:pt x="106836" y="1471400"/>
                  </a:lnTo>
                  <a:lnTo>
                    <a:pt x="213838" y="1386554"/>
                  </a:lnTo>
                  <a:lnTo>
                    <a:pt x="202962" y="1363976"/>
                  </a:lnTo>
                  <a:lnTo>
                    <a:pt x="190099" y="1328833"/>
                  </a:lnTo>
                  <a:lnTo>
                    <a:pt x="53985" y="1344553"/>
                  </a:lnTo>
                  <a:lnTo>
                    <a:pt x="45820" y="1322245"/>
                  </a:lnTo>
                  <a:cubicBezTo>
                    <a:pt x="35894" y="1290332"/>
                    <a:pt x="27494" y="1257746"/>
                    <a:pt x="20706" y="1224573"/>
                  </a:cubicBezTo>
                  <a:lnTo>
                    <a:pt x="20043" y="1220227"/>
                  </a:lnTo>
                  <a:lnTo>
                    <a:pt x="146432" y="1165502"/>
                  </a:lnTo>
                  <a:lnTo>
                    <a:pt x="137923" y="1109744"/>
                  </a:lnTo>
                  <a:lnTo>
                    <a:pt x="137613" y="1103618"/>
                  </a:lnTo>
                  <a:lnTo>
                    <a:pt x="3261" y="1083749"/>
                  </a:lnTo>
                  <a:lnTo>
                    <a:pt x="0" y="1019174"/>
                  </a:lnTo>
                  <a:lnTo>
                    <a:pt x="3261" y="954598"/>
                  </a:lnTo>
                  <a:lnTo>
                    <a:pt x="137613" y="934729"/>
                  </a:lnTo>
                  <a:lnTo>
                    <a:pt x="137923" y="928603"/>
                  </a:lnTo>
                  <a:lnTo>
                    <a:pt x="146432" y="872845"/>
                  </a:lnTo>
                  <a:lnTo>
                    <a:pt x="20043" y="818121"/>
                  </a:lnTo>
                  <a:lnTo>
                    <a:pt x="20706" y="813775"/>
                  </a:lnTo>
                  <a:cubicBezTo>
                    <a:pt x="27494" y="780602"/>
                    <a:pt x="35894" y="748016"/>
                    <a:pt x="45820" y="716103"/>
                  </a:cubicBezTo>
                  <a:lnTo>
                    <a:pt x="53986" y="693794"/>
                  </a:lnTo>
                  <a:lnTo>
                    <a:pt x="190099" y="709514"/>
                  </a:lnTo>
                  <a:lnTo>
                    <a:pt x="202962" y="674370"/>
                  </a:lnTo>
                  <a:lnTo>
                    <a:pt x="213838" y="651793"/>
                  </a:lnTo>
                  <a:lnTo>
                    <a:pt x="106837" y="566948"/>
                  </a:lnTo>
                  <a:lnTo>
                    <a:pt x="123009" y="533375"/>
                  </a:lnTo>
                  <a:lnTo>
                    <a:pt x="170679" y="454908"/>
                  </a:lnTo>
                  <a:lnTo>
                    <a:pt x="299501" y="505881"/>
                  </a:lnTo>
                  <a:lnTo>
                    <a:pt x="338448" y="458677"/>
                  </a:lnTo>
                  <a:lnTo>
                    <a:pt x="255048" y="346329"/>
                  </a:lnTo>
                  <a:lnTo>
                    <a:pt x="298510" y="298509"/>
                  </a:lnTo>
                  <a:lnTo>
                    <a:pt x="346331" y="255047"/>
                  </a:lnTo>
                  <a:lnTo>
                    <a:pt x="458678" y="338447"/>
                  </a:lnTo>
                  <a:lnTo>
                    <a:pt x="505882" y="299500"/>
                  </a:lnTo>
                  <a:lnTo>
                    <a:pt x="454909" y="170679"/>
                  </a:lnTo>
                  <a:lnTo>
                    <a:pt x="533376" y="123009"/>
                  </a:lnTo>
                  <a:lnTo>
                    <a:pt x="566949" y="106836"/>
                  </a:lnTo>
                  <a:lnTo>
                    <a:pt x="651794" y="213836"/>
                  </a:lnTo>
                  <a:lnTo>
                    <a:pt x="674371" y="202961"/>
                  </a:lnTo>
                  <a:lnTo>
                    <a:pt x="709515" y="190098"/>
                  </a:lnTo>
                  <a:lnTo>
                    <a:pt x="693795" y="53985"/>
                  </a:lnTo>
                  <a:lnTo>
                    <a:pt x="716104" y="45820"/>
                  </a:lnTo>
                  <a:cubicBezTo>
                    <a:pt x="748017" y="35894"/>
                    <a:pt x="780603" y="27494"/>
                    <a:pt x="813776" y="20706"/>
                  </a:cubicBezTo>
                  <a:lnTo>
                    <a:pt x="818122" y="20043"/>
                  </a:lnTo>
                  <a:lnTo>
                    <a:pt x="872846" y="146431"/>
                  </a:lnTo>
                  <a:lnTo>
                    <a:pt x="928604" y="137922"/>
                  </a:lnTo>
                  <a:lnTo>
                    <a:pt x="934730" y="137612"/>
                  </a:lnTo>
                  <a:lnTo>
                    <a:pt x="954599" y="3261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sp>
          <p:nvSpPr>
            <p:cNvPr id="15" name="Овал 14"/>
            <p:cNvSpPr/>
            <p:nvPr/>
          </p:nvSpPr>
          <p:spPr>
            <a:xfrm>
              <a:off x="7299193" y="2711450"/>
              <a:ext cx="1149614" cy="114961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</p:grpSp>
      <p:pic>
        <p:nvPicPr>
          <p:cNvPr id="16" name="Picture 2" descr="https://image.flaticon.com/icons/png/512/126/126441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8881" y="2759937"/>
            <a:ext cx="530945" cy="39820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https://cdn.onlinewebfonts.com/svg/img_462673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783" y="1432811"/>
            <a:ext cx="459547" cy="3481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Группа 17"/>
          <p:cNvGrpSpPr/>
          <p:nvPr/>
        </p:nvGrpSpPr>
        <p:grpSpPr>
          <a:xfrm>
            <a:off x="5618618" y="1942224"/>
            <a:ext cx="1014900" cy="618026"/>
            <a:chOff x="1757151" y="3981366"/>
            <a:chExt cx="1685824" cy="1368784"/>
          </a:xfrm>
          <a:solidFill>
            <a:srgbClr val="386192"/>
          </a:solidFill>
        </p:grpSpPr>
        <p:sp>
          <p:nvSpPr>
            <p:cNvPr id="19" name="Полилиния 18"/>
            <p:cNvSpPr/>
            <p:nvPr/>
          </p:nvSpPr>
          <p:spPr>
            <a:xfrm>
              <a:off x="1757151" y="4343390"/>
              <a:ext cx="1532969" cy="1006760"/>
            </a:xfrm>
            <a:custGeom>
              <a:avLst/>
              <a:gdLst>
                <a:gd name="connsiteX0" fmla="*/ 1601967 w 3005715"/>
                <a:gd name="connsiteY0" fmla="*/ 1509498 h 1973968"/>
                <a:gd name="connsiteX1" fmla="*/ 1834202 w 3005715"/>
                <a:gd name="connsiteY1" fmla="*/ 1741733 h 1973968"/>
                <a:gd name="connsiteX2" fmla="*/ 1601967 w 3005715"/>
                <a:gd name="connsiteY2" fmla="*/ 1973968 h 1973968"/>
                <a:gd name="connsiteX3" fmla="*/ 1369732 w 3005715"/>
                <a:gd name="connsiteY3" fmla="*/ 1741733 h 1973968"/>
                <a:gd name="connsiteX4" fmla="*/ 1601967 w 3005715"/>
                <a:gd name="connsiteY4" fmla="*/ 1509498 h 1973968"/>
                <a:gd name="connsiteX5" fmla="*/ 292181 w 3005715"/>
                <a:gd name="connsiteY5" fmla="*/ 1489497 h 1973968"/>
                <a:gd name="connsiteX6" fmla="*/ 532611 w 3005715"/>
                <a:gd name="connsiteY6" fmla="*/ 1729927 h 1973968"/>
                <a:gd name="connsiteX7" fmla="*/ 292181 w 3005715"/>
                <a:gd name="connsiteY7" fmla="*/ 1970357 h 1973968"/>
                <a:gd name="connsiteX8" fmla="*/ 51751 w 3005715"/>
                <a:gd name="connsiteY8" fmla="*/ 1729927 h 1973968"/>
                <a:gd name="connsiteX9" fmla="*/ 292181 w 3005715"/>
                <a:gd name="connsiteY9" fmla="*/ 1489497 h 1973968"/>
                <a:gd name="connsiteX10" fmla="*/ 914314 w 3005715"/>
                <a:gd name="connsiteY10" fmla="*/ 191452 h 1973968"/>
                <a:gd name="connsiteX11" fmla="*/ 914314 w 3005715"/>
                <a:gd name="connsiteY11" fmla="*/ 191453 h 1973968"/>
                <a:gd name="connsiteX12" fmla="*/ 514928 w 3005715"/>
                <a:gd name="connsiteY12" fmla="*/ 191453 h 1973968"/>
                <a:gd name="connsiteX13" fmla="*/ 514928 w 3005715"/>
                <a:gd name="connsiteY13" fmla="*/ 1101090 h 1973968"/>
                <a:gd name="connsiteX14" fmla="*/ 914314 w 3005715"/>
                <a:gd name="connsiteY14" fmla="*/ 1101090 h 1973968"/>
                <a:gd name="connsiteX15" fmla="*/ 914978 w 3005715"/>
                <a:gd name="connsiteY15" fmla="*/ 1101090 h 1973968"/>
                <a:gd name="connsiteX16" fmla="*/ 1394749 w 3005715"/>
                <a:gd name="connsiteY16" fmla="*/ 1101090 h 1973968"/>
                <a:gd name="connsiteX17" fmla="*/ 914978 w 3005715"/>
                <a:gd name="connsiteY17" fmla="*/ 192709 h 1973968"/>
                <a:gd name="connsiteX18" fmla="*/ 914978 w 3005715"/>
                <a:gd name="connsiteY18" fmla="*/ 191453 h 1973968"/>
                <a:gd name="connsiteX19" fmla="*/ 914315 w 3005715"/>
                <a:gd name="connsiteY19" fmla="*/ 191453 h 1973968"/>
                <a:gd name="connsiteX20" fmla="*/ 463812 w 3005715"/>
                <a:gd name="connsiteY20" fmla="*/ 0 h 1973968"/>
                <a:gd name="connsiteX21" fmla="*/ 926088 w 3005715"/>
                <a:gd name="connsiteY21" fmla="*/ 0 h 1973968"/>
                <a:gd name="connsiteX22" fmla="*/ 1032578 w 3005715"/>
                <a:gd name="connsiteY22" fmla="*/ 70586 h 1973968"/>
                <a:gd name="connsiteX23" fmla="*/ 1034571 w 3005715"/>
                <a:gd name="connsiteY23" fmla="*/ 80456 h 1973968"/>
                <a:gd name="connsiteX24" fmla="*/ 1493962 w 3005715"/>
                <a:gd name="connsiteY24" fmla="*/ 853440 h 1973968"/>
                <a:gd name="connsiteX25" fmla="*/ 1499220 w 3005715"/>
                <a:gd name="connsiteY25" fmla="*/ 853440 h 1973968"/>
                <a:gd name="connsiteX26" fmla="*/ 1772455 w 3005715"/>
                <a:gd name="connsiteY26" fmla="*/ 1442976 h 1973968"/>
                <a:gd name="connsiteX27" fmla="*/ 1781753 w 3005715"/>
                <a:gd name="connsiteY27" fmla="*/ 1448023 h 1973968"/>
                <a:gd name="connsiteX28" fmla="*/ 1781753 w 3005715"/>
                <a:gd name="connsiteY28" fmla="*/ 863997 h 1973968"/>
                <a:gd name="connsiteX29" fmla="*/ 1781754 w 3005715"/>
                <a:gd name="connsiteY29" fmla="*/ 863997 h 1973968"/>
                <a:gd name="connsiteX30" fmla="*/ 1781754 w 3005715"/>
                <a:gd name="connsiteY30" fmla="*/ 134394 h 1973968"/>
                <a:gd name="connsiteX31" fmla="*/ 1874522 w 3005715"/>
                <a:gd name="connsiteY31" fmla="*/ 134394 h 1973968"/>
                <a:gd name="connsiteX32" fmla="*/ 1874522 w 3005715"/>
                <a:gd name="connsiteY32" fmla="*/ 1436938 h 1973968"/>
                <a:gd name="connsiteX33" fmla="*/ 1874521 w 3005715"/>
                <a:gd name="connsiteY33" fmla="*/ 1436938 h 1973968"/>
                <a:gd name="connsiteX34" fmla="*/ 1874521 w 3005715"/>
                <a:gd name="connsiteY34" fmla="*/ 1537887 h 1973968"/>
                <a:gd name="connsiteX35" fmla="*/ 1876177 w 3005715"/>
                <a:gd name="connsiteY35" fmla="*/ 1539893 h 1973968"/>
                <a:gd name="connsiteX36" fmla="*/ 1876515 w 3005715"/>
                <a:gd name="connsiteY36" fmla="*/ 1540516 h 1973968"/>
                <a:gd name="connsiteX37" fmla="*/ 3005715 w 3005715"/>
                <a:gd name="connsiteY37" fmla="*/ 1540516 h 1973968"/>
                <a:gd name="connsiteX38" fmla="*/ 3005715 w 3005715"/>
                <a:gd name="connsiteY38" fmla="*/ 1630904 h 1973968"/>
                <a:gd name="connsiteX39" fmla="*/ 1917410 w 3005715"/>
                <a:gd name="connsiteY39" fmla="*/ 1630904 h 1973968"/>
                <a:gd name="connsiteX40" fmla="*/ 1925666 w 3005715"/>
                <a:gd name="connsiteY40" fmla="*/ 1657500 h 1973968"/>
                <a:gd name="connsiteX41" fmla="*/ 1926217 w 3005715"/>
                <a:gd name="connsiteY41" fmla="*/ 1662968 h 1973968"/>
                <a:gd name="connsiteX42" fmla="*/ 1910242 w 3005715"/>
                <a:gd name="connsiteY42" fmla="*/ 1611505 h 1973968"/>
                <a:gd name="connsiteX43" fmla="*/ 1601968 w 3005715"/>
                <a:gd name="connsiteY43" fmla="*/ 1407167 h 1973968"/>
                <a:gd name="connsiteX44" fmla="*/ 1274199 w 3005715"/>
                <a:gd name="connsiteY44" fmla="*/ 1674306 h 1973968"/>
                <a:gd name="connsiteX45" fmla="*/ 1269211 w 3005715"/>
                <a:gd name="connsiteY45" fmla="*/ 1723785 h 1973968"/>
                <a:gd name="connsiteX46" fmla="*/ 637935 w 3005715"/>
                <a:gd name="connsiteY46" fmla="*/ 1723785 h 1973968"/>
                <a:gd name="connsiteX47" fmla="*/ 631517 w 3005715"/>
                <a:gd name="connsiteY47" fmla="*/ 1660121 h 1973968"/>
                <a:gd name="connsiteX48" fmla="*/ 292182 w 3005715"/>
                <a:gd name="connsiteY48" fmla="*/ 1383555 h 1973968"/>
                <a:gd name="connsiteX49" fmla="*/ 4965 w 3005715"/>
                <a:gd name="connsiteY49" fmla="*/ 1536267 h 1973968"/>
                <a:gd name="connsiteX50" fmla="*/ 0 w 3005715"/>
                <a:gd name="connsiteY50" fmla="*/ 1545414 h 1973968"/>
                <a:gd name="connsiteX51" fmla="*/ 0 w 3005715"/>
                <a:gd name="connsiteY51" fmla="*/ 998500 h 1973968"/>
                <a:gd name="connsiteX52" fmla="*/ 145060 w 3005715"/>
                <a:gd name="connsiteY52" fmla="*/ 853440 h 1973968"/>
                <a:gd name="connsiteX53" fmla="*/ 351574 w 3005715"/>
                <a:gd name="connsiteY53" fmla="*/ 853440 h 1973968"/>
                <a:gd name="connsiteX54" fmla="*/ 348240 w 3005715"/>
                <a:gd name="connsiteY54" fmla="*/ 836928 h 1973968"/>
                <a:gd name="connsiteX55" fmla="*/ 348240 w 3005715"/>
                <a:gd name="connsiteY55" fmla="*/ 115572 h 1973968"/>
                <a:gd name="connsiteX56" fmla="*/ 463812 w 3005715"/>
                <a:gd name="connsiteY56" fmla="*/ 0 h 1973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3005715" h="1973968">
                  <a:moveTo>
                    <a:pt x="1601967" y="1509498"/>
                  </a:moveTo>
                  <a:cubicBezTo>
                    <a:pt x="1730227" y="1509498"/>
                    <a:pt x="1834202" y="1613473"/>
                    <a:pt x="1834202" y="1741733"/>
                  </a:cubicBezTo>
                  <a:cubicBezTo>
                    <a:pt x="1834202" y="1869993"/>
                    <a:pt x="1730227" y="1973968"/>
                    <a:pt x="1601967" y="1973968"/>
                  </a:cubicBezTo>
                  <a:cubicBezTo>
                    <a:pt x="1473707" y="1973968"/>
                    <a:pt x="1369732" y="1869993"/>
                    <a:pt x="1369732" y="1741733"/>
                  </a:cubicBezTo>
                  <a:cubicBezTo>
                    <a:pt x="1369732" y="1613473"/>
                    <a:pt x="1473707" y="1509498"/>
                    <a:pt x="1601967" y="1509498"/>
                  </a:cubicBezTo>
                  <a:close/>
                  <a:moveTo>
                    <a:pt x="292181" y="1489497"/>
                  </a:moveTo>
                  <a:cubicBezTo>
                    <a:pt x="424967" y="1489497"/>
                    <a:pt x="532611" y="1597141"/>
                    <a:pt x="532611" y="1729927"/>
                  </a:cubicBezTo>
                  <a:cubicBezTo>
                    <a:pt x="532611" y="1862713"/>
                    <a:pt x="424967" y="1970357"/>
                    <a:pt x="292181" y="1970357"/>
                  </a:cubicBezTo>
                  <a:cubicBezTo>
                    <a:pt x="159395" y="1970357"/>
                    <a:pt x="51751" y="1862713"/>
                    <a:pt x="51751" y="1729927"/>
                  </a:cubicBezTo>
                  <a:cubicBezTo>
                    <a:pt x="51751" y="1597141"/>
                    <a:pt x="159395" y="1489497"/>
                    <a:pt x="292181" y="1489497"/>
                  </a:cubicBezTo>
                  <a:close/>
                  <a:moveTo>
                    <a:pt x="914314" y="191452"/>
                  </a:moveTo>
                  <a:lnTo>
                    <a:pt x="914314" y="191453"/>
                  </a:lnTo>
                  <a:lnTo>
                    <a:pt x="514928" y="191453"/>
                  </a:lnTo>
                  <a:lnTo>
                    <a:pt x="514928" y="1101090"/>
                  </a:lnTo>
                  <a:lnTo>
                    <a:pt x="914314" y="1101090"/>
                  </a:lnTo>
                  <a:lnTo>
                    <a:pt x="914978" y="1101090"/>
                  </a:lnTo>
                  <a:lnTo>
                    <a:pt x="1394749" y="1101090"/>
                  </a:lnTo>
                  <a:lnTo>
                    <a:pt x="914978" y="192709"/>
                  </a:lnTo>
                  <a:lnTo>
                    <a:pt x="914978" y="191453"/>
                  </a:lnTo>
                  <a:lnTo>
                    <a:pt x="914315" y="191453"/>
                  </a:lnTo>
                  <a:close/>
                  <a:moveTo>
                    <a:pt x="463812" y="0"/>
                  </a:moveTo>
                  <a:lnTo>
                    <a:pt x="926088" y="0"/>
                  </a:lnTo>
                  <a:cubicBezTo>
                    <a:pt x="973960" y="0"/>
                    <a:pt x="1015033" y="29105"/>
                    <a:pt x="1032578" y="70586"/>
                  </a:cubicBezTo>
                  <a:lnTo>
                    <a:pt x="1034571" y="80456"/>
                  </a:lnTo>
                  <a:lnTo>
                    <a:pt x="1493962" y="853440"/>
                  </a:lnTo>
                  <a:lnTo>
                    <a:pt x="1499220" y="853440"/>
                  </a:lnTo>
                  <a:lnTo>
                    <a:pt x="1772455" y="1442976"/>
                  </a:lnTo>
                  <a:lnTo>
                    <a:pt x="1781753" y="1448023"/>
                  </a:lnTo>
                  <a:lnTo>
                    <a:pt x="1781753" y="863997"/>
                  </a:lnTo>
                  <a:lnTo>
                    <a:pt x="1781754" y="863997"/>
                  </a:lnTo>
                  <a:lnTo>
                    <a:pt x="1781754" y="134394"/>
                  </a:lnTo>
                  <a:lnTo>
                    <a:pt x="1874522" y="134394"/>
                  </a:lnTo>
                  <a:lnTo>
                    <a:pt x="1874522" y="1436938"/>
                  </a:lnTo>
                  <a:lnTo>
                    <a:pt x="1874521" y="1436938"/>
                  </a:lnTo>
                  <a:lnTo>
                    <a:pt x="1874521" y="1537887"/>
                  </a:lnTo>
                  <a:lnTo>
                    <a:pt x="1876177" y="1539893"/>
                  </a:lnTo>
                  <a:lnTo>
                    <a:pt x="1876515" y="1540516"/>
                  </a:lnTo>
                  <a:lnTo>
                    <a:pt x="3005715" y="1540516"/>
                  </a:lnTo>
                  <a:lnTo>
                    <a:pt x="3005715" y="1630904"/>
                  </a:lnTo>
                  <a:lnTo>
                    <a:pt x="1917410" y="1630904"/>
                  </a:lnTo>
                  <a:lnTo>
                    <a:pt x="1925666" y="1657500"/>
                  </a:lnTo>
                  <a:lnTo>
                    <a:pt x="1926217" y="1662968"/>
                  </a:lnTo>
                  <a:lnTo>
                    <a:pt x="1910242" y="1611505"/>
                  </a:lnTo>
                  <a:cubicBezTo>
                    <a:pt x="1859453" y="1491424"/>
                    <a:pt x="1740550" y="1407167"/>
                    <a:pt x="1601968" y="1407167"/>
                  </a:cubicBezTo>
                  <a:cubicBezTo>
                    <a:pt x="1440289" y="1407167"/>
                    <a:pt x="1305396" y="1521850"/>
                    <a:pt x="1274199" y="1674306"/>
                  </a:cubicBezTo>
                  <a:lnTo>
                    <a:pt x="1269211" y="1723785"/>
                  </a:lnTo>
                  <a:lnTo>
                    <a:pt x="637935" y="1723785"/>
                  </a:lnTo>
                  <a:lnTo>
                    <a:pt x="631517" y="1660121"/>
                  </a:lnTo>
                  <a:cubicBezTo>
                    <a:pt x="599219" y="1502285"/>
                    <a:pt x="459566" y="1383555"/>
                    <a:pt x="292182" y="1383555"/>
                  </a:cubicBezTo>
                  <a:cubicBezTo>
                    <a:pt x="172622" y="1383555"/>
                    <a:pt x="67211" y="1444132"/>
                    <a:pt x="4965" y="1536267"/>
                  </a:cubicBezTo>
                  <a:lnTo>
                    <a:pt x="0" y="1545414"/>
                  </a:lnTo>
                  <a:lnTo>
                    <a:pt x="0" y="998500"/>
                  </a:lnTo>
                  <a:cubicBezTo>
                    <a:pt x="0" y="918386"/>
                    <a:pt x="64946" y="853440"/>
                    <a:pt x="145060" y="853440"/>
                  </a:cubicBezTo>
                  <a:lnTo>
                    <a:pt x="351574" y="853440"/>
                  </a:lnTo>
                  <a:lnTo>
                    <a:pt x="348240" y="836928"/>
                  </a:lnTo>
                  <a:lnTo>
                    <a:pt x="348240" y="115572"/>
                  </a:lnTo>
                  <a:cubicBezTo>
                    <a:pt x="348240" y="51743"/>
                    <a:pt x="399983" y="0"/>
                    <a:pt x="463812" y="0"/>
                  </a:cubicBezTo>
                  <a:close/>
                </a:path>
              </a:pathLst>
            </a:custGeom>
            <a:solidFill>
              <a:srgbClr val="2E34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sp>
          <p:nvSpPr>
            <p:cNvPr id="20" name="Полилиния 19"/>
            <p:cNvSpPr/>
            <p:nvPr/>
          </p:nvSpPr>
          <p:spPr>
            <a:xfrm>
              <a:off x="2758975" y="4750598"/>
              <a:ext cx="684000" cy="360000"/>
            </a:xfrm>
            <a:custGeom>
              <a:avLst/>
              <a:gdLst>
                <a:gd name="connsiteX0" fmla="*/ 342902 w 684000"/>
                <a:gd name="connsiteY0" fmla="*/ 204983 h 360000"/>
                <a:gd name="connsiteX1" fmla="*/ 661477 w 684000"/>
                <a:gd name="connsiteY1" fmla="*/ 360000 h 360000"/>
                <a:gd name="connsiteX2" fmla="*/ 24327 w 684000"/>
                <a:gd name="connsiteY2" fmla="*/ 360000 h 360000"/>
                <a:gd name="connsiteX3" fmla="*/ 684000 w 684000"/>
                <a:gd name="connsiteY3" fmla="*/ 39007 h 360000"/>
                <a:gd name="connsiteX4" fmla="*/ 684000 w 684000"/>
                <a:gd name="connsiteY4" fmla="*/ 320114 h 360000"/>
                <a:gd name="connsiteX5" fmla="*/ 395149 w 684000"/>
                <a:gd name="connsiteY5" fmla="*/ 179561 h 360000"/>
                <a:gd name="connsiteX6" fmla="*/ 0 w 684000"/>
                <a:gd name="connsiteY6" fmla="*/ 38129 h 360000"/>
                <a:gd name="connsiteX7" fmla="*/ 290656 w 684000"/>
                <a:gd name="connsiteY7" fmla="*/ 179560 h 360000"/>
                <a:gd name="connsiteX8" fmla="*/ 0 w 684000"/>
                <a:gd name="connsiteY8" fmla="*/ 320992 h 360000"/>
                <a:gd name="connsiteX9" fmla="*/ 26134 w 684000"/>
                <a:gd name="connsiteY9" fmla="*/ 0 h 360000"/>
                <a:gd name="connsiteX10" fmla="*/ 659670 w 684000"/>
                <a:gd name="connsiteY10" fmla="*/ 0 h 360000"/>
                <a:gd name="connsiteX11" fmla="*/ 342902 w 684000"/>
                <a:gd name="connsiteY11" fmla="*/ 154138 h 3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84000" h="360000">
                  <a:moveTo>
                    <a:pt x="342902" y="204983"/>
                  </a:moveTo>
                  <a:lnTo>
                    <a:pt x="661477" y="360000"/>
                  </a:lnTo>
                  <a:lnTo>
                    <a:pt x="24327" y="360000"/>
                  </a:lnTo>
                  <a:close/>
                  <a:moveTo>
                    <a:pt x="684000" y="39007"/>
                  </a:moveTo>
                  <a:lnTo>
                    <a:pt x="684000" y="320114"/>
                  </a:lnTo>
                  <a:lnTo>
                    <a:pt x="395149" y="179561"/>
                  </a:lnTo>
                  <a:close/>
                  <a:moveTo>
                    <a:pt x="0" y="38129"/>
                  </a:moveTo>
                  <a:lnTo>
                    <a:pt x="290656" y="179560"/>
                  </a:lnTo>
                  <a:lnTo>
                    <a:pt x="0" y="320992"/>
                  </a:lnTo>
                  <a:close/>
                  <a:moveTo>
                    <a:pt x="26134" y="0"/>
                  </a:moveTo>
                  <a:lnTo>
                    <a:pt x="659670" y="0"/>
                  </a:lnTo>
                  <a:lnTo>
                    <a:pt x="342902" y="154138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sp>
          <p:nvSpPr>
            <p:cNvPr id="21" name="Полилиния 20"/>
            <p:cNvSpPr/>
            <p:nvPr/>
          </p:nvSpPr>
          <p:spPr>
            <a:xfrm>
              <a:off x="2758975" y="4365369"/>
              <a:ext cx="684000" cy="360000"/>
            </a:xfrm>
            <a:custGeom>
              <a:avLst/>
              <a:gdLst>
                <a:gd name="connsiteX0" fmla="*/ 342902 w 684000"/>
                <a:gd name="connsiteY0" fmla="*/ 204983 h 360000"/>
                <a:gd name="connsiteX1" fmla="*/ 661477 w 684000"/>
                <a:gd name="connsiteY1" fmla="*/ 360000 h 360000"/>
                <a:gd name="connsiteX2" fmla="*/ 24327 w 684000"/>
                <a:gd name="connsiteY2" fmla="*/ 360000 h 360000"/>
                <a:gd name="connsiteX3" fmla="*/ 684000 w 684000"/>
                <a:gd name="connsiteY3" fmla="*/ 39007 h 360000"/>
                <a:gd name="connsiteX4" fmla="*/ 684000 w 684000"/>
                <a:gd name="connsiteY4" fmla="*/ 320114 h 360000"/>
                <a:gd name="connsiteX5" fmla="*/ 395149 w 684000"/>
                <a:gd name="connsiteY5" fmla="*/ 179561 h 360000"/>
                <a:gd name="connsiteX6" fmla="*/ 0 w 684000"/>
                <a:gd name="connsiteY6" fmla="*/ 38129 h 360000"/>
                <a:gd name="connsiteX7" fmla="*/ 290656 w 684000"/>
                <a:gd name="connsiteY7" fmla="*/ 179560 h 360000"/>
                <a:gd name="connsiteX8" fmla="*/ 0 w 684000"/>
                <a:gd name="connsiteY8" fmla="*/ 320992 h 360000"/>
                <a:gd name="connsiteX9" fmla="*/ 26134 w 684000"/>
                <a:gd name="connsiteY9" fmla="*/ 0 h 360000"/>
                <a:gd name="connsiteX10" fmla="*/ 659670 w 684000"/>
                <a:gd name="connsiteY10" fmla="*/ 0 h 360000"/>
                <a:gd name="connsiteX11" fmla="*/ 342902 w 684000"/>
                <a:gd name="connsiteY11" fmla="*/ 154138 h 3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84000" h="360000">
                  <a:moveTo>
                    <a:pt x="342902" y="204983"/>
                  </a:moveTo>
                  <a:lnTo>
                    <a:pt x="661477" y="360000"/>
                  </a:lnTo>
                  <a:lnTo>
                    <a:pt x="24327" y="360000"/>
                  </a:lnTo>
                  <a:close/>
                  <a:moveTo>
                    <a:pt x="684000" y="39007"/>
                  </a:moveTo>
                  <a:lnTo>
                    <a:pt x="684000" y="320114"/>
                  </a:lnTo>
                  <a:lnTo>
                    <a:pt x="395149" y="179561"/>
                  </a:lnTo>
                  <a:close/>
                  <a:moveTo>
                    <a:pt x="0" y="38129"/>
                  </a:moveTo>
                  <a:lnTo>
                    <a:pt x="290656" y="179560"/>
                  </a:lnTo>
                  <a:lnTo>
                    <a:pt x="0" y="320992"/>
                  </a:lnTo>
                  <a:close/>
                  <a:moveTo>
                    <a:pt x="26134" y="0"/>
                  </a:moveTo>
                  <a:lnTo>
                    <a:pt x="659670" y="0"/>
                  </a:lnTo>
                  <a:lnTo>
                    <a:pt x="342902" y="154138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sp>
          <p:nvSpPr>
            <p:cNvPr id="22" name="Полилиния 21"/>
            <p:cNvSpPr/>
            <p:nvPr/>
          </p:nvSpPr>
          <p:spPr>
            <a:xfrm>
              <a:off x="2758975" y="3981366"/>
              <a:ext cx="684000" cy="360000"/>
            </a:xfrm>
            <a:custGeom>
              <a:avLst/>
              <a:gdLst>
                <a:gd name="connsiteX0" fmla="*/ 342902 w 684000"/>
                <a:gd name="connsiteY0" fmla="*/ 204983 h 360000"/>
                <a:gd name="connsiteX1" fmla="*/ 661477 w 684000"/>
                <a:gd name="connsiteY1" fmla="*/ 360000 h 360000"/>
                <a:gd name="connsiteX2" fmla="*/ 24327 w 684000"/>
                <a:gd name="connsiteY2" fmla="*/ 360000 h 360000"/>
                <a:gd name="connsiteX3" fmla="*/ 684000 w 684000"/>
                <a:gd name="connsiteY3" fmla="*/ 39007 h 360000"/>
                <a:gd name="connsiteX4" fmla="*/ 684000 w 684000"/>
                <a:gd name="connsiteY4" fmla="*/ 320114 h 360000"/>
                <a:gd name="connsiteX5" fmla="*/ 395149 w 684000"/>
                <a:gd name="connsiteY5" fmla="*/ 179561 h 360000"/>
                <a:gd name="connsiteX6" fmla="*/ 0 w 684000"/>
                <a:gd name="connsiteY6" fmla="*/ 38129 h 360000"/>
                <a:gd name="connsiteX7" fmla="*/ 290656 w 684000"/>
                <a:gd name="connsiteY7" fmla="*/ 179560 h 360000"/>
                <a:gd name="connsiteX8" fmla="*/ 0 w 684000"/>
                <a:gd name="connsiteY8" fmla="*/ 320992 h 360000"/>
                <a:gd name="connsiteX9" fmla="*/ 26134 w 684000"/>
                <a:gd name="connsiteY9" fmla="*/ 0 h 360000"/>
                <a:gd name="connsiteX10" fmla="*/ 659670 w 684000"/>
                <a:gd name="connsiteY10" fmla="*/ 0 h 360000"/>
                <a:gd name="connsiteX11" fmla="*/ 342902 w 684000"/>
                <a:gd name="connsiteY11" fmla="*/ 154138 h 3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84000" h="360000">
                  <a:moveTo>
                    <a:pt x="342902" y="204983"/>
                  </a:moveTo>
                  <a:lnTo>
                    <a:pt x="661477" y="360000"/>
                  </a:lnTo>
                  <a:lnTo>
                    <a:pt x="24327" y="360000"/>
                  </a:lnTo>
                  <a:close/>
                  <a:moveTo>
                    <a:pt x="684000" y="39007"/>
                  </a:moveTo>
                  <a:lnTo>
                    <a:pt x="684000" y="320114"/>
                  </a:lnTo>
                  <a:lnTo>
                    <a:pt x="395149" y="179561"/>
                  </a:lnTo>
                  <a:close/>
                  <a:moveTo>
                    <a:pt x="0" y="38129"/>
                  </a:moveTo>
                  <a:lnTo>
                    <a:pt x="290656" y="179560"/>
                  </a:lnTo>
                  <a:lnTo>
                    <a:pt x="0" y="320992"/>
                  </a:lnTo>
                  <a:close/>
                  <a:moveTo>
                    <a:pt x="26134" y="0"/>
                  </a:moveTo>
                  <a:lnTo>
                    <a:pt x="659670" y="0"/>
                  </a:lnTo>
                  <a:lnTo>
                    <a:pt x="342902" y="154138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1674999" y="1317784"/>
            <a:ext cx="14102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rgbClr val="BCB2B0"/>
                </a:solidFill>
              </a:rPr>
              <a:t>Рост </a:t>
            </a:r>
            <a:endParaRPr lang="ru-RU" sz="1600" b="1" dirty="0" smtClean="0">
              <a:solidFill>
                <a:srgbClr val="BCB2B0"/>
              </a:solidFill>
            </a:endParaRPr>
          </a:p>
          <a:p>
            <a:r>
              <a:rPr lang="ru-RU" sz="1600" b="1" dirty="0" smtClean="0">
                <a:solidFill>
                  <a:srgbClr val="BCB2B0"/>
                </a:solidFill>
              </a:rPr>
              <a:t>производства</a:t>
            </a:r>
            <a:endParaRPr lang="ru-RU" sz="1600" b="1" dirty="0">
              <a:solidFill>
                <a:srgbClr val="BCB2B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326768" y="2603209"/>
            <a:ext cx="14102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rgbClr val="BCB2B0"/>
                </a:solidFill>
              </a:rPr>
              <a:t>Снижение </a:t>
            </a:r>
            <a:endParaRPr lang="ru-RU" sz="1600" b="1" dirty="0" smtClean="0">
              <a:solidFill>
                <a:srgbClr val="BCB2B0"/>
              </a:solidFill>
            </a:endParaRPr>
          </a:p>
          <a:p>
            <a:r>
              <a:rPr lang="ru-RU" sz="1600" b="1" dirty="0" smtClean="0">
                <a:solidFill>
                  <a:srgbClr val="BCB2B0"/>
                </a:solidFill>
              </a:rPr>
              <a:t>производства</a:t>
            </a:r>
            <a:endParaRPr lang="ru-RU" sz="1600" b="1" dirty="0">
              <a:solidFill>
                <a:srgbClr val="BCB2B0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63087" y="-23420"/>
            <a:ext cx="69712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Темпы отгрузки по отдельным видам деятельности </a:t>
            </a:r>
          </a:p>
          <a:p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обрабатывающих предприятий в 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2023 году</a:t>
            </a:r>
            <a:endParaRPr lang="ru-RU" sz="2400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grpSp>
        <p:nvGrpSpPr>
          <p:cNvPr id="8" name="Группа 27"/>
          <p:cNvGrpSpPr/>
          <p:nvPr/>
        </p:nvGrpSpPr>
        <p:grpSpPr>
          <a:xfrm>
            <a:off x="358751" y="1287558"/>
            <a:ext cx="688999" cy="615001"/>
            <a:chOff x="7057571" y="2469832"/>
            <a:chExt cx="1490194" cy="1524034"/>
          </a:xfrm>
        </p:grpSpPr>
        <p:sp>
          <p:nvSpPr>
            <p:cNvPr id="29" name="Полилиния 28"/>
            <p:cNvSpPr/>
            <p:nvPr/>
          </p:nvSpPr>
          <p:spPr>
            <a:xfrm>
              <a:off x="7057571" y="2469832"/>
              <a:ext cx="1490194" cy="1524034"/>
            </a:xfrm>
            <a:custGeom>
              <a:avLst/>
              <a:gdLst>
                <a:gd name="connsiteX0" fmla="*/ 1019175 w 2038350"/>
                <a:gd name="connsiteY0" fmla="*/ 0 h 2038348"/>
                <a:gd name="connsiteX1" fmla="*/ 1083751 w 2038350"/>
                <a:gd name="connsiteY1" fmla="*/ 3261 h 2038348"/>
                <a:gd name="connsiteX2" fmla="*/ 1103620 w 2038350"/>
                <a:gd name="connsiteY2" fmla="*/ 137612 h 2038348"/>
                <a:gd name="connsiteX3" fmla="*/ 1109745 w 2038350"/>
                <a:gd name="connsiteY3" fmla="*/ 137922 h 2038348"/>
                <a:gd name="connsiteX4" fmla="*/ 1165503 w 2038350"/>
                <a:gd name="connsiteY4" fmla="*/ 146431 h 2038348"/>
                <a:gd name="connsiteX5" fmla="*/ 1220227 w 2038350"/>
                <a:gd name="connsiteY5" fmla="*/ 20043 h 2038348"/>
                <a:gd name="connsiteX6" fmla="*/ 1224575 w 2038350"/>
                <a:gd name="connsiteY6" fmla="*/ 20706 h 2038348"/>
                <a:gd name="connsiteX7" fmla="*/ 1322247 w 2038350"/>
                <a:gd name="connsiteY7" fmla="*/ 45820 h 2038348"/>
                <a:gd name="connsiteX8" fmla="*/ 1344554 w 2038350"/>
                <a:gd name="connsiteY8" fmla="*/ 53985 h 2038348"/>
                <a:gd name="connsiteX9" fmla="*/ 1328834 w 2038350"/>
                <a:gd name="connsiteY9" fmla="*/ 190098 h 2038348"/>
                <a:gd name="connsiteX10" fmla="*/ 1363977 w 2038350"/>
                <a:gd name="connsiteY10" fmla="*/ 202961 h 2038348"/>
                <a:gd name="connsiteX11" fmla="*/ 1386555 w 2038350"/>
                <a:gd name="connsiteY11" fmla="*/ 213837 h 2038348"/>
                <a:gd name="connsiteX12" fmla="*/ 1471401 w 2038350"/>
                <a:gd name="connsiteY12" fmla="*/ 106836 h 2038348"/>
                <a:gd name="connsiteX13" fmla="*/ 1504975 w 2038350"/>
                <a:gd name="connsiteY13" fmla="*/ 123009 h 2038348"/>
                <a:gd name="connsiteX14" fmla="*/ 1583440 w 2038350"/>
                <a:gd name="connsiteY14" fmla="*/ 170678 h 2038348"/>
                <a:gd name="connsiteX15" fmla="*/ 1532468 w 2038350"/>
                <a:gd name="connsiteY15" fmla="*/ 299501 h 2038348"/>
                <a:gd name="connsiteX16" fmla="*/ 1579671 w 2038350"/>
                <a:gd name="connsiteY16" fmla="*/ 338447 h 2038348"/>
                <a:gd name="connsiteX17" fmla="*/ 1692020 w 2038350"/>
                <a:gd name="connsiteY17" fmla="*/ 255046 h 2038348"/>
                <a:gd name="connsiteX18" fmla="*/ 1739841 w 2038350"/>
                <a:gd name="connsiteY18" fmla="*/ 298509 h 2038348"/>
                <a:gd name="connsiteX19" fmla="*/ 1783302 w 2038350"/>
                <a:gd name="connsiteY19" fmla="*/ 346329 h 2038348"/>
                <a:gd name="connsiteX20" fmla="*/ 1699901 w 2038350"/>
                <a:gd name="connsiteY20" fmla="*/ 458678 h 2038348"/>
                <a:gd name="connsiteX21" fmla="*/ 1738847 w 2038350"/>
                <a:gd name="connsiteY21" fmla="*/ 505881 h 2038348"/>
                <a:gd name="connsiteX22" fmla="*/ 1867671 w 2038350"/>
                <a:gd name="connsiteY22" fmla="*/ 454908 h 2038348"/>
                <a:gd name="connsiteX23" fmla="*/ 1915341 w 2038350"/>
                <a:gd name="connsiteY23" fmla="*/ 533375 h 2038348"/>
                <a:gd name="connsiteX24" fmla="*/ 1931514 w 2038350"/>
                <a:gd name="connsiteY24" fmla="*/ 566947 h 2038348"/>
                <a:gd name="connsiteX25" fmla="*/ 1824511 w 2038350"/>
                <a:gd name="connsiteY25" fmla="*/ 651794 h 2038348"/>
                <a:gd name="connsiteX26" fmla="*/ 1835387 w 2038350"/>
                <a:gd name="connsiteY26" fmla="*/ 674370 h 2038348"/>
                <a:gd name="connsiteX27" fmla="*/ 1848250 w 2038350"/>
                <a:gd name="connsiteY27" fmla="*/ 709514 h 2038348"/>
                <a:gd name="connsiteX28" fmla="*/ 1984365 w 2038350"/>
                <a:gd name="connsiteY28" fmla="*/ 693794 h 2038348"/>
                <a:gd name="connsiteX29" fmla="*/ 1992530 w 2038350"/>
                <a:gd name="connsiteY29" fmla="*/ 716103 h 2038348"/>
                <a:gd name="connsiteX30" fmla="*/ 2017644 w 2038350"/>
                <a:gd name="connsiteY30" fmla="*/ 813775 h 2038348"/>
                <a:gd name="connsiteX31" fmla="*/ 2018307 w 2038350"/>
                <a:gd name="connsiteY31" fmla="*/ 818120 h 2038348"/>
                <a:gd name="connsiteX32" fmla="*/ 1891916 w 2038350"/>
                <a:gd name="connsiteY32" fmla="*/ 872846 h 2038348"/>
                <a:gd name="connsiteX33" fmla="*/ 1900426 w 2038350"/>
                <a:gd name="connsiteY33" fmla="*/ 928603 h 2038348"/>
                <a:gd name="connsiteX34" fmla="*/ 1900735 w 2038350"/>
                <a:gd name="connsiteY34" fmla="*/ 934729 h 2038348"/>
                <a:gd name="connsiteX35" fmla="*/ 2035089 w 2038350"/>
                <a:gd name="connsiteY35" fmla="*/ 954598 h 2038348"/>
                <a:gd name="connsiteX36" fmla="*/ 2038350 w 2038350"/>
                <a:gd name="connsiteY36" fmla="*/ 1019174 h 2038348"/>
                <a:gd name="connsiteX37" fmla="*/ 2035090 w 2038350"/>
                <a:gd name="connsiteY37" fmla="*/ 1083749 h 2038348"/>
                <a:gd name="connsiteX38" fmla="*/ 1900735 w 2038350"/>
                <a:gd name="connsiteY38" fmla="*/ 1103619 h 2038348"/>
                <a:gd name="connsiteX39" fmla="*/ 1900426 w 2038350"/>
                <a:gd name="connsiteY39" fmla="*/ 1109744 h 2038348"/>
                <a:gd name="connsiteX40" fmla="*/ 1891916 w 2038350"/>
                <a:gd name="connsiteY40" fmla="*/ 1165501 h 2038348"/>
                <a:gd name="connsiteX41" fmla="*/ 2018308 w 2038350"/>
                <a:gd name="connsiteY41" fmla="*/ 1220227 h 2038348"/>
                <a:gd name="connsiteX42" fmla="*/ 2017644 w 2038350"/>
                <a:gd name="connsiteY42" fmla="*/ 1224573 h 2038348"/>
                <a:gd name="connsiteX43" fmla="*/ 1992530 w 2038350"/>
                <a:gd name="connsiteY43" fmla="*/ 1322245 h 2038348"/>
                <a:gd name="connsiteX44" fmla="*/ 1984365 w 2038350"/>
                <a:gd name="connsiteY44" fmla="*/ 1344553 h 2038348"/>
                <a:gd name="connsiteX45" fmla="*/ 1848249 w 2038350"/>
                <a:gd name="connsiteY45" fmla="*/ 1328833 h 2038348"/>
                <a:gd name="connsiteX46" fmla="*/ 1835387 w 2038350"/>
                <a:gd name="connsiteY46" fmla="*/ 1363976 h 2038348"/>
                <a:gd name="connsiteX47" fmla="*/ 1824511 w 2038350"/>
                <a:gd name="connsiteY47" fmla="*/ 1386553 h 2038348"/>
                <a:gd name="connsiteX48" fmla="*/ 1931514 w 2038350"/>
                <a:gd name="connsiteY48" fmla="*/ 1471401 h 2038348"/>
                <a:gd name="connsiteX49" fmla="*/ 1915341 w 2038350"/>
                <a:gd name="connsiteY49" fmla="*/ 1504973 h 2038348"/>
                <a:gd name="connsiteX50" fmla="*/ 1867672 w 2038350"/>
                <a:gd name="connsiteY50" fmla="*/ 1583440 h 2038348"/>
                <a:gd name="connsiteX51" fmla="*/ 1738847 w 2038350"/>
                <a:gd name="connsiteY51" fmla="*/ 1532466 h 2038348"/>
                <a:gd name="connsiteX52" fmla="*/ 1699901 w 2038350"/>
                <a:gd name="connsiteY52" fmla="*/ 1579669 h 2038348"/>
                <a:gd name="connsiteX53" fmla="*/ 1783302 w 2038350"/>
                <a:gd name="connsiteY53" fmla="*/ 1692019 h 2038348"/>
                <a:gd name="connsiteX54" fmla="*/ 1739841 w 2038350"/>
                <a:gd name="connsiteY54" fmla="*/ 1739839 h 2038348"/>
                <a:gd name="connsiteX55" fmla="*/ 1692020 w 2038350"/>
                <a:gd name="connsiteY55" fmla="*/ 1783301 h 2038348"/>
                <a:gd name="connsiteX56" fmla="*/ 1579670 w 2038350"/>
                <a:gd name="connsiteY56" fmla="*/ 1699900 h 2038348"/>
                <a:gd name="connsiteX57" fmla="*/ 1532468 w 2038350"/>
                <a:gd name="connsiteY57" fmla="*/ 1738845 h 2038348"/>
                <a:gd name="connsiteX58" fmla="*/ 1583441 w 2038350"/>
                <a:gd name="connsiteY58" fmla="*/ 1867670 h 2038348"/>
                <a:gd name="connsiteX59" fmla="*/ 1504975 w 2038350"/>
                <a:gd name="connsiteY59" fmla="*/ 1915339 h 2038348"/>
                <a:gd name="connsiteX60" fmla="*/ 1471401 w 2038350"/>
                <a:gd name="connsiteY60" fmla="*/ 1931513 h 2038348"/>
                <a:gd name="connsiteX61" fmla="*/ 1386554 w 2038350"/>
                <a:gd name="connsiteY61" fmla="*/ 1824510 h 2038348"/>
                <a:gd name="connsiteX62" fmla="*/ 1363977 w 2038350"/>
                <a:gd name="connsiteY62" fmla="*/ 1835386 h 2038348"/>
                <a:gd name="connsiteX63" fmla="*/ 1328834 w 2038350"/>
                <a:gd name="connsiteY63" fmla="*/ 1848248 h 2038348"/>
                <a:gd name="connsiteX64" fmla="*/ 1344554 w 2038350"/>
                <a:gd name="connsiteY64" fmla="*/ 1984364 h 2038348"/>
                <a:gd name="connsiteX65" fmla="*/ 1322247 w 2038350"/>
                <a:gd name="connsiteY65" fmla="*/ 1992528 h 2038348"/>
                <a:gd name="connsiteX66" fmla="*/ 1224575 w 2038350"/>
                <a:gd name="connsiteY66" fmla="*/ 2017642 h 2038348"/>
                <a:gd name="connsiteX67" fmla="*/ 1220228 w 2038350"/>
                <a:gd name="connsiteY67" fmla="*/ 2018306 h 2038348"/>
                <a:gd name="connsiteX68" fmla="*/ 1165503 w 2038350"/>
                <a:gd name="connsiteY68" fmla="*/ 1891915 h 2038348"/>
                <a:gd name="connsiteX69" fmla="*/ 1109745 w 2038350"/>
                <a:gd name="connsiteY69" fmla="*/ 1900425 h 2038348"/>
                <a:gd name="connsiteX70" fmla="*/ 1103620 w 2038350"/>
                <a:gd name="connsiteY70" fmla="*/ 1900734 h 2038348"/>
                <a:gd name="connsiteX71" fmla="*/ 1083751 w 2038350"/>
                <a:gd name="connsiteY71" fmla="*/ 2035087 h 2038348"/>
                <a:gd name="connsiteX72" fmla="*/ 1019175 w 2038350"/>
                <a:gd name="connsiteY72" fmla="*/ 2038348 h 2038348"/>
                <a:gd name="connsiteX73" fmla="*/ 954599 w 2038350"/>
                <a:gd name="connsiteY73" fmla="*/ 2035087 h 2038348"/>
                <a:gd name="connsiteX74" fmla="*/ 934730 w 2038350"/>
                <a:gd name="connsiteY74" fmla="*/ 1900734 h 2038348"/>
                <a:gd name="connsiteX75" fmla="*/ 928604 w 2038350"/>
                <a:gd name="connsiteY75" fmla="*/ 1900425 h 2038348"/>
                <a:gd name="connsiteX76" fmla="*/ 872847 w 2038350"/>
                <a:gd name="connsiteY76" fmla="*/ 1891915 h 2038348"/>
                <a:gd name="connsiteX77" fmla="*/ 818122 w 2038350"/>
                <a:gd name="connsiteY77" fmla="*/ 2018306 h 2038348"/>
                <a:gd name="connsiteX78" fmla="*/ 813776 w 2038350"/>
                <a:gd name="connsiteY78" fmla="*/ 2017642 h 2038348"/>
                <a:gd name="connsiteX79" fmla="*/ 716104 w 2038350"/>
                <a:gd name="connsiteY79" fmla="*/ 1992528 h 2038348"/>
                <a:gd name="connsiteX80" fmla="*/ 693795 w 2038350"/>
                <a:gd name="connsiteY80" fmla="*/ 1984363 h 2038348"/>
                <a:gd name="connsiteX81" fmla="*/ 709515 w 2038350"/>
                <a:gd name="connsiteY81" fmla="*/ 1848249 h 2038348"/>
                <a:gd name="connsiteX82" fmla="*/ 674371 w 2038350"/>
                <a:gd name="connsiteY82" fmla="*/ 1835386 h 2038348"/>
                <a:gd name="connsiteX83" fmla="*/ 651795 w 2038350"/>
                <a:gd name="connsiteY83" fmla="*/ 1824510 h 2038348"/>
                <a:gd name="connsiteX84" fmla="*/ 566949 w 2038350"/>
                <a:gd name="connsiteY84" fmla="*/ 1931512 h 2038348"/>
                <a:gd name="connsiteX85" fmla="*/ 533376 w 2038350"/>
                <a:gd name="connsiteY85" fmla="*/ 1915339 h 2038348"/>
                <a:gd name="connsiteX86" fmla="*/ 454909 w 2038350"/>
                <a:gd name="connsiteY86" fmla="*/ 1867670 h 2038348"/>
                <a:gd name="connsiteX87" fmla="*/ 505882 w 2038350"/>
                <a:gd name="connsiteY87" fmla="*/ 1738846 h 2038348"/>
                <a:gd name="connsiteX88" fmla="*/ 458679 w 2038350"/>
                <a:gd name="connsiteY88" fmla="*/ 1699900 h 2038348"/>
                <a:gd name="connsiteX89" fmla="*/ 346330 w 2038350"/>
                <a:gd name="connsiteY89" fmla="*/ 1783301 h 2038348"/>
                <a:gd name="connsiteX90" fmla="*/ 298510 w 2038350"/>
                <a:gd name="connsiteY90" fmla="*/ 1739839 h 2038348"/>
                <a:gd name="connsiteX91" fmla="*/ 255048 w 2038350"/>
                <a:gd name="connsiteY91" fmla="*/ 1692019 h 2038348"/>
                <a:gd name="connsiteX92" fmla="*/ 338449 w 2038350"/>
                <a:gd name="connsiteY92" fmla="*/ 1579670 h 2038348"/>
                <a:gd name="connsiteX93" fmla="*/ 299502 w 2038350"/>
                <a:gd name="connsiteY93" fmla="*/ 1532466 h 2038348"/>
                <a:gd name="connsiteX94" fmla="*/ 170679 w 2038350"/>
                <a:gd name="connsiteY94" fmla="*/ 1583439 h 2038348"/>
                <a:gd name="connsiteX95" fmla="*/ 123009 w 2038350"/>
                <a:gd name="connsiteY95" fmla="*/ 1504973 h 2038348"/>
                <a:gd name="connsiteX96" fmla="*/ 106836 w 2038350"/>
                <a:gd name="connsiteY96" fmla="*/ 1471400 h 2038348"/>
                <a:gd name="connsiteX97" fmla="*/ 213838 w 2038350"/>
                <a:gd name="connsiteY97" fmla="*/ 1386554 h 2038348"/>
                <a:gd name="connsiteX98" fmla="*/ 202962 w 2038350"/>
                <a:gd name="connsiteY98" fmla="*/ 1363976 h 2038348"/>
                <a:gd name="connsiteX99" fmla="*/ 190099 w 2038350"/>
                <a:gd name="connsiteY99" fmla="*/ 1328833 h 2038348"/>
                <a:gd name="connsiteX100" fmla="*/ 53985 w 2038350"/>
                <a:gd name="connsiteY100" fmla="*/ 1344553 h 2038348"/>
                <a:gd name="connsiteX101" fmla="*/ 45820 w 2038350"/>
                <a:gd name="connsiteY101" fmla="*/ 1322245 h 2038348"/>
                <a:gd name="connsiteX102" fmla="*/ 20706 w 2038350"/>
                <a:gd name="connsiteY102" fmla="*/ 1224573 h 2038348"/>
                <a:gd name="connsiteX103" fmla="*/ 20043 w 2038350"/>
                <a:gd name="connsiteY103" fmla="*/ 1220227 h 2038348"/>
                <a:gd name="connsiteX104" fmla="*/ 146432 w 2038350"/>
                <a:gd name="connsiteY104" fmla="*/ 1165502 h 2038348"/>
                <a:gd name="connsiteX105" fmla="*/ 137923 w 2038350"/>
                <a:gd name="connsiteY105" fmla="*/ 1109744 h 2038348"/>
                <a:gd name="connsiteX106" fmla="*/ 137613 w 2038350"/>
                <a:gd name="connsiteY106" fmla="*/ 1103618 h 2038348"/>
                <a:gd name="connsiteX107" fmla="*/ 3261 w 2038350"/>
                <a:gd name="connsiteY107" fmla="*/ 1083749 h 2038348"/>
                <a:gd name="connsiteX108" fmla="*/ 0 w 2038350"/>
                <a:gd name="connsiteY108" fmla="*/ 1019174 h 2038348"/>
                <a:gd name="connsiteX109" fmla="*/ 3261 w 2038350"/>
                <a:gd name="connsiteY109" fmla="*/ 954598 h 2038348"/>
                <a:gd name="connsiteX110" fmla="*/ 137613 w 2038350"/>
                <a:gd name="connsiteY110" fmla="*/ 934729 h 2038348"/>
                <a:gd name="connsiteX111" fmla="*/ 137923 w 2038350"/>
                <a:gd name="connsiteY111" fmla="*/ 928603 h 2038348"/>
                <a:gd name="connsiteX112" fmla="*/ 146432 w 2038350"/>
                <a:gd name="connsiteY112" fmla="*/ 872845 h 2038348"/>
                <a:gd name="connsiteX113" fmla="*/ 20043 w 2038350"/>
                <a:gd name="connsiteY113" fmla="*/ 818121 h 2038348"/>
                <a:gd name="connsiteX114" fmla="*/ 20706 w 2038350"/>
                <a:gd name="connsiteY114" fmla="*/ 813775 h 2038348"/>
                <a:gd name="connsiteX115" fmla="*/ 45820 w 2038350"/>
                <a:gd name="connsiteY115" fmla="*/ 716103 h 2038348"/>
                <a:gd name="connsiteX116" fmla="*/ 53986 w 2038350"/>
                <a:gd name="connsiteY116" fmla="*/ 693794 h 2038348"/>
                <a:gd name="connsiteX117" fmla="*/ 190099 w 2038350"/>
                <a:gd name="connsiteY117" fmla="*/ 709514 h 2038348"/>
                <a:gd name="connsiteX118" fmla="*/ 202962 w 2038350"/>
                <a:gd name="connsiteY118" fmla="*/ 674370 h 2038348"/>
                <a:gd name="connsiteX119" fmla="*/ 213838 w 2038350"/>
                <a:gd name="connsiteY119" fmla="*/ 651793 h 2038348"/>
                <a:gd name="connsiteX120" fmla="*/ 106837 w 2038350"/>
                <a:gd name="connsiteY120" fmla="*/ 566948 h 2038348"/>
                <a:gd name="connsiteX121" fmla="*/ 123009 w 2038350"/>
                <a:gd name="connsiteY121" fmla="*/ 533375 h 2038348"/>
                <a:gd name="connsiteX122" fmla="*/ 170679 w 2038350"/>
                <a:gd name="connsiteY122" fmla="*/ 454908 h 2038348"/>
                <a:gd name="connsiteX123" fmla="*/ 299501 w 2038350"/>
                <a:gd name="connsiteY123" fmla="*/ 505881 h 2038348"/>
                <a:gd name="connsiteX124" fmla="*/ 338448 w 2038350"/>
                <a:gd name="connsiteY124" fmla="*/ 458677 h 2038348"/>
                <a:gd name="connsiteX125" fmla="*/ 255048 w 2038350"/>
                <a:gd name="connsiteY125" fmla="*/ 346329 h 2038348"/>
                <a:gd name="connsiteX126" fmla="*/ 298510 w 2038350"/>
                <a:gd name="connsiteY126" fmla="*/ 298509 h 2038348"/>
                <a:gd name="connsiteX127" fmla="*/ 346331 w 2038350"/>
                <a:gd name="connsiteY127" fmla="*/ 255047 h 2038348"/>
                <a:gd name="connsiteX128" fmla="*/ 458678 w 2038350"/>
                <a:gd name="connsiteY128" fmla="*/ 338447 h 2038348"/>
                <a:gd name="connsiteX129" fmla="*/ 505882 w 2038350"/>
                <a:gd name="connsiteY129" fmla="*/ 299500 h 2038348"/>
                <a:gd name="connsiteX130" fmla="*/ 454909 w 2038350"/>
                <a:gd name="connsiteY130" fmla="*/ 170679 h 2038348"/>
                <a:gd name="connsiteX131" fmla="*/ 533376 w 2038350"/>
                <a:gd name="connsiteY131" fmla="*/ 123009 h 2038348"/>
                <a:gd name="connsiteX132" fmla="*/ 566949 w 2038350"/>
                <a:gd name="connsiteY132" fmla="*/ 106836 h 2038348"/>
                <a:gd name="connsiteX133" fmla="*/ 651794 w 2038350"/>
                <a:gd name="connsiteY133" fmla="*/ 213836 h 2038348"/>
                <a:gd name="connsiteX134" fmla="*/ 674371 w 2038350"/>
                <a:gd name="connsiteY134" fmla="*/ 202961 h 2038348"/>
                <a:gd name="connsiteX135" fmla="*/ 709515 w 2038350"/>
                <a:gd name="connsiteY135" fmla="*/ 190098 h 2038348"/>
                <a:gd name="connsiteX136" fmla="*/ 693795 w 2038350"/>
                <a:gd name="connsiteY136" fmla="*/ 53985 h 2038348"/>
                <a:gd name="connsiteX137" fmla="*/ 716104 w 2038350"/>
                <a:gd name="connsiteY137" fmla="*/ 45820 h 2038348"/>
                <a:gd name="connsiteX138" fmla="*/ 813776 w 2038350"/>
                <a:gd name="connsiteY138" fmla="*/ 20706 h 2038348"/>
                <a:gd name="connsiteX139" fmla="*/ 818122 w 2038350"/>
                <a:gd name="connsiteY139" fmla="*/ 20043 h 2038348"/>
                <a:gd name="connsiteX140" fmla="*/ 872846 w 2038350"/>
                <a:gd name="connsiteY140" fmla="*/ 146431 h 2038348"/>
                <a:gd name="connsiteX141" fmla="*/ 928604 w 2038350"/>
                <a:gd name="connsiteY141" fmla="*/ 137922 h 2038348"/>
                <a:gd name="connsiteX142" fmla="*/ 934730 w 2038350"/>
                <a:gd name="connsiteY142" fmla="*/ 137612 h 2038348"/>
                <a:gd name="connsiteX143" fmla="*/ 954599 w 2038350"/>
                <a:gd name="connsiteY143" fmla="*/ 3261 h 2038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</a:cxnLst>
              <a:rect l="l" t="t" r="r" b="b"/>
              <a:pathLst>
                <a:path w="2038350" h="2038348">
                  <a:moveTo>
                    <a:pt x="1019175" y="0"/>
                  </a:moveTo>
                  <a:lnTo>
                    <a:pt x="1083751" y="3261"/>
                  </a:lnTo>
                  <a:lnTo>
                    <a:pt x="1103620" y="137612"/>
                  </a:lnTo>
                  <a:lnTo>
                    <a:pt x="1109745" y="137922"/>
                  </a:lnTo>
                  <a:lnTo>
                    <a:pt x="1165503" y="146431"/>
                  </a:lnTo>
                  <a:lnTo>
                    <a:pt x="1220227" y="20043"/>
                  </a:lnTo>
                  <a:lnTo>
                    <a:pt x="1224575" y="20706"/>
                  </a:lnTo>
                  <a:cubicBezTo>
                    <a:pt x="1257748" y="27494"/>
                    <a:pt x="1290333" y="35894"/>
                    <a:pt x="1322247" y="45820"/>
                  </a:cubicBezTo>
                  <a:lnTo>
                    <a:pt x="1344554" y="53985"/>
                  </a:lnTo>
                  <a:lnTo>
                    <a:pt x="1328834" y="190098"/>
                  </a:lnTo>
                  <a:lnTo>
                    <a:pt x="1363977" y="202961"/>
                  </a:lnTo>
                  <a:lnTo>
                    <a:pt x="1386555" y="213837"/>
                  </a:lnTo>
                  <a:lnTo>
                    <a:pt x="1471401" y="106836"/>
                  </a:lnTo>
                  <a:lnTo>
                    <a:pt x="1504975" y="123009"/>
                  </a:lnTo>
                  <a:lnTo>
                    <a:pt x="1583440" y="170678"/>
                  </a:lnTo>
                  <a:lnTo>
                    <a:pt x="1532468" y="299501"/>
                  </a:lnTo>
                  <a:lnTo>
                    <a:pt x="1579671" y="338447"/>
                  </a:lnTo>
                  <a:lnTo>
                    <a:pt x="1692020" y="255046"/>
                  </a:lnTo>
                  <a:lnTo>
                    <a:pt x="1739841" y="298509"/>
                  </a:lnTo>
                  <a:lnTo>
                    <a:pt x="1783302" y="346329"/>
                  </a:lnTo>
                  <a:lnTo>
                    <a:pt x="1699901" y="458678"/>
                  </a:lnTo>
                  <a:lnTo>
                    <a:pt x="1738847" y="505881"/>
                  </a:lnTo>
                  <a:lnTo>
                    <a:pt x="1867671" y="454908"/>
                  </a:lnTo>
                  <a:lnTo>
                    <a:pt x="1915341" y="533375"/>
                  </a:lnTo>
                  <a:lnTo>
                    <a:pt x="1931514" y="566947"/>
                  </a:lnTo>
                  <a:lnTo>
                    <a:pt x="1824511" y="651794"/>
                  </a:lnTo>
                  <a:lnTo>
                    <a:pt x="1835387" y="674370"/>
                  </a:lnTo>
                  <a:lnTo>
                    <a:pt x="1848250" y="709514"/>
                  </a:lnTo>
                  <a:lnTo>
                    <a:pt x="1984365" y="693794"/>
                  </a:lnTo>
                  <a:lnTo>
                    <a:pt x="1992530" y="716103"/>
                  </a:lnTo>
                  <a:cubicBezTo>
                    <a:pt x="2002456" y="748016"/>
                    <a:pt x="2010856" y="780602"/>
                    <a:pt x="2017644" y="813775"/>
                  </a:cubicBezTo>
                  <a:lnTo>
                    <a:pt x="2018307" y="818120"/>
                  </a:lnTo>
                  <a:lnTo>
                    <a:pt x="1891916" y="872846"/>
                  </a:lnTo>
                  <a:lnTo>
                    <a:pt x="1900426" y="928603"/>
                  </a:lnTo>
                  <a:lnTo>
                    <a:pt x="1900735" y="934729"/>
                  </a:lnTo>
                  <a:lnTo>
                    <a:pt x="2035089" y="954598"/>
                  </a:lnTo>
                  <a:lnTo>
                    <a:pt x="2038350" y="1019174"/>
                  </a:lnTo>
                  <a:lnTo>
                    <a:pt x="2035090" y="1083749"/>
                  </a:lnTo>
                  <a:lnTo>
                    <a:pt x="1900735" y="1103619"/>
                  </a:lnTo>
                  <a:lnTo>
                    <a:pt x="1900426" y="1109744"/>
                  </a:lnTo>
                  <a:lnTo>
                    <a:pt x="1891916" y="1165501"/>
                  </a:lnTo>
                  <a:lnTo>
                    <a:pt x="2018308" y="1220227"/>
                  </a:lnTo>
                  <a:lnTo>
                    <a:pt x="2017644" y="1224573"/>
                  </a:lnTo>
                  <a:cubicBezTo>
                    <a:pt x="2010856" y="1257746"/>
                    <a:pt x="2002456" y="1290332"/>
                    <a:pt x="1992530" y="1322245"/>
                  </a:cubicBezTo>
                  <a:lnTo>
                    <a:pt x="1984365" y="1344553"/>
                  </a:lnTo>
                  <a:lnTo>
                    <a:pt x="1848249" y="1328833"/>
                  </a:lnTo>
                  <a:lnTo>
                    <a:pt x="1835387" y="1363976"/>
                  </a:lnTo>
                  <a:lnTo>
                    <a:pt x="1824511" y="1386553"/>
                  </a:lnTo>
                  <a:lnTo>
                    <a:pt x="1931514" y="1471401"/>
                  </a:lnTo>
                  <a:lnTo>
                    <a:pt x="1915341" y="1504973"/>
                  </a:lnTo>
                  <a:lnTo>
                    <a:pt x="1867672" y="1583440"/>
                  </a:lnTo>
                  <a:lnTo>
                    <a:pt x="1738847" y="1532466"/>
                  </a:lnTo>
                  <a:lnTo>
                    <a:pt x="1699901" y="1579669"/>
                  </a:lnTo>
                  <a:lnTo>
                    <a:pt x="1783302" y="1692019"/>
                  </a:lnTo>
                  <a:lnTo>
                    <a:pt x="1739841" y="1739839"/>
                  </a:lnTo>
                  <a:lnTo>
                    <a:pt x="1692020" y="1783301"/>
                  </a:lnTo>
                  <a:lnTo>
                    <a:pt x="1579670" y="1699900"/>
                  </a:lnTo>
                  <a:lnTo>
                    <a:pt x="1532468" y="1738845"/>
                  </a:lnTo>
                  <a:lnTo>
                    <a:pt x="1583441" y="1867670"/>
                  </a:lnTo>
                  <a:lnTo>
                    <a:pt x="1504975" y="1915339"/>
                  </a:lnTo>
                  <a:lnTo>
                    <a:pt x="1471401" y="1931513"/>
                  </a:lnTo>
                  <a:lnTo>
                    <a:pt x="1386554" y="1824510"/>
                  </a:lnTo>
                  <a:lnTo>
                    <a:pt x="1363977" y="1835386"/>
                  </a:lnTo>
                  <a:lnTo>
                    <a:pt x="1328834" y="1848248"/>
                  </a:lnTo>
                  <a:lnTo>
                    <a:pt x="1344554" y="1984364"/>
                  </a:lnTo>
                  <a:lnTo>
                    <a:pt x="1322247" y="1992528"/>
                  </a:lnTo>
                  <a:cubicBezTo>
                    <a:pt x="1290333" y="2002454"/>
                    <a:pt x="1257748" y="2010854"/>
                    <a:pt x="1224575" y="2017642"/>
                  </a:cubicBezTo>
                  <a:lnTo>
                    <a:pt x="1220228" y="2018306"/>
                  </a:lnTo>
                  <a:lnTo>
                    <a:pt x="1165503" y="1891915"/>
                  </a:lnTo>
                  <a:lnTo>
                    <a:pt x="1109745" y="1900425"/>
                  </a:lnTo>
                  <a:lnTo>
                    <a:pt x="1103620" y="1900734"/>
                  </a:lnTo>
                  <a:lnTo>
                    <a:pt x="1083751" y="2035087"/>
                  </a:lnTo>
                  <a:lnTo>
                    <a:pt x="1019175" y="2038348"/>
                  </a:lnTo>
                  <a:lnTo>
                    <a:pt x="954599" y="2035087"/>
                  </a:lnTo>
                  <a:lnTo>
                    <a:pt x="934730" y="1900734"/>
                  </a:lnTo>
                  <a:lnTo>
                    <a:pt x="928604" y="1900425"/>
                  </a:lnTo>
                  <a:lnTo>
                    <a:pt x="872847" y="1891915"/>
                  </a:lnTo>
                  <a:lnTo>
                    <a:pt x="818122" y="2018306"/>
                  </a:lnTo>
                  <a:lnTo>
                    <a:pt x="813776" y="2017642"/>
                  </a:lnTo>
                  <a:cubicBezTo>
                    <a:pt x="780603" y="2010854"/>
                    <a:pt x="748017" y="2002454"/>
                    <a:pt x="716104" y="1992528"/>
                  </a:cubicBezTo>
                  <a:lnTo>
                    <a:pt x="693795" y="1984363"/>
                  </a:lnTo>
                  <a:lnTo>
                    <a:pt x="709515" y="1848249"/>
                  </a:lnTo>
                  <a:lnTo>
                    <a:pt x="674371" y="1835386"/>
                  </a:lnTo>
                  <a:lnTo>
                    <a:pt x="651795" y="1824510"/>
                  </a:lnTo>
                  <a:lnTo>
                    <a:pt x="566949" y="1931512"/>
                  </a:lnTo>
                  <a:lnTo>
                    <a:pt x="533376" y="1915339"/>
                  </a:lnTo>
                  <a:lnTo>
                    <a:pt x="454909" y="1867670"/>
                  </a:lnTo>
                  <a:lnTo>
                    <a:pt x="505882" y="1738846"/>
                  </a:lnTo>
                  <a:lnTo>
                    <a:pt x="458679" y="1699900"/>
                  </a:lnTo>
                  <a:lnTo>
                    <a:pt x="346330" y="1783301"/>
                  </a:lnTo>
                  <a:lnTo>
                    <a:pt x="298510" y="1739839"/>
                  </a:lnTo>
                  <a:lnTo>
                    <a:pt x="255048" y="1692019"/>
                  </a:lnTo>
                  <a:lnTo>
                    <a:pt x="338449" y="1579670"/>
                  </a:lnTo>
                  <a:lnTo>
                    <a:pt x="299502" y="1532466"/>
                  </a:lnTo>
                  <a:lnTo>
                    <a:pt x="170679" y="1583439"/>
                  </a:lnTo>
                  <a:lnTo>
                    <a:pt x="123009" y="1504973"/>
                  </a:lnTo>
                  <a:lnTo>
                    <a:pt x="106836" y="1471400"/>
                  </a:lnTo>
                  <a:lnTo>
                    <a:pt x="213838" y="1386554"/>
                  </a:lnTo>
                  <a:lnTo>
                    <a:pt x="202962" y="1363976"/>
                  </a:lnTo>
                  <a:lnTo>
                    <a:pt x="190099" y="1328833"/>
                  </a:lnTo>
                  <a:lnTo>
                    <a:pt x="53985" y="1344553"/>
                  </a:lnTo>
                  <a:lnTo>
                    <a:pt x="45820" y="1322245"/>
                  </a:lnTo>
                  <a:cubicBezTo>
                    <a:pt x="35894" y="1290332"/>
                    <a:pt x="27494" y="1257746"/>
                    <a:pt x="20706" y="1224573"/>
                  </a:cubicBezTo>
                  <a:lnTo>
                    <a:pt x="20043" y="1220227"/>
                  </a:lnTo>
                  <a:lnTo>
                    <a:pt x="146432" y="1165502"/>
                  </a:lnTo>
                  <a:lnTo>
                    <a:pt x="137923" y="1109744"/>
                  </a:lnTo>
                  <a:lnTo>
                    <a:pt x="137613" y="1103618"/>
                  </a:lnTo>
                  <a:lnTo>
                    <a:pt x="3261" y="1083749"/>
                  </a:lnTo>
                  <a:lnTo>
                    <a:pt x="0" y="1019174"/>
                  </a:lnTo>
                  <a:lnTo>
                    <a:pt x="3261" y="954598"/>
                  </a:lnTo>
                  <a:lnTo>
                    <a:pt x="137613" y="934729"/>
                  </a:lnTo>
                  <a:lnTo>
                    <a:pt x="137923" y="928603"/>
                  </a:lnTo>
                  <a:lnTo>
                    <a:pt x="146432" y="872845"/>
                  </a:lnTo>
                  <a:lnTo>
                    <a:pt x="20043" y="818121"/>
                  </a:lnTo>
                  <a:lnTo>
                    <a:pt x="20706" y="813775"/>
                  </a:lnTo>
                  <a:cubicBezTo>
                    <a:pt x="27494" y="780602"/>
                    <a:pt x="35894" y="748016"/>
                    <a:pt x="45820" y="716103"/>
                  </a:cubicBezTo>
                  <a:lnTo>
                    <a:pt x="53986" y="693794"/>
                  </a:lnTo>
                  <a:lnTo>
                    <a:pt x="190099" y="709514"/>
                  </a:lnTo>
                  <a:lnTo>
                    <a:pt x="202962" y="674370"/>
                  </a:lnTo>
                  <a:lnTo>
                    <a:pt x="213838" y="651793"/>
                  </a:lnTo>
                  <a:lnTo>
                    <a:pt x="106837" y="566948"/>
                  </a:lnTo>
                  <a:lnTo>
                    <a:pt x="123009" y="533375"/>
                  </a:lnTo>
                  <a:lnTo>
                    <a:pt x="170679" y="454908"/>
                  </a:lnTo>
                  <a:lnTo>
                    <a:pt x="299501" y="505881"/>
                  </a:lnTo>
                  <a:lnTo>
                    <a:pt x="338448" y="458677"/>
                  </a:lnTo>
                  <a:lnTo>
                    <a:pt x="255048" y="346329"/>
                  </a:lnTo>
                  <a:lnTo>
                    <a:pt x="298510" y="298509"/>
                  </a:lnTo>
                  <a:lnTo>
                    <a:pt x="346331" y="255047"/>
                  </a:lnTo>
                  <a:lnTo>
                    <a:pt x="458678" y="338447"/>
                  </a:lnTo>
                  <a:lnTo>
                    <a:pt x="505882" y="299500"/>
                  </a:lnTo>
                  <a:lnTo>
                    <a:pt x="454909" y="170679"/>
                  </a:lnTo>
                  <a:lnTo>
                    <a:pt x="533376" y="123009"/>
                  </a:lnTo>
                  <a:lnTo>
                    <a:pt x="566949" y="106836"/>
                  </a:lnTo>
                  <a:lnTo>
                    <a:pt x="651794" y="213836"/>
                  </a:lnTo>
                  <a:lnTo>
                    <a:pt x="674371" y="202961"/>
                  </a:lnTo>
                  <a:lnTo>
                    <a:pt x="709515" y="190098"/>
                  </a:lnTo>
                  <a:lnTo>
                    <a:pt x="693795" y="53985"/>
                  </a:lnTo>
                  <a:lnTo>
                    <a:pt x="716104" y="45820"/>
                  </a:lnTo>
                  <a:cubicBezTo>
                    <a:pt x="748017" y="35894"/>
                    <a:pt x="780603" y="27494"/>
                    <a:pt x="813776" y="20706"/>
                  </a:cubicBezTo>
                  <a:lnTo>
                    <a:pt x="818122" y="20043"/>
                  </a:lnTo>
                  <a:lnTo>
                    <a:pt x="872846" y="146431"/>
                  </a:lnTo>
                  <a:lnTo>
                    <a:pt x="928604" y="137922"/>
                  </a:lnTo>
                  <a:lnTo>
                    <a:pt x="934730" y="137612"/>
                  </a:lnTo>
                  <a:lnTo>
                    <a:pt x="954599" y="3261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sp>
          <p:nvSpPr>
            <p:cNvPr id="30" name="Овал 29"/>
            <p:cNvSpPr/>
            <p:nvPr/>
          </p:nvSpPr>
          <p:spPr>
            <a:xfrm>
              <a:off x="7317732" y="2687670"/>
              <a:ext cx="969869" cy="11269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</p:grpSp>
      <p:sp>
        <p:nvSpPr>
          <p:cNvPr id="31" name="Дуга 30"/>
          <p:cNvSpPr/>
          <p:nvPr/>
        </p:nvSpPr>
        <p:spPr>
          <a:xfrm>
            <a:off x="320514" y="1276892"/>
            <a:ext cx="727235" cy="607289"/>
          </a:xfrm>
          <a:prstGeom prst="arc">
            <a:avLst>
              <a:gd name="adj1" fmla="val 6095314"/>
              <a:gd name="adj2" fmla="val 15422115"/>
            </a:avLst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cxnSp>
        <p:nvCxnSpPr>
          <p:cNvPr id="32" name="Прямая соединительная линия 31"/>
          <p:cNvCxnSpPr>
            <a:stCxn id="14" idx="0"/>
            <a:endCxn id="36" idx="2"/>
          </p:cNvCxnSpPr>
          <p:nvPr/>
        </p:nvCxnSpPr>
        <p:spPr>
          <a:xfrm>
            <a:off x="7334354" y="2362580"/>
            <a:ext cx="4222134" cy="213118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>
            <a:stCxn id="14" idx="72"/>
            <a:endCxn id="36" idx="0"/>
          </p:cNvCxnSpPr>
          <p:nvPr/>
        </p:nvCxnSpPr>
        <p:spPr>
          <a:xfrm flipV="1">
            <a:off x="7334354" y="3175030"/>
            <a:ext cx="4214791" cy="412195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Полилиния 33"/>
          <p:cNvSpPr/>
          <p:nvPr/>
        </p:nvSpPr>
        <p:spPr>
          <a:xfrm flipH="1">
            <a:off x="11212571" y="2581936"/>
            <a:ext cx="665668" cy="585957"/>
          </a:xfrm>
          <a:custGeom>
            <a:avLst/>
            <a:gdLst>
              <a:gd name="connsiteX0" fmla="*/ 1019175 w 2038350"/>
              <a:gd name="connsiteY0" fmla="*/ 0 h 2038348"/>
              <a:gd name="connsiteX1" fmla="*/ 1083751 w 2038350"/>
              <a:gd name="connsiteY1" fmla="*/ 3261 h 2038348"/>
              <a:gd name="connsiteX2" fmla="*/ 1103620 w 2038350"/>
              <a:gd name="connsiteY2" fmla="*/ 137612 h 2038348"/>
              <a:gd name="connsiteX3" fmla="*/ 1109745 w 2038350"/>
              <a:gd name="connsiteY3" fmla="*/ 137922 h 2038348"/>
              <a:gd name="connsiteX4" fmla="*/ 1165503 w 2038350"/>
              <a:gd name="connsiteY4" fmla="*/ 146431 h 2038348"/>
              <a:gd name="connsiteX5" fmla="*/ 1220227 w 2038350"/>
              <a:gd name="connsiteY5" fmla="*/ 20043 h 2038348"/>
              <a:gd name="connsiteX6" fmla="*/ 1224575 w 2038350"/>
              <a:gd name="connsiteY6" fmla="*/ 20706 h 2038348"/>
              <a:gd name="connsiteX7" fmla="*/ 1322247 w 2038350"/>
              <a:gd name="connsiteY7" fmla="*/ 45820 h 2038348"/>
              <a:gd name="connsiteX8" fmla="*/ 1344554 w 2038350"/>
              <a:gd name="connsiteY8" fmla="*/ 53985 h 2038348"/>
              <a:gd name="connsiteX9" fmla="*/ 1328834 w 2038350"/>
              <a:gd name="connsiteY9" fmla="*/ 190098 h 2038348"/>
              <a:gd name="connsiteX10" fmla="*/ 1363977 w 2038350"/>
              <a:gd name="connsiteY10" fmla="*/ 202961 h 2038348"/>
              <a:gd name="connsiteX11" fmla="*/ 1386555 w 2038350"/>
              <a:gd name="connsiteY11" fmla="*/ 213837 h 2038348"/>
              <a:gd name="connsiteX12" fmla="*/ 1471401 w 2038350"/>
              <a:gd name="connsiteY12" fmla="*/ 106836 h 2038348"/>
              <a:gd name="connsiteX13" fmla="*/ 1504975 w 2038350"/>
              <a:gd name="connsiteY13" fmla="*/ 123009 h 2038348"/>
              <a:gd name="connsiteX14" fmla="*/ 1583440 w 2038350"/>
              <a:gd name="connsiteY14" fmla="*/ 170678 h 2038348"/>
              <a:gd name="connsiteX15" fmla="*/ 1532468 w 2038350"/>
              <a:gd name="connsiteY15" fmla="*/ 299501 h 2038348"/>
              <a:gd name="connsiteX16" fmla="*/ 1579671 w 2038350"/>
              <a:gd name="connsiteY16" fmla="*/ 338447 h 2038348"/>
              <a:gd name="connsiteX17" fmla="*/ 1692020 w 2038350"/>
              <a:gd name="connsiteY17" fmla="*/ 255046 h 2038348"/>
              <a:gd name="connsiteX18" fmla="*/ 1739841 w 2038350"/>
              <a:gd name="connsiteY18" fmla="*/ 298509 h 2038348"/>
              <a:gd name="connsiteX19" fmla="*/ 1783302 w 2038350"/>
              <a:gd name="connsiteY19" fmla="*/ 346329 h 2038348"/>
              <a:gd name="connsiteX20" fmla="*/ 1699901 w 2038350"/>
              <a:gd name="connsiteY20" fmla="*/ 458678 h 2038348"/>
              <a:gd name="connsiteX21" fmla="*/ 1738847 w 2038350"/>
              <a:gd name="connsiteY21" fmla="*/ 505881 h 2038348"/>
              <a:gd name="connsiteX22" fmla="*/ 1867671 w 2038350"/>
              <a:gd name="connsiteY22" fmla="*/ 454908 h 2038348"/>
              <a:gd name="connsiteX23" fmla="*/ 1915341 w 2038350"/>
              <a:gd name="connsiteY23" fmla="*/ 533375 h 2038348"/>
              <a:gd name="connsiteX24" fmla="*/ 1931514 w 2038350"/>
              <a:gd name="connsiteY24" fmla="*/ 566947 h 2038348"/>
              <a:gd name="connsiteX25" fmla="*/ 1824511 w 2038350"/>
              <a:gd name="connsiteY25" fmla="*/ 651794 h 2038348"/>
              <a:gd name="connsiteX26" fmla="*/ 1835387 w 2038350"/>
              <a:gd name="connsiteY26" fmla="*/ 674370 h 2038348"/>
              <a:gd name="connsiteX27" fmla="*/ 1848250 w 2038350"/>
              <a:gd name="connsiteY27" fmla="*/ 709514 h 2038348"/>
              <a:gd name="connsiteX28" fmla="*/ 1984365 w 2038350"/>
              <a:gd name="connsiteY28" fmla="*/ 693794 h 2038348"/>
              <a:gd name="connsiteX29" fmla="*/ 1992530 w 2038350"/>
              <a:gd name="connsiteY29" fmla="*/ 716103 h 2038348"/>
              <a:gd name="connsiteX30" fmla="*/ 2017644 w 2038350"/>
              <a:gd name="connsiteY30" fmla="*/ 813775 h 2038348"/>
              <a:gd name="connsiteX31" fmla="*/ 2018307 w 2038350"/>
              <a:gd name="connsiteY31" fmla="*/ 818120 h 2038348"/>
              <a:gd name="connsiteX32" fmla="*/ 1891916 w 2038350"/>
              <a:gd name="connsiteY32" fmla="*/ 872846 h 2038348"/>
              <a:gd name="connsiteX33" fmla="*/ 1900426 w 2038350"/>
              <a:gd name="connsiteY33" fmla="*/ 928603 h 2038348"/>
              <a:gd name="connsiteX34" fmla="*/ 1900735 w 2038350"/>
              <a:gd name="connsiteY34" fmla="*/ 934729 h 2038348"/>
              <a:gd name="connsiteX35" fmla="*/ 2035089 w 2038350"/>
              <a:gd name="connsiteY35" fmla="*/ 954598 h 2038348"/>
              <a:gd name="connsiteX36" fmla="*/ 2038350 w 2038350"/>
              <a:gd name="connsiteY36" fmla="*/ 1019174 h 2038348"/>
              <a:gd name="connsiteX37" fmla="*/ 2035090 w 2038350"/>
              <a:gd name="connsiteY37" fmla="*/ 1083749 h 2038348"/>
              <a:gd name="connsiteX38" fmla="*/ 1900735 w 2038350"/>
              <a:gd name="connsiteY38" fmla="*/ 1103619 h 2038348"/>
              <a:gd name="connsiteX39" fmla="*/ 1900426 w 2038350"/>
              <a:gd name="connsiteY39" fmla="*/ 1109744 h 2038348"/>
              <a:gd name="connsiteX40" fmla="*/ 1891916 w 2038350"/>
              <a:gd name="connsiteY40" fmla="*/ 1165501 h 2038348"/>
              <a:gd name="connsiteX41" fmla="*/ 2018308 w 2038350"/>
              <a:gd name="connsiteY41" fmla="*/ 1220227 h 2038348"/>
              <a:gd name="connsiteX42" fmla="*/ 2017644 w 2038350"/>
              <a:gd name="connsiteY42" fmla="*/ 1224573 h 2038348"/>
              <a:gd name="connsiteX43" fmla="*/ 1992530 w 2038350"/>
              <a:gd name="connsiteY43" fmla="*/ 1322245 h 2038348"/>
              <a:gd name="connsiteX44" fmla="*/ 1984365 w 2038350"/>
              <a:gd name="connsiteY44" fmla="*/ 1344553 h 2038348"/>
              <a:gd name="connsiteX45" fmla="*/ 1848249 w 2038350"/>
              <a:gd name="connsiteY45" fmla="*/ 1328833 h 2038348"/>
              <a:gd name="connsiteX46" fmla="*/ 1835387 w 2038350"/>
              <a:gd name="connsiteY46" fmla="*/ 1363976 h 2038348"/>
              <a:gd name="connsiteX47" fmla="*/ 1824511 w 2038350"/>
              <a:gd name="connsiteY47" fmla="*/ 1386553 h 2038348"/>
              <a:gd name="connsiteX48" fmla="*/ 1931514 w 2038350"/>
              <a:gd name="connsiteY48" fmla="*/ 1471401 h 2038348"/>
              <a:gd name="connsiteX49" fmla="*/ 1915341 w 2038350"/>
              <a:gd name="connsiteY49" fmla="*/ 1504973 h 2038348"/>
              <a:gd name="connsiteX50" fmla="*/ 1867672 w 2038350"/>
              <a:gd name="connsiteY50" fmla="*/ 1583440 h 2038348"/>
              <a:gd name="connsiteX51" fmla="*/ 1738847 w 2038350"/>
              <a:gd name="connsiteY51" fmla="*/ 1532466 h 2038348"/>
              <a:gd name="connsiteX52" fmla="*/ 1699901 w 2038350"/>
              <a:gd name="connsiteY52" fmla="*/ 1579669 h 2038348"/>
              <a:gd name="connsiteX53" fmla="*/ 1783302 w 2038350"/>
              <a:gd name="connsiteY53" fmla="*/ 1692019 h 2038348"/>
              <a:gd name="connsiteX54" fmla="*/ 1739841 w 2038350"/>
              <a:gd name="connsiteY54" fmla="*/ 1739839 h 2038348"/>
              <a:gd name="connsiteX55" fmla="*/ 1692020 w 2038350"/>
              <a:gd name="connsiteY55" fmla="*/ 1783301 h 2038348"/>
              <a:gd name="connsiteX56" fmla="*/ 1579670 w 2038350"/>
              <a:gd name="connsiteY56" fmla="*/ 1699900 h 2038348"/>
              <a:gd name="connsiteX57" fmla="*/ 1532468 w 2038350"/>
              <a:gd name="connsiteY57" fmla="*/ 1738845 h 2038348"/>
              <a:gd name="connsiteX58" fmla="*/ 1583441 w 2038350"/>
              <a:gd name="connsiteY58" fmla="*/ 1867670 h 2038348"/>
              <a:gd name="connsiteX59" fmla="*/ 1504975 w 2038350"/>
              <a:gd name="connsiteY59" fmla="*/ 1915339 h 2038348"/>
              <a:gd name="connsiteX60" fmla="*/ 1471401 w 2038350"/>
              <a:gd name="connsiteY60" fmla="*/ 1931513 h 2038348"/>
              <a:gd name="connsiteX61" fmla="*/ 1386554 w 2038350"/>
              <a:gd name="connsiteY61" fmla="*/ 1824510 h 2038348"/>
              <a:gd name="connsiteX62" fmla="*/ 1363977 w 2038350"/>
              <a:gd name="connsiteY62" fmla="*/ 1835386 h 2038348"/>
              <a:gd name="connsiteX63" fmla="*/ 1328834 w 2038350"/>
              <a:gd name="connsiteY63" fmla="*/ 1848248 h 2038348"/>
              <a:gd name="connsiteX64" fmla="*/ 1344554 w 2038350"/>
              <a:gd name="connsiteY64" fmla="*/ 1984364 h 2038348"/>
              <a:gd name="connsiteX65" fmla="*/ 1322247 w 2038350"/>
              <a:gd name="connsiteY65" fmla="*/ 1992528 h 2038348"/>
              <a:gd name="connsiteX66" fmla="*/ 1224575 w 2038350"/>
              <a:gd name="connsiteY66" fmla="*/ 2017642 h 2038348"/>
              <a:gd name="connsiteX67" fmla="*/ 1220228 w 2038350"/>
              <a:gd name="connsiteY67" fmla="*/ 2018306 h 2038348"/>
              <a:gd name="connsiteX68" fmla="*/ 1165503 w 2038350"/>
              <a:gd name="connsiteY68" fmla="*/ 1891915 h 2038348"/>
              <a:gd name="connsiteX69" fmla="*/ 1109745 w 2038350"/>
              <a:gd name="connsiteY69" fmla="*/ 1900425 h 2038348"/>
              <a:gd name="connsiteX70" fmla="*/ 1103620 w 2038350"/>
              <a:gd name="connsiteY70" fmla="*/ 1900734 h 2038348"/>
              <a:gd name="connsiteX71" fmla="*/ 1083751 w 2038350"/>
              <a:gd name="connsiteY71" fmla="*/ 2035087 h 2038348"/>
              <a:gd name="connsiteX72" fmla="*/ 1019175 w 2038350"/>
              <a:gd name="connsiteY72" fmla="*/ 2038348 h 2038348"/>
              <a:gd name="connsiteX73" fmla="*/ 954599 w 2038350"/>
              <a:gd name="connsiteY73" fmla="*/ 2035087 h 2038348"/>
              <a:gd name="connsiteX74" fmla="*/ 934730 w 2038350"/>
              <a:gd name="connsiteY74" fmla="*/ 1900734 h 2038348"/>
              <a:gd name="connsiteX75" fmla="*/ 928604 w 2038350"/>
              <a:gd name="connsiteY75" fmla="*/ 1900425 h 2038348"/>
              <a:gd name="connsiteX76" fmla="*/ 872847 w 2038350"/>
              <a:gd name="connsiteY76" fmla="*/ 1891915 h 2038348"/>
              <a:gd name="connsiteX77" fmla="*/ 818122 w 2038350"/>
              <a:gd name="connsiteY77" fmla="*/ 2018306 h 2038348"/>
              <a:gd name="connsiteX78" fmla="*/ 813776 w 2038350"/>
              <a:gd name="connsiteY78" fmla="*/ 2017642 h 2038348"/>
              <a:gd name="connsiteX79" fmla="*/ 716104 w 2038350"/>
              <a:gd name="connsiteY79" fmla="*/ 1992528 h 2038348"/>
              <a:gd name="connsiteX80" fmla="*/ 693795 w 2038350"/>
              <a:gd name="connsiteY80" fmla="*/ 1984363 h 2038348"/>
              <a:gd name="connsiteX81" fmla="*/ 709515 w 2038350"/>
              <a:gd name="connsiteY81" fmla="*/ 1848249 h 2038348"/>
              <a:gd name="connsiteX82" fmla="*/ 674371 w 2038350"/>
              <a:gd name="connsiteY82" fmla="*/ 1835386 h 2038348"/>
              <a:gd name="connsiteX83" fmla="*/ 651795 w 2038350"/>
              <a:gd name="connsiteY83" fmla="*/ 1824510 h 2038348"/>
              <a:gd name="connsiteX84" fmla="*/ 566949 w 2038350"/>
              <a:gd name="connsiteY84" fmla="*/ 1931512 h 2038348"/>
              <a:gd name="connsiteX85" fmla="*/ 533376 w 2038350"/>
              <a:gd name="connsiteY85" fmla="*/ 1915339 h 2038348"/>
              <a:gd name="connsiteX86" fmla="*/ 454909 w 2038350"/>
              <a:gd name="connsiteY86" fmla="*/ 1867670 h 2038348"/>
              <a:gd name="connsiteX87" fmla="*/ 505882 w 2038350"/>
              <a:gd name="connsiteY87" fmla="*/ 1738846 h 2038348"/>
              <a:gd name="connsiteX88" fmla="*/ 458679 w 2038350"/>
              <a:gd name="connsiteY88" fmla="*/ 1699900 h 2038348"/>
              <a:gd name="connsiteX89" fmla="*/ 346330 w 2038350"/>
              <a:gd name="connsiteY89" fmla="*/ 1783301 h 2038348"/>
              <a:gd name="connsiteX90" fmla="*/ 298510 w 2038350"/>
              <a:gd name="connsiteY90" fmla="*/ 1739839 h 2038348"/>
              <a:gd name="connsiteX91" fmla="*/ 255048 w 2038350"/>
              <a:gd name="connsiteY91" fmla="*/ 1692019 h 2038348"/>
              <a:gd name="connsiteX92" fmla="*/ 338449 w 2038350"/>
              <a:gd name="connsiteY92" fmla="*/ 1579670 h 2038348"/>
              <a:gd name="connsiteX93" fmla="*/ 299502 w 2038350"/>
              <a:gd name="connsiteY93" fmla="*/ 1532466 h 2038348"/>
              <a:gd name="connsiteX94" fmla="*/ 170679 w 2038350"/>
              <a:gd name="connsiteY94" fmla="*/ 1583439 h 2038348"/>
              <a:gd name="connsiteX95" fmla="*/ 123009 w 2038350"/>
              <a:gd name="connsiteY95" fmla="*/ 1504973 h 2038348"/>
              <a:gd name="connsiteX96" fmla="*/ 106836 w 2038350"/>
              <a:gd name="connsiteY96" fmla="*/ 1471400 h 2038348"/>
              <a:gd name="connsiteX97" fmla="*/ 213838 w 2038350"/>
              <a:gd name="connsiteY97" fmla="*/ 1386554 h 2038348"/>
              <a:gd name="connsiteX98" fmla="*/ 202962 w 2038350"/>
              <a:gd name="connsiteY98" fmla="*/ 1363976 h 2038348"/>
              <a:gd name="connsiteX99" fmla="*/ 190099 w 2038350"/>
              <a:gd name="connsiteY99" fmla="*/ 1328833 h 2038348"/>
              <a:gd name="connsiteX100" fmla="*/ 53985 w 2038350"/>
              <a:gd name="connsiteY100" fmla="*/ 1344553 h 2038348"/>
              <a:gd name="connsiteX101" fmla="*/ 45820 w 2038350"/>
              <a:gd name="connsiteY101" fmla="*/ 1322245 h 2038348"/>
              <a:gd name="connsiteX102" fmla="*/ 20706 w 2038350"/>
              <a:gd name="connsiteY102" fmla="*/ 1224573 h 2038348"/>
              <a:gd name="connsiteX103" fmla="*/ 20043 w 2038350"/>
              <a:gd name="connsiteY103" fmla="*/ 1220227 h 2038348"/>
              <a:gd name="connsiteX104" fmla="*/ 146432 w 2038350"/>
              <a:gd name="connsiteY104" fmla="*/ 1165502 h 2038348"/>
              <a:gd name="connsiteX105" fmla="*/ 137923 w 2038350"/>
              <a:gd name="connsiteY105" fmla="*/ 1109744 h 2038348"/>
              <a:gd name="connsiteX106" fmla="*/ 137613 w 2038350"/>
              <a:gd name="connsiteY106" fmla="*/ 1103618 h 2038348"/>
              <a:gd name="connsiteX107" fmla="*/ 3261 w 2038350"/>
              <a:gd name="connsiteY107" fmla="*/ 1083749 h 2038348"/>
              <a:gd name="connsiteX108" fmla="*/ 0 w 2038350"/>
              <a:gd name="connsiteY108" fmla="*/ 1019174 h 2038348"/>
              <a:gd name="connsiteX109" fmla="*/ 3261 w 2038350"/>
              <a:gd name="connsiteY109" fmla="*/ 954598 h 2038348"/>
              <a:gd name="connsiteX110" fmla="*/ 137613 w 2038350"/>
              <a:gd name="connsiteY110" fmla="*/ 934729 h 2038348"/>
              <a:gd name="connsiteX111" fmla="*/ 137923 w 2038350"/>
              <a:gd name="connsiteY111" fmla="*/ 928603 h 2038348"/>
              <a:gd name="connsiteX112" fmla="*/ 146432 w 2038350"/>
              <a:gd name="connsiteY112" fmla="*/ 872845 h 2038348"/>
              <a:gd name="connsiteX113" fmla="*/ 20043 w 2038350"/>
              <a:gd name="connsiteY113" fmla="*/ 818121 h 2038348"/>
              <a:gd name="connsiteX114" fmla="*/ 20706 w 2038350"/>
              <a:gd name="connsiteY114" fmla="*/ 813775 h 2038348"/>
              <a:gd name="connsiteX115" fmla="*/ 45820 w 2038350"/>
              <a:gd name="connsiteY115" fmla="*/ 716103 h 2038348"/>
              <a:gd name="connsiteX116" fmla="*/ 53986 w 2038350"/>
              <a:gd name="connsiteY116" fmla="*/ 693794 h 2038348"/>
              <a:gd name="connsiteX117" fmla="*/ 190099 w 2038350"/>
              <a:gd name="connsiteY117" fmla="*/ 709514 h 2038348"/>
              <a:gd name="connsiteX118" fmla="*/ 202962 w 2038350"/>
              <a:gd name="connsiteY118" fmla="*/ 674370 h 2038348"/>
              <a:gd name="connsiteX119" fmla="*/ 213838 w 2038350"/>
              <a:gd name="connsiteY119" fmla="*/ 651793 h 2038348"/>
              <a:gd name="connsiteX120" fmla="*/ 106837 w 2038350"/>
              <a:gd name="connsiteY120" fmla="*/ 566948 h 2038348"/>
              <a:gd name="connsiteX121" fmla="*/ 123009 w 2038350"/>
              <a:gd name="connsiteY121" fmla="*/ 533375 h 2038348"/>
              <a:gd name="connsiteX122" fmla="*/ 170679 w 2038350"/>
              <a:gd name="connsiteY122" fmla="*/ 454908 h 2038348"/>
              <a:gd name="connsiteX123" fmla="*/ 299501 w 2038350"/>
              <a:gd name="connsiteY123" fmla="*/ 505881 h 2038348"/>
              <a:gd name="connsiteX124" fmla="*/ 338448 w 2038350"/>
              <a:gd name="connsiteY124" fmla="*/ 458677 h 2038348"/>
              <a:gd name="connsiteX125" fmla="*/ 255048 w 2038350"/>
              <a:gd name="connsiteY125" fmla="*/ 346329 h 2038348"/>
              <a:gd name="connsiteX126" fmla="*/ 298510 w 2038350"/>
              <a:gd name="connsiteY126" fmla="*/ 298509 h 2038348"/>
              <a:gd name="connsiteX127" fmla="*/ 346331 w 2038350"/>
              <a:gd name="connsiteY127" fmla="*/ 255047 h 2038348"/>
              <a:gd name="connsiteX128" fmla="*/ 458678 w 2038350"/>
              <a:gd name="connsiteY128" fmla="*/ 338447 h 2038348"/>
              <a:gd name="connsiteX129" fmla="*/ 505882 w 2038350"/>
              <a:gd name="connsiteY129" fmla="*/ 299500 h 2038348"/>
              <a:gd name="connsiteX130" fmla="*/ 454909 w 2038350"/>
              <a:gd name="connsiteY130" fmla="*/ 170679 h 2038348"/>
              <a:gd name="connsiteX131" fmla="*/ 533376 w 2038350"/>
              <a:gd name="connsiteY131" fmla="*/ 123009 h 2038348"/>
              <a:gd name="connsiteX132" fmla="*/ 566949 w 2038350"/>
              <a:gd name="connsiteY132" fmla="*/ 106836 h 2038348"/>
              <a:gd name="connsiteX133" fmla="*/ 651794 w 2038350"/>
              <a:gd name="connsiteY133" fmla="*/ 213836 h 2038348"/>
              <a:gd name="connsiteX134" fmla="*/ 674371 w 2038350"/>
              <a:gd name="connsiteY134" fmla="*/ 202961 h 2038348"/>
              <a:gd name="connsiteX135" fmla="*/ 709515 w 2038350"/>
              <a:gd name="connsiteY135" fmla="*/ 190098 h 2038348"/>
              <a:gd name="connsiteX136" fmla="*/ 693795 w 2038350"/>
              <a:gd name="connsiteY136" fmla="*/ 53985 h 2038348"/>
              <a:gd name="connsiteX137" fmla="*/ 716104 w 2038350"/>
              <a:gd name="connsiteY137" fmla="*/ 45820 h 2038348"/>
              <a:gd name="connsiteX138" fmla="*/ 813776 w 2038350"/>
              <a:gd name="connsiteY138" fmla="*/ 20706 h 2038348"/>
              <a:gd name="connsiteX139" fmla="*/ 818122 w 2038350"/>
              <a:gd name="connsiteY139" fmla="*/ 20043 h 2038348"/>
              <a:gd name="connsiteX140" fmla="*/ 872846 w 2038350"/>
              <a:gd name="connsiteY140" fmla="*/ 146431 h 2038348"/>
              <a:gd name="connsiteX141" fmla="*/ 928604 w 2038350"/>
              <a:gd name="connsiteY141" fmla="*/ 137922 h 2038348"/>
              <a:gd name="connsiteX142" fmla="*/ 934730 w 2038350"/>
              <a:gd name="connsiteY142" fmla="*/ 137612 h 2038348"/>
              <a:gd name="connsiteX143" fmla="*/ 954599 w 2038350"/>
              <a:gd name="connsiteY143" fmla="*/ 3261 h 2038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2038350" h="2038348">
                <a:moveTo>
                  <a:pt x="1019175" y="0"/>
                </a:moveTo>
                <a:lnTo>
                  <a:pt x="1083751" y="3261"/>
                </a:lnTo>
                <a:lnTo>
                  <a:pt x="1103620" y="137612"/>
                </a:lnTo>
                <a:lnTo>
                  <a:pt x="1109745" y="137922"/>
                </a:lnTo>
                <a:lnTo>
                  <a:pt x="1165503" y="146431"/>
                </a:lnTo>
                <a:lnTo>
                  <a:pt x="1220227" y="20043"/>
                </a:lnTo>
                <a:lnTo>
                  <a:pt x="1224575" y="20706"/>
                </a:lnTo>
                <a:cubicBezTo>
                  <a:pt x="1257748" y="27494"/>
                  <a:pt x="1290333" y="35894"/>
                  <a:pt x="1322247" y="45820"/>
                </a:cubicBezTo>
                <a:lnTo>
                  <a:pt x="1344554" y="53985"/>
                </a:lnTo>
                <a:lnTo>
                  <a:pt x="1328834" y="190098"/>
                </a:lnTo>
                <a:lnTo>
                  <a:pt x="1363977" y="202961"/>
                </a:lnTo>
                <a:lnTo>
                  <a:pt x="1386555" y="213837"/>
                </a:lnTo>
                <a:lnTo>
                  <a:pt x="1471401" y="106836"/>
                </a:lnTo>
                <a:lnTo>
                  <a:pt x="1504975" y="123009"/>
                </a:lnTo>
                <a:lnTo>
                  <a:pt x="1583440" y="170678"/>
                </a:lnTo>
                <a:lnTo>
                  <a:pt x="1532468" y="299501"/>
                </a:lnTo>
                <a:lnTo>
                  <a:pt x="1579671" y="338447"/>
                </a:lnTo>
                <a:lnTo>
                  <a:pt x="1692020" y="255046"/>
                </a:lnTo>
                <a:lnTo>
                  <a:pt x="1739841" y="298509"/>
                </a:lnTo>
                <a:lnTo>
                  <a:pt x="1783302" y="346329"/>
                </a:lnTo>
                <a:lnTo>
                  <a:pt x="1699901" y="458678"/>
                </a:lnTo>
                <a:lnTo>
                  <a:pt x="1738847" y="505881"/>
                </a:lnTo>
                <a:lnTo>
                  <a:pt x="1867671" y="454908"/>
                </a:lnTo>
                <a:lnTo>
                  <a:pt x="1915341" y="533375"/>
                </a:lnTo>
                <a:lnTo>
                  <a:pt x="1931514" y="566947"/>
                </a:lnTo>
                <a:lnTo>
                  <a:pt x="1824511" y="651794"/>
                </a:lnTo>
                <a:lnTo>
                  <a:pt x="1835387" y="674370"/>
                </a:lnTo>
                <a:lnTo>
                  <a:pt x="1848250" y="709514"/>
                </a:lnTo>
                <a:lnTo>
                  <a:pt x="1984365" y="693794"/>
                </a:lnTo>
                <a:lnTo>
                  <a:pt x="1992530" y="716103"/>
                </a:lnTo>
                <a:cubicBezTo>
                  <a:pt x="2002456" y="748016"/>
                  <a:pt x="2010856" y="780602"/>
                  <a:pt x="2017644" y="813775"/>
                </a:cubicBezTo>
                <a:lnTo>
                  <a:pt x="2018307" y="818120"/>
                </a:lnTo>
                <a:lnTo>
                  <a:pt x="1891916" y="872846"/>
                </a:lnTo>
                <a:lnTo>
                  <a:pt x="1900426" y="928603"/>
                </a:lnTo>
                <a:lnTo>
                  <a:pt x="1900735" y="934729"/>
                </a:lnTo>
                <a:lnTo>
                  <a:pt x="2035089" y="954598"/>
                </a:lnTo>
                <a:lnTo>
                  <a:pt x="2038350" y="1019174"/>
                </a:lnTo>
                <a:lnTo>
                  <a:pt x="2035090" y="1083749"/>
                </a:lnTo>
                <a:lnTo>
                  <a:pt x="1900735" y="1103619"/>
                </a:lnTo>
                <a:lnTo>
                  <a:pt x="1900426" y="1109744"/>
                </a:lnTo>
                <a:lnTo>
                  <a:pt x="1891916" y="1165501"/>
                </a:lnTo>
                <a:lnTo>
                  <a:pt x="2018308" y="1220227"/>
                </a:lnTo>
                <a:lnTo>
                  <a:pt x="2017644" y="1224573"/>
                </a:lnTo>
                <a:cubicBezTo>
                  <a:pt x="2010856" y="1257746"/>
                  <a:pt x="2002456" y="1290332"/>
                  <a:pt x="1992530" y="1322245"/>
                </a:cubicBezTo>
                <a:lnTo>
                  <a:pt x="1984365" y="1344553"/>
                </a:lnTo>
                <a:lnTo>
                  <a:pt x="1848249" y="1328833"/>
                </a:lnTo>
                <a:lnTo>
                  <a:pt x="1835387" y="1363976"/>
                </a:lnTo>
                <a:lnTo>
                  <a:pt x="1824511" y="1386553"/>
                </a:lnTo>
                <a:lnTo>
                  <a:pt x="1931514" y="1471401"/>
                </a:lnTo>
                <a:lnTo>
                  <a:pt x="1915341" y="1504973"/>
                </a:lnTo>
                <a:lnTo>
                  <a:pt x="1867672" y="1583440"/>
                </a:lnTo>
                <a:lnTo>
                  <a:pt x="1738847" y="1532466"/>
                </a:lnTo>
                <a:lnTo>
                  <a:pt x="1699901" y="1579669"/>
                </a:lnTo>
                <a:lnTo>
                  <a:pt x="1783302" y="1692019"/>
                </a:lnTo>
                <a:lnTo>
                  <a:pt x="1739841" y="1739839"/>
                </a:lnTo>
                <a:lnTo>
                  <a:pt x="1692020" y="1783301"/>
                </a:lnTo>
                <a:lnTo>
                  <a:pt x="1579670" y="1699900"/>
                </a:lnTo>
                <a:lnTo>
                  <a:pt x="1532468" y="1738845"/>
                </a:lnTo>
                <a:lnTo>
                  <a:pt x="1583441" y="1867670"/>
                </a:lnTo>
                <a:lnTo>
                  <a:pt x="1504975" y="1915339"/>
                </a:lnTo>
                <a:lnTo>
                  <a:pt x="1471401" y="1931513"/>
                </a:lnTo>
                <a:lnTo>
                  <a:pt x="1386554" y="1824510"/>
                </a:lnTo>
                <a:lnTo>
                  <a:pt x="1363977" y="1835386"/>
                </a:lnTo>
                <a:lnTo>
                  <a:pt x="1328834" y="1848248"/>
                </a:lnTo>
                <a:lnTo>
                  <a:pt x="1344554" y="1984364"/>
                </a:lnTo>
                <a:lnTo>
                  <a:pt x="1322247" y="1992528"/>
                </a:lnTo>
                <a:cubicBezTo>
                  <a:pt x="1290333" y="2002454"/>
                  <a:pt x="1257748" y="2010854"/>
                  <a:pt x="1224575" y="2017642"/>
                </a:cubicBezTo>
                <a:lnTo>
                  <a:pt x="1220228" y="2018306"/>
                </a:lnTo>
                <a:lnTo>
                  <a:pt x="1165503" y="1891915"/>
                </a:lnTo>
                <a:lnTo>
                  <a:pt x="1109745" y="1900425"/>
                </a:lnTo>
                <a:lnTo>
                  <a:pt x="1103620" y="1900734"/>
                </a:lnTo>
                <a:lnTo>
                  <a:pt x="1083751" y="2035087"/>
                </a:lnTo>
                <a:lnTo>
                  <a:pt x="1019175" y="2038348"/>
                </a:lnTo>
                <a:lnTo>
                  <a:pt x="954599" y="2035087"/>
                </a:lnTo>
                <a:lnTo>
                  <a:pt x="934730" y="1900734"/>
                </a:lnTo>
                <a:lnTo>
                  <a:pt x="928604" y="1900425"/>
                </a:lnTo>
                <a:lnTo>
                  <a:pt x="872847" y="1891915"/>
                </a:lnTo>
                <a:lnTo>
                  <a:pt x="818122" y="2018306"/>
                </a:lnTo>
                <a:lnTo>
                  <a:pt x="813776" y="2017642"/>
                </a:lnTo>
                <a:cubicBezTo>
                  <a:pt x="780603" y="2010854"/>
                  <a:pt x="748017" y="2002454"/>
                  <a:pt x="716104" y="1992528"/>
                </a:cubicBezTo>
                <a:lnTo>
                  <a:pt x="693795" y="1984363"/>
                </a:lnTo>
                <a:lnTo>
                  <a:pt x="709515" y="1848249"/>
                </a:lnTo>
                <a:lnTo>
                  <a:pt x="674371" y="1835386"/>
                </a:lnTo>
                <a:lnTo>
                  <a:pt x="651795" y="1824510"/>
                </a:lnTo>
                <a:lnTo>
                  <a:pt x="566949" y="1931512"/>
                </a:lnTo>
                <a:lnTo>
                  <a:pt x="533376" y="1915339"/>
                </a:lnTo>
                <a:lnTo>
                  <a:pt x="454909" y="1867670"/>
                </a:lnTo>
                <a:lnTo>
                  <a:pt x="505882" y="1738846"/>
                </a:lnTo>
                <a:lnTo>
                  <a:pt x="458679" y="1699900"/>
                </a:lnTo>
                <a:lnTo>
                  <a:pt x="346330" y="1783301"/>
                </a:lnTo>
                <a:lnTo>
                  <a:pt x="298510" y="1739839"/>
                </a:lnTo>
                <a:lnTo>
                  <a:pt x="255048" y="1692019"/>
                </a:lnTo>
                <a:lnTo>
                  <a:pt x="338449" y="1579670"/>
                </a:lnTo>
                <a:lnTo>
                  <a:pt x="299502" y="1532466"/>
                </a:lnTo>
                <a:lnTo>
                  <a:pt x="170679" y="1583439"/>
                </a:lnTo>
                <a:lnTo>
                  <a:pt x="123009" y="1504973"/>
                </a:lnTo>
                <a:lnTo>
                  <a:pt x="106836" y="1471400"/>
                </a:lnTo>
                <a:lnTo>
                  <a:pt x="213838" y="1386554"/>
                </a:lnTo>
                <a:lnTo>
                  <a:pt x="202962" y="1363976"/>
                </a:lnTo>
                <a:lnTo>
                  <a:pt x="190099" y="1328833"/>
                </a:lnTo>
                <a:lnTo>
                  <a:pt x="53985" y="1344553"/>
                </a:lnTo>
                <a:lnTo>
                  <a:pt x="45820" y="1322245"/>
                </a:lnTo>
                <a:cubicBezTo>
                  <a:pt x="35894" y="1290332"/>
                  <a:pt x="27494" y="1257746"/>
                  <a:pt x="20706" y="1224573"/>
                </a:cubicBezTo>
                <a:lnTo>
                  <a:pt x="20043" y="1220227"/>
                </a:lnTo>
                <a:lnTo>
                  <a:pt x="146432" y="1165502"/>
                </a:lnTo>
                <a:lnTo>
                  <a:pt x="137923" y="1109744"/>
                </a:lnTo>
                <a:lnTo>
                  <a:pt x="137613" y="1103618"/>
                </a:lnTo>
                <a:lnTo>
                  <a:pt x="3261" y="1083749"/>
                </a:lnTo>
                <a:lnTo>
                  <a:pt x="0" y="1019174"/>
                </a:lnTo>
                <a:lnTo>
                  <a:pt x="3261" y="954598"/>
                </a:lnTo>
                <a:lnTo>
                  <a:pt x="137613" y="934729"/>
                </a:lnTo>
                <a:lnTo>
                  <a:pt x="137923" y="928603"/>
                </a:lnTo>
                <a:lnTo>
                  <a:pt x="146432" y="872845"/>
                </a:lnTo>
                <a:lnTo>
                  <a:pt x="20043" y="818121"/>
                </a:lnTo>
                <a:lnTo>
                  <a:pt x="20706" y="813775"/>
                </a:lnTo>
                <a:cubicBezTo>
                  <a:pt x="27494" y="780602"/>
                  <a:pt x="35894" y="748016"/>
                  <a:pt x="45820" y="716103"/>
                </a:cubicBezTo>
                <a:lnTo>
                  <a:pt x="53986" y="693794"/>
                </a:lnTo>
                <a:lnTo>
                  <a:pt x="190099" y="709514"/>
                </a:lnTo>
                <a:lnTo>
                  <a:pt x="202962" y="674370"/>
                </a:lnTo>
                <a:lnTo>
                  <a:pt x="213838" y="651793"/>
                </a:lnTo>
                <a:lnTo>
                  <a:pt x="106837" y="566948"/>
                </a:lnTo>
                <a:lnTo>
                  <a:pt x="123009" y="533375"/>
                </a:lnTo>
                <a:lnTo>
                  <a:pt x="170679" y="454908"/>
                </a:lnTo>
                <a:lnTo>
                  <a:pt x="299501" y="505881"/>
                </a:lnTo>
                <a:lnTo>
                  <a:pt x="338448" y="458677"/>
                </a:lnTo>
                <a:lnTo>
                  <a:pt x="255048" y="346329"/>
                </a:lnTo>
                <a:lnTo>
                  <a:pt x="298510" y="298509"/>
                </a:lnTo>
                <a:lnTo>
                  <a:pt x="346331" y="255047"/>
                </a:lnTo>
                <a:lnTo>
                  <a:pt x="458678" y="338447"/>
                </a:lnTo>
                <a:lnTo>
                  <a:pt x="505882" y="299500"/>
                </a:lnTo>
                <a:lnTo>
                  <a:pt x="454909" y="170679"/>
                </a:lnTo>
                <a:lnTo>
                  <a:pt x="533376" y="123009"/>
                </a:lnTo>
                <a:lnTo>
                  <a:pt x="566949" y="106836"/>
                </a:lnTo>
                <a:lnTo>
                  <a:pt x="651794" y="213836"/>
                </a:lnTo>
                <a:lnTo>
                  <a:pt x="674371" y="202961"/>
                </a:lnTo>
                <a:lnTo>
                  <a:pt x="709515" y="190098"/>
                </a:lnTo>
                <a:lnTo>
                  <a:pt x="693795" y="53985"/>
                </a:lnTo>
                <a:lnTo>
                  <a:pt x="716104" y="45820"/>
                </a:lnTo>
                <a:cubicBezTo>
                  <a:pt x="748017" y="35894"/>
                  <a:pt x="780603" y="27494"/>
                  <a:pt x="813776" y="20706"/>
                </a:cubicBezTo>
                <a:lnTo>
                  <a:pt x="818122" y="20043"/>
                </a:lnTo>
                <a:lnTo>
                  <a:pt x="872846" y="146431"/>
                </a:lnTo>
                <a:lnTo>
                  <a:pt x="928604" y="137922"/>
                </a:lnTo>
                <a:lnTo>
                  <a:pt x="934730" y="137612"/>
                </a:lnTo>
                <a:lnTo>
                  <a:pt x="954599" y="3261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35" name="Овал 34"/>
          <p:cNvSpPr/>
          <p:nvPr/>
        </p:nvSpPr>
        <p:spPr>
          <a:xfrm flipH="1">
            <a:off x="11325225" y="2668642"/>
            <a:ext cx="437405" cy="41301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36" name="Дуга 35"/>
          <p:cNvSpPr/>
          <p:nvPr/>
        </p:nvSpPr>
        <p:spPr>
          <a:xfrm flipH="1">
            <a:off x="11082743" y="2571270"/>
            <a:ext cx="809719" cy="607289"/>
          </a:xfrm>
          <a:prstGeom prst="arc">
            <a:avLst>
              <a:gd name="adj1" fmla="val 6095314"/>
              <a:gd name="adj2" fmla="val 15422115"/>
            </a:avLst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37" name="Дуга 36"/>
          <p:cNvSpPr/>
          <p:nvPr/>
        </p:nvSpPr>
        <p:spPr>
          <a:xfrm>
            <a:off x="6594734" y="2364732"/>
            <a:ext cx="1616363" cy="1212272"/>
          </a:xfrm>
          <a:prstGeom prst="arc">
            <a:avLst>
              <a:gd name="adj1" fmla="val 5332398"/>
              <a:gd name="adj2" fmla="val 16209395"/>
            </a:avLst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>
            <a:off x="328663" y="116696"/>
            <a:ext cx="0" cy="57600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Прямоугольник 77"/>
          <p:cNvSpPr/>
          <p:nvPr/>
        </p:nvSpPr>
        <p:spPr>
          <a:xfrm>
            <a:off x="0" y="6581160"/>
            <a:ext cx="12187680" cy="276480"/>
          </a:xfrm>
          <a:prstGeom prst="rect">
            <a:avLst/>
          </a:prstGeom>
          <a:solidFill>
            <a:srgbClr val="BCB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350" b="1" strike="noStrike" spc="-1" dirty="0">
              <a:solidFill>
                <a:schemeClr val="lt1"/>
              </a:solidFill>
              <a:latin typeface="Calibri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11824592" y="6550223"/>
            <a:ext cx="36740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6E56C8BD-70D1-4B45-8C1B-2C0F3206853E}" type="slidenum">
              <a:rPr lang="ru-RU" sz="1400" b="1">
                <a:latin typeface="Calibri" panose="020F0502020204030204" pitchFamily="34" charset="0"/>
              </a:rPr>
              <a:pPr algn="ctr"/>
              <a:t>20</a:t>
            </a:fld>
            <a:endParaRPr lang="ru-RU" sz="1400" b="1" dirty="0">
              <a:latin typeface="Calibri" panose="020F0502020204030204" pitchFamily="34" charset="0"/>
            </a:endParaRPr>
          </a:p>
        </p:txBody>
      </p:sp>
      <p:grpSp>
        <p:nvGrpSpPr>
          <p:cNvPr id="13" name="Группа 53"/>
          <p:cNvGrpSpPr/>
          <p:nvPr/>
        </p:nvGrpSpPr>
        <p:grpSpPr>
          <a:xfrm>
            <a:off x="31634" y="6519161"/>
            <a:ext cx="2477765" cy="327779"/>
            <a:chOff x="31634" y="6519161"/>
            <a:chExt cx="2477765" cy="327779"/>
          </a:xfrm>
        </p:grpSpPr>
        <p:sp>
          <p:nvSpPr>
            <p:cNvPr id="55" name="TextBox 54"/>
            <p:cNvSpPr txBox="1"/>
            <p:nvPr/>
          </p:nvSpPr>
          <p:spPr>
            <a:xfrm>
              <a:off x="324698" y="6552772"/>
              <a:ext cx="218470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b="1" dirty="0" smtClean="0">
                  <a:latin typeface="Calibri" panose="020F0502020204030204" pitchFamily="34" charset="0"/>
                </a:rPr>
                <a:t>Администрация города Твери</a:t>
              </a:r>
              <a:endParaRPr lang="ru-RU" sz="1200" b="1" dirty="0">
                <a:latin typeface="Calibri" panose="020F0502020204030204" pitchFamily="34" charset="0"/>
              </a:endParaRPr>
            </a:p>
          </p:txBody>
        </p:sp>
        <p:pic>
          <p:nvPicPr>
            <p:cNvPr id="56" name="Picture 2" descr="Герб города Тверь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1634" y="6519161"/>
              <a:ext cx="294369" cy="3277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58" name="Таблица 5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571359514"/>
              </p:ext>
            </p:extLst>
          </p:nvPr>
        </p:nvGraphicFramePr>
        <p:xfrm>
          <a:off x="6234016" y="3587225"/>
          <a:ext cx="5796462" cy="2933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96462"/>
              </a:tblGrid>
              <a:tr h="3702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600" dirty="0" smtClean="0">
                          <a:cs typeface="Calibri" panose="020F0502020204030204" pitchFamily="34" charset="0"/>
                        </a:rPr>
                        <a:t>-63,5% Металлургическое производство</a:t>
                      </a:r>
                    </a:p>
                  </a:txBody>
                  <a:tcPr marL="121920" marR="12192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82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600" dirty="0" smtClean="0">
                          <a:cs typeface="Calibri" panose="020F0502020204030204" pitchFamily="34" charset="0"/>
                        </a:rPr>
                        <a:t>-41,9% Деятельность полиграфическая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600" dirty="0" smtClean="0">
                          <a:cs typeface="Calibri" panose="020F0502020204030204" pitchFamily="34" charset="0"/>
                        </a:rPr>
                        <a:t>и копирование  носителей информации</a:t>
                      </a:r>
                    </a:p>
                  </a:txBody>
                  <a:tcPr marL="121920" marR="1219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296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altLang="ru-RU" sz="1600" dirty="0" smtClean="0">
                          <a:cs typeface="Calibri" panose="020F0502020204030204" pitchFamily="34" charset="0"/>
                        </a:rPr>
                        <a:t>-8,6% Пищевые продукты</a:t>
                      </a:r>
                    </a:p>
                  </a:txBody>
                  <a:tcPr marL="121920" marR="1219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218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600" dirty="0" smtClean="0">
                          <a:cs typeface="Calibri" panose="020F0502020204030204" pitchFamily="34" charset="0"/>
                        </a:rPr>
                        <a:t>-8% Мебель </a:t>
                      </a:r>
                      <a:r>
                        <a:rPr lang="ru-RU" altLang="ru-RU" sz="1100" dirty="0" smtClean="0">
                          <a:cs typeface="Calibri" panose="020F0502020204030204" pitchFamily="34" charset="0"/>
                        </a:rPr>
                        <a:t>(производство прочей мебели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100" dirty="0" smtClean="0">
                          <a:cs typeface="Calibri" panose="020F0502020204030204" pitchFamily="34" charset="0"/>
                        </a:rPr>
                        <a:t>мебель для  вагоностроения, мебель бытовая)</a:t>
                      </a:r>
                    </a:p>
                  </a:txBody>
                  <a:tcPr marL="121920" marR="1219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296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-8% Кожа и изделия из кожи</a:t>
                      </a:r>
                    </a:p>
                  </a:txBody>
                  <a:tcPr marL="121920" marR="1219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296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6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cs typeface="Calibri" panose="020F0502020204030204" pitchFamily="34" charset="0"/>
                        </a:rPr>
                        <a:t>-2,7% Текстильные изделия</a:t>
                      </a:r>
                    </a:p>
                  </a:txBody>
                  <a:tcPr marL="121920" marR="1219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296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-1% Прочие готовые изделия</a:t>
                      </a:r>
                    </a:p>
                  </a:txBody>
                  <a:tcPr marL="121920" marR="1219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94465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6"/>
          <p:cNvSpPr txBox="1"/>
          <p:nvPr/>
        </p:nvSpPr>
        <p:spPr>
          <a:xfrm>
            <a:off x="263976" y="56257"/>
            <a:ext cx="63951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algn="ctr">
              <a:defRPr sz="2400" b="1">
                <a:solidFill>
                  <a:srgbClr val="01729E"/>
                </a:solidFill>
              </a:defRPr>
            </a:lvl1pPr>
          </a:lstStyle>
          <a:p>
            <a:r>
              <a:rPr lang="ru-RU" sz="1800" dirty="0">
                <a:solidFill>
                  <a:srgbClr val="034A50"/>
                </a:solidFill>
              </a:rPr>
              <a:t> </a:t>
            </a:r>
            <a:r>
              <a:rPr lang="ru-RU" b="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Малое и среднее предпринимательство (МСП)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348983" y="116632"/>
            <a:ext cx="0" cy="36004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Пирог 73"/>
          <p:cNvSpPr/>
          <p:nvPr/>
        </p:nvSpPr>
        <p:spPr>
          <a:xfrm>
            <a:off x="-557099" y="1668288"/>
            <a:ext cx="3109380" cy="2530411"/>
          </a:xfrm>
          <a:prstGeom prst="pie">
            <a:avLst>
              <a:gd name="adj1" fmla="val 16236357"/>
              <a:gd name="adj2" fmla="val 21544510"/>
            </a:avLst>
          </a:prstGeom>
          <a:solidFill>
            <a:srgbClr val="1C6D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/>
            <a:endParaRPr lang="ru-RU" sz="1350" spc="-1">
              <a:latin typeface="Calibri"/>
            </a:endParaRPr>
          </a:p>
        </p:txBody>
      </p:sp>
      <p:sp>
        <p:nvSpPr>
          <p:cNvPr id="76" name="Пирог 75"/>
          <p:cNvSpPr/>
          <p:nvPr/>
        </p:nvSpPr>
        <p:spPr>
          <a:xfrm>
            <a:off x="-557099" y="1778837"/>
            <a:ext cx="3109380" cy="2362777"/>
          </a:xfrm>
          <a:prstGeom prst="pie">
            <a:avLst>
              <a:gd name="adj1" fmla="val 21332090"/>
              <a:gd name="adj2" fmla="val 5364061"/>
            </a:avLst>
          </a:prstGeom>
          <a:solidFill>
            <a:srgbClr val="BCB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/>
            <a:endParaRPr lang="ru-RU" sz="1350" spc="-1">
              <a:latin typeface="Calibri"/>
            </a:endParaRPr>
          </a:p>
        </p:txBody>
      </p:sp>
      <p:sp>
        <p:nvSpPr>
          <p:cNvPr id="77" name="Овал 76"/>
          <p:cNvSpPr/>
          <p:nvPr/>
        </p:nvSpPr>
        <p:spPr>
          <a:xfrm>
            <a:off x="50631" y="2054079"/>
            <a:ext cx="2147461" cy="170484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Дуга 77"/>
          <p:cNvSpPr/>
          <p:nvPr/>
        </p:nvSpPr>
        <p:spPr>
          <a:xfrm>
            <a:off x="-792355" y="1668288"/>
            <a:ext cx="3703561" cy="2777668"/>
          </a:xfrm>
          <a:prstGeom prst="arc">
            <a:avLst>
              <a:gd name="adj1" fmla="val 19457319"/>
              <a:gd name="adj2" fmla="val 21031712"/>
            </a:avLst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Дуга 78"/>
          <p:cNvSpPr/>
          <p:nvPr/>
        </p:nvSpPr>
        <p:spPr>
          <a:xfrm>
            <a:off x="-674407" y="1756749"/>
            <a:ext cx="3467665" cy="2600746"/>
          </a:xfrm>
          <a:prstGeom prst="arc">
            <a:avLst>
              <a:gd name="adj1" fmla="val 228076"/>
              <a:gd name="adj2" fmla="val 2227752"/>
            </a:avLst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TextBox 80"/>
          <p:cNvSpPr txBox="1"/>
          <p:nvPr/>
        </p:nvSpPr>
        <p:spPr>
          <a:xfrm>
            <a:off x="725542" y="2857474"/>
            <a:ext cx="1059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23,5 тыс.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83" name="Прямая соединительная линия 82"/>
          <p:cNvCxnSpPr>
            <a:stCxn id="78" idx="0"/>
          </p:cNvCxnSpPr>
          <p:nvPr/>
        </p:nvCxnSpPr>
        <p:spPr>
          <a:xfrm flipH="1">
            <a:off x="2160326" y="2096094"/>
            <a:ext cx="235953" cy="197343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единительная линия 83"/>
          <p:cNvCxnSpPr/>
          <p:nvPr/>
        </p:nvCxnSpPr>
        <p:spPr>
          <a:xfrm flipH="1" flipV="1">
            <a:off x="2105985" y="3842041"/>
            <a:ext cx="184214" cy="144893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единительная линия 89"/>
          <p:cNvCxnSpPr/>
          <p:nvPr/>
        </p:nvCxnSpPr>
        <p:spPr>
          <a:xfrm flipH="1">
            <a:off x="2791449" y="3159224"/>
            <a:ext cx="480000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/>
          <p:nvPr/>
        </p:nvCxnSpPr>
        <p:spPr>
          <a:xfrm flipH="1">
            <a:off x="2841873" y="2748002"/>
            <a:ext cx="432000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3372465" y="2529664"/>
            <a:ext cx="481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ИП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3403867" y="3011746"/>
            <a:ext cx="536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>
                    <a:lumMod val="65000"/>
                  </a:schemeClr>
                </a:solidFill>
              </a:rPr>
              <a:t>ЮЛ</a:t>
            </a:r>
            <a:endParaRPr lang="ru-RU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1841969" y="1661659"/>
            <a:ext cx="6367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48,9%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1029843" y="3782804"/>
            <a:ext cx="6367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51,1%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97" name="Прямоугольник 96"/>
          <p:cNvSpPr/>
          <p:nvPr/>
        </p:nvSpPr>
        <p:spPr>
          <a:xfrm>
            <a:off x="288145" y="591430"/>
            <a:ext cx="49394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Структура субъектов МСП </a:t>
            </a:r>
            <a:br>
              <a:rPr lang="ru-RU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</a:br>
            <a:r>
              <a:rPr lang="ru-RU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на </a:t>
            </a:r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01.01.2023 </a:t>
            </a:r>
          </a:p>
          <a:p>
            <a:pPr algn="ctr"/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(данные </a:t>
            </a:r>
            <a:r>
              <a:rPr lang="ru-RU" b="1" dirty="0" err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Тверьстата</a:t>
            </a:r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)</a:t>
            </a:r>
            <a:endParaRPr lang="ru-RU" b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98" name="Прямоугольник 97"/>
          <p:cNvSpPr/>
          <p:nvPr/>
        </p:nvSpPr>
        <p:spPr>
          <a:xfrm>
            <a:off x="5615947" y="575172"/>
            <a:ext cx="67133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Налоговые поступления от специальных налоговых режимов </a:t>
            </a:r>
            <a:endParaRPr lang="ru-RU" b="1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в </a:t>
            </a:r>
            <a:r>
              <a:rPr lang="ru-RU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бюджет г. Твери</a:t>
            </a:r>
          </a:p>
          <a:p>
            <a:pPr algn="ctr"/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(патент</a:t>
            </a:r>
            <a:r>
              <a:rPr lang="ru-RU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, УСН, ЕСХН, ЕНВД</a:t>
            </a:r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), (млн руб.)</a:t>
            </a:r>
            <a:endParaRPr lang="ru-RU" b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7369487" y="1573199"/>
            <a:ext cx="652743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2017</a:t>
            </a:r>
          </a:p>
          <a:p>
            <a:endParaRPr lang="ru-RU" sz="12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2018</a:t>
            </a:r>
          </a:p>
          <a:p>
            <a:endParaRPr lang="ru-RU" sz="12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2019</a:t>
            </a:r>
          </a:p>
          <a:p>
            <a:endParaRPr lang="ru-RU" sz="12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2020</a:t>
            </a:r>
          </a:p>
          <a:p>
            <a:endParaRPr lang="ru-RU" sz="12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2021</a:t>
            </a:r>
          </a:p>
          <a:p>
            <a:endParaRPr lang="ru-RU" sz="1200" b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2022</a:t>
            </a:r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6" name="Прямоугольник 105"/>
          <p:cNvSpPr/>
          <p:nvPr/>
        </p:nvSpPr>
        <p:spPr>
          <a:xfrm>
            <a:off x="8239811" y="1576119"/>
            <a:ext cx="1531200" cy="347134"/>
          </a:xfrm>
          <a:prstGeom prst="rect">
            <a:avLst/>
          </a:prstGeom>
          <a:solidFill>
            <a:srgbClr val="BCB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/>
            <a:endParaRPr lang="ru-RU" sz="1350" spc="-1">
              <a:latin typeface="Calibri"/>
            </a:endParaRPr>
          </a:p>
        </p:txBody>
      </p:sp>
      <p:sp>
        <p:nvSpPr>
          <p:cNvPr id="107" name="Прямоугольник 106"/>
          <p:cNvSpPr/>
          <p:nvPr/>
        </p:nvSpPr>
        <p:spPr>
          <a:xfrm>
            <a:off x="8239811" y="2035037"/>
            <a:ext cx="1473600" cy="347134"/>
          </a:xfrm>
          <a:prstGeom prst="rect">
            <a:avLst/>
          </a:prstGeom>
          <a:solidFill>
            <a:srgbClr val="BCB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/>
            <a:endParaRPr lang="ru-RU" sz="1350" spc="-1">
              <a:latin typeface="Calibri"/>
            </a:endParaRPr>
          </a:p>
        </p:txBody>
      </p:sp>
      <p:sp>
        <p:nvSpPr>
          <p:cNvPr id="108" name="Прямоугольник 107"/>
          <p:cNvSpPr/>
          <p:nvPr/>
        </p:nvSpPr>
        <p:spPr>
          <a:xfrm>
            <a:off x="8213777" y="2493954"/>
            <a:ext cx="1694400" cy="347134"/>
          </a:xfrm>
          <a:prstGeom prst="rect">
            <a:avLst/>
          </a:prstGeom>
          <a:solidFill>
            <a:srgbClr val="BCB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/>
            <a:endParaRPr lang="ru-RU" sz="1350" spc="-1">
              <a:latin typeface="Calibri"/>
            </a:endParaRPr>
          </a:p>
        </p:txBody>
      </p:sp>
      <p:sp>
        <p:nvSpPr>
          <p:cNvPr id="109" name="Прямоугольник 108"/>
          <p:cNvSpPr/>
          <p:nvPr/>
        </p:nvSpPr>
        <p:spPr>
          <a:xfrm>
            <a:off x="8202795" y="2952871"/>
            <a:ext cx="1420800" cy="347134"/>
          </a:xfrm>
          <a:prstGeom prst="rect">
            <a:avLst/>
          </a:prstGeom>
          <a:solidFill>
            <a:srgbClr val="BCB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/>
            <a:endParaRPr lang="ru-RU" sz="1350" spc="-1">
              <a:latin typeface="Calibri"/>
            </a:endParaRPr>
          </a:p>
        </p:txBody>
      </p:sp>
      <p:sp>
        <p:nvSpPr>
          <p:cNvPr id="110" name="Прямоугольник 109"/>
          <p:cNvSpPr/>
          <p:nvPr/>
        </p:nvSpPr>
        <p:spPr>
          <a:xfrm>
            <a:off x="8213777" y="3411789"/>
            <a:ext cx="2064000" cy="347134"/>
          </a:xfrm>
          <a:prstGeom prst="rect">
            <a:avLst/>
          </a:prstGeom>
          <a:solidFill>
            <a:srgbClr val="BCB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/>
            <a:endParaRPr lang="ru-RU" sz="1350" spc="-1">
              <a:latin typeface="Calibri"/>
            </a:endParaRPr>
          </a:p>
        </p:txBody>
      </p:sp>
      <p:graphicFrame>
        <p:nvGraphicFramePr>
          <p:cNvPr id="112" name="Таблица 11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058823042"/>
              </p:ext>
            </p:extLst>
          </p:nvPr>
        </p:nvGraphicFramePr>
        <p:xfrm>
          <a:off x="368492" y="4725144"/>
          <a:ext cx="11496977" cy="1707027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3898708"/>
                <a:gridCol w="1277613"/>
                <a:gridCol w="1158787"/>
                <a:gridCol w="1159692"/>
                <a:gridCol w="1334059"/>
                <a:gridCol w="1334059"/>
                <a:gridCol w="1334059"/>
              </a:tblGrid>
              <a:tr h="168593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Показатель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T="0" marB="0" anchor="ctr">
                    <a:lnL>
                      <a:noFill/>
                    </a:lnL>
                    <a:lnR w="12700" cap="flat" cmpd="sng" algn="ctr">
                      <a:solidFill>
                        <a:srgbClr val="2E8F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2E8F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2021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факт</a:t>
                      </a:r>
                      <a:endParaRPr lang="ru-RU" sz="1400" b="1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2E8F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8F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2E8F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2022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i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факт</a:t>
                      </a:r>
                      <a:endParaRPr lang="ru-RU" sz="1400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2E8F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8F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2E8F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2023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i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оценка</a:t>
                      </a:r>
                      <a:endParaRPr lang="ru-RU" sz="1400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2E8F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8F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2E8F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ПРОГНОЗ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2E8F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2E8F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87B8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87B8B"/>
                    </a:solidFill>
                  </a:tcPr>
                </a:tc>
              </a:tr>
              <a:tr h="2032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2024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rgbClr val="2E8F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8F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8F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8F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2025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rgbClr val="2E8F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8F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8F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8F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2026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rgbClr val="2E8F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2E8F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8F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8081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Численность 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ИП, 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применяющих патентную систему 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налогообложения, чел.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T="0" marB="0" anchor="ctr">
                    <a:lnL>
                      <a:noFill/>
                    </a:lnL>
                    <a:lnR w="12700" cap="flat" cmpd="sng" algn="ctr">
                      <a:solidFill>
                        <a:srgbClr val="2E8F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8F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8F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4 225</a:t>
                      </a: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2E8F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8F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8F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8F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4 436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2E8F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8F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8F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8F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4 311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2E8F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8F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8F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8F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4 516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2E8F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8F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8F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8F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4 663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2E8F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8F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8F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8F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4 704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2E8F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2E8F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8F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721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Количество выданных 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патентов, 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ед.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T="0" marB="0" anchor="ctr">
                    <a:lnL>
                      <a:noFill/>
                    </a:lnL>
                    <a:lnR w="12700" cap="flat" cmpd="sng" algn="ctr">
                      <a:solidFill>
                        <a:srgbClr val="2E8F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8F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7 162</a:t>
                      </a: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2E8F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8F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8F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6 940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2E8F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8F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8F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6 657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2E8F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8F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8F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6 880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2E8F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8F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8F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6 968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2E8F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8F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8F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7 112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2E8F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2E8F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1" name="TextBox 120"/>
          <p:cNvSpPr txBox="1"/>
          <p:nvPr/>
        </p:nvSpPr>
        <p:spPr>
          <a:xfrm>
            <a:off x="10858092" y="1580426"/>
            <a:ext cx="710516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dirty="0" smtClean="0"/>
              <a:t>319,0</a:t>
            </a:r>
          </a:p>
          <a:p>
            <a:pPr algn="r"/>
            <a:endParaRPr lang="ru-RU" sz="1200" dirty="0" smtClean="0"/>
          </a:p>
          <a:p>
            <a:pPr algn="r"/>
            <a:r>
              <a:rPr lang="ru-RU" dirty="0" smtClean="0"/>
              <a:t>307,0</a:t>
            </a:r>
          </a:p>
          <a:p>
            <a:pPr algn="r"/>
            <a:endParaRPr lang="ru-RU" sz="1200" dirty="0" smtClean="0"/>
          </a:p>
          <a:p>
            <a:pPr algn="r"/>
            <a:r>
              <a:rPr lang="ru-RU" dirty="0" smtClean="0"/>
              <a:t>353,3</a:t>
            </a:r>
          </a:p>
          <a:p>
            <a:pPr algn="r"/>
            <a:endParaRPr lang="ru-RU" sz="1200" dirty="0" smtClean="0"/>
          </a:p>
          <a:p>
            <a:pPr algn="r"/>
            <a:r>
              <a:rPr lang="ru-RU" dirty="0" smtClean="0"/>
              <a:t>296,1</a:t>
            </a:r>
          </a:p>
          <a:p>
            <a:pPr algn="r"/>
            <a:endParaRPr lang="ru-RU" sz="1200" dirty="0" smtClean="0"/>
          </a:p>
          <a:p>
            <a:pPr algn="r"/>
            <a:r>
              <a:rPr lang="ru-RU" dirty="0" smtClean="0"/>
              <a:t>430,0</a:t>
            </a:r>
          </a:p>
          <a:p>
            <a:pPr algn="r"/>
            <a:endParaRPr lang="ru-RU" sz="1200" dirty="0"/>
          </a:p>
          <a:p>
            <a:pPr algn="r"/>
            <a:r>
              <a:rPr lang="ru-RU" dirty="0" smtClean="0"/>
              <a:t>490,1</a:t>
            </a:r>
          </a:p>
        </p:txBody>
      </p:sp>
      <p:cxnSp>
        <p:nvCxnSpPr>
          <p:cNvPr id="123" name="Прямая соединительная линия 122"/>
          <p:cNvCxnSpPr/>
          <p:nvPr/>
        </p:nvCxnSpPr>
        <p:spPr>
          <a:xfrm flipV="1">
            <a:off x="8213778" y="3283607"/>
            <a:ext cx="3189335" cy="635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Прямая соединительная линия 123"/>
          <p:cNvCxnSpPr/>
          <p:nvPr/>
        </p:nvCxnSpPr>
        <p:spPr>
          <a:xfrm flipV="1">
            <a:off x="8213778" y="2834738"/>
            <a:ext cx="3189335" cy="635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Прямая соединительная линия 124"/>
          <p:cNvCxnSpPr/>
          <p:nvPr/>
        </p:nvCxnSpPr>
        <p:spPr>
          <a:xfrm flipV="1">
            <a:off x="8239811" y="2367355"/>
            <a:ext cx="3163301" cy="1481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Прямая соединительная линия 125"/>
          <p:cNvCxnSpPr/>
          <p:nvPr/>
        </p:nvCxnSpPr>
        <p:spPr>
          <a:xfrm>
            <a:off x="8213778" y="1923253"/>
            <a:ext cx="318933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Прямая соединительная линия 126"/>
          <p:cNvCxnSpPr/>
          <p:nvPr/>
        </p:nvCxnSpPr>
        <p:spPr>
          <a:xfrm flipV="1">
            <a:off x="8213778" y="3752573"/>
            <a:ext cx="3189335" cy="635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Прямоугольник 103"/>
          <p:cNvSpPr/>
          <p:nvPr/>
        </p:nvSpPr>
        <p:spPr>
          <a:xfrm>
            <a:off x="8213777" y="3867962"/>
            <a:ext cx="2352000" cy="347134"/>
          </a:xfrm>
          <a:prstGeom prst="rect">
            <a:avLst/>
          </a:prstGeom>
          <a:solidFill>
            <a:srgbClr val="BCB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/>
            <a:endParaRPr lang="ru-RU" sz="1350" spc="-1">
              <a:latin typeface="Calibri"/>
            </a:endParaRPr>
          </a:p>
        </p:txBody>
      </p:sp>
      <p:cxnSp>
        <p:nvCxnSpPr>
          <p:cNvPr id="111" name="Прямая соединительная линия 110"/>
          <p:cNvCxnSpPr/>
          <p:nvPr/>
        </p:nvCxnSpPr>
        <p:spPr>
          <a:xfrm flipV="1">
            <a:off x="8202795" y="4198698"/>
            <a:ext cx="3200317" cy="635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TextBox 118"/>
          <p:cNvSpPr txBox="1"/>
          <p:nvPr/>
        </p:nvSpPr>
        <p:spPr>
          <a:xfrm>
            <a:off x="1059425" y="1769364"/>
            <a:ext cx="6367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48,9%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52" name="Прямоугольник 77"/>
          <p:cNvSpPr/>
          <p:nvPr/>
        </p:nvSpPr>
        <p:spPr>
          <a:xfrm>
            <a:off x="0" y="6581160"/>
            <a:ext cx="12187680" cy="276480"/>
          </a:xfrm>
          <a:prstGeom prst="rect">
            <a:avLst/>
          </a:prstGeom>
          <a:solidFill>
            <a:srgbClr val="BCB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350" b="1" strike="noStrike" spc="-1" dirty="0">
              <a:solidFill>
                <a:schemeClr val="lt1"/>
              </a:solidFill>
              <a:latin typeface="Calibri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11824592" y="6550223"/>
            <a:ext cx="36740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6E56C8BD-70D1-4B45-8C1B-2C0F3206853E}" type="slidenum">
              <a:rPr lang="ru-RU" sz="1400" b="1">
                <a:latin typeface="Calibri" panose="020F0502020204030204" pitchFamily="34" charset="0"/>
              </a:rPr>
              <a:pPr algn="ctr"/>
              <a:t>21</a:t>
            </a:fld>
            <a:endParaRPr lang="ru-RU" sz="1400" b="1" dirty="0">
              <a:latin typeface="Calibri" panose="020F0502020204030204" pitchFamily="34" charset="0"/>
            </a:endParaRPr>
          </a:p>
        </p:txBody>
      </p:sp>
      <p:grpSp>
        <p:nvGrpSpPr>
          <p:cNvPr id="2" name="Группа 54"/>
          <p:cNvGrpSpPr/>
          <p:nvPr/>
        </p:nvGrpSpPr>
        <p:grpSpPr>
          <a:xfrm>
            <a:off x="31634" y="6519161"/>
            <a:ext cx="2477765" cy="327779"/>
            <a:chOff x="31634" y="6519161"/>
            <a:chExt cx="2477765" cy="327779"/>
          </a:xfrm>
        </p:grpSpPr>
        <p:sp>
          <p:nvSpPr>
            <p:cNvPr id="56" name="TextBox 55"/>
            <p:cNvSpPr txBox="1"/>
            <p:nvPr/>
          </p:nvSpPr>
          <p:spPr>
            <a:xfrm>
              <a:off x="324698" y="6552772"/>
              <a:ext cx="218470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b="1" dirty="0" smtClean="0">
                  <a:latin typeface="Calibri" panose="020F0502020204030204" pitchFamily="34" charset="0"/>
                </a:rPr>
                <a:t>Администрация города Твери</a:t>
              </a:r>
              <a:endParaRPr lang="ru-RU" sz="1200" b="1" dirty="0">
                <a:latin typeface="Calibri" panose="020F0502020204030204" pitchFamily="34" charset="0"/>
              </a:endParaRPr>
            </a:p>
          </p:txBody>
        </p:sp>
        <p:pic>
          <p:nvPicPr>
            <p:cNvPr id="57" name="Picture 2" descr="Герб города Тверь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634" y="6519161"/>
              <a:ext cx="294369" cy="3277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="" xmlns:p14="http://schemas.microsoft.com/office/powerpoint/2010/main" val="2059592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483664" y="4876487"/>
            <a:ext cx="1113600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74140" y="4700457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401284" y="1996487"/>
            <a:ext cx="960000" cy="2880000"/>
          </a:xfrm>
          <a:prstGeom prst="rect">
            <a:avLst/>
          </a:prstGeom>
          <a:solidFill>
            <a:srgbClr val="BCB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/>
            <a:endParaRPr lang="ru-RU" sz="1350" spc="-1">
              <a:latin typeface="Calibri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003813" y="2408912"/>
            <a:ext cx="960000" cy="2455200"/>
          </a:xfrm>
          <a:prstGeom prst="rect">
            <a:avLst/>
          </a:prstGeom>
          <a:solidFill>
            <a:srgbClr val="BCB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/>
            <a:endParaRPr lang="ru-RU" sz="1350" spc="-1">
              <a:latin typeface="Calibri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606343" y="2387312"/>
            <a:ext cx="960000" cy="2476800"/>
          </a:xfrm>
          <a:prstGeom prst="rect">
            <a:avLst/>
          </a:prstGeom>
          <a:solidFill>
            <a:srgbClr val="BCB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/>
            <a:endParaRPr lang="ru-RU" sz="1350" spc="-1">
              <a:latin typeface="Calibri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208872" y="2354912"/>
            <a:ext cx="960000" cy="2509200"/>
          </a:xfrm>
          <a:prstGeom prst="rect">
            <a:avLst/>
          </a:prstGeom>
          <a:solidFill>
            <a:srgbClr val="BCB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/>
            <a:endParaRPr lang="ru-RU" sz="1350" spc="-1">
              <a:latin typeface="Calibri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811400" y="2308112"/>
            <a:ext cx="960000" cy="2556000"/>
          </a:xfrm>
          <a:prstGeom prst="rect">
            <a:avLst/>
          </a:prstGeom>
          <a:solidFill>
            <a:srgbClr val="BCB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/>
            <a:endParaRPr lang="ru-RU" sz="1350" spc="-1">
              <a:latin typeface="Calibri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98755" y="2241287"/>
            <a:ext cx="960000" cy="2635200"/>
          </a:xfrm>
          <a:prstGeom prst="rect">
            <a:avLst/>
          </a:prstGeom>
          <a:solidFill>
            <a:srgbClr val="BCB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/>
            <a:endParaRPr lang="ru-RU" sz="1350" spc="-1">
              <a:latin typeface="Calibri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15159" y="4897629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2021</a:t>
            </a:r>
            <a:endParaRPr lang="ru-RU" b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25990" y="4897629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2020</a:t>
            </a:r>
            <a:endParaRPr lang="ru-RU" b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86666" y="1877591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23,6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601273" y="1619508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25,8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186109" y="2056621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22,0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786135" y="2008733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22,2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380496" y="1975921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22,5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010908" y="1938780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22,9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TextBox 16"/>
          <p:cNvSpPr txBox="1"/>
          <p:nvPr/>
        </p:nvSpPr>
        <p:spPr>
          <a:xfrm>
            <a:off x="421434" y="-45948"/>
            <a:ext cx="90710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algn="ctr">
              <a:defRPr sz="2400" b="1">
                <a:solidFill>
                  <a:srgbClr val="01729E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algn="l"/>
            <a:r>
              <a:rPr lang="ru-RU" b="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Инвестиции в основной капитал </a:t>
            </a:r>
            <a:br>
              <a:rPr lang="ru-RU" b="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</a:br>
            <a:r>
              <a:rPr lang="ru-RU" b="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по крупным и средним предприятиям и </a:t>
            </a:r>
            <a:r>
              <a:rPr lang="ru-RU" b="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организациям, (млрд руб.)</a:t>
            </a:r>
            <a:endParaRPr lang="ru-RU" b="0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107029" y="4897629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2022</a:t>
            </a:r>
            <a:endParaRPr lang="ru-RU" b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732927" y="4897629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2023</a:t>
            </a:r>
            <a:endParaRPr lang="ru-RU" b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338727" y="4897629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2024</a:t>
            </a:r>
            <a:endParaRPr lang="ru-RU" b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941903" y="4897629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2025</a:t>
            </a:r>
            <a:endParaRPr lang="ru-RU" b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0575834" y="4897629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2026</a:t>
            </a:r>
            <a:endParaRPr lang="ru-RU" b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>
            <a:off x="338823" y="81550"/>
            <a:ext cx="0" cy="57600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9102779" y="6032887"/>
            <a:ext cx="261969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/>
              <a:t>* в </a:t>
            </a:r>
            <a:r>
              <a:rPr lang="ru-RU" sz="1200" dirty="0"/>
              <a:t>действующих ценах каждого года</a:t>
            </a:r>
          </a:p>
        </p:txBody>
      </p:sp>
      <p:sp>
        <p:nvSpPr>
          <p:cNvPr id="99" name="Прямоугольник 98"/>
          <p:cNvSpPr/>
          <p:nvPr/>
        </p:nvSpPr>
        <p:spPr>
          <a:xfrm>
            <a:off x="10413928" y="2264912"/>
            <a:ext cx="960000" cy="2599200"/>
          </a:xfrm>
          <a:prstGeom prst="rect">
            <a:avLst/>
          </a:prstGeom>
          <a:solidFill>
            <a:srgbClr val="BCB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/>
            <a:endParaRPr lang="ru-RU" sz="1350" spc="-1">
              <a:latin typeface="Calibri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10596044" y="1895580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23,3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6" name="Прямоугольник 77"/>
          <p:cNvSpPr/>
          <p:nvPr/>
        </p:nvSpPr>
        <p:spPr>
          <a:xfrm>
            <a:off x="0" y="6581160"/>
            <a:ext cx="12187680" cy="276480"/>
          </a:xfrm>
          <a:prstGeom prst="rect">
            <a:avLst/>
          </a:prstGeom>
          <a:solidFill>
            <a:srgbClr val="BCB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350" b="1" strike="noStrike" spc="-1" dirty="0">
              <a:solidFill>
                <a:schemeClr val="lt1"/>
              </a:solidFill>
              <a:latin typeface="Calibri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11824592" y="6550223"/>
            <a:ext cx="36740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6E56C8BD-70D1-4B45-8C1B-2C0F3206853E}" type="slidenum">
              <a:rPr lang="ru-RU" sz="1400" b="1">
                <a:latin typeface="Calibri" panose="020F0502020204030204" pitchFamily="34" charset="0"/>
              </a:rPr>
              <a:pPr algn="ctr"/>
              <a:t>22</a:t>
            </a:fld>
            <a:endParaRPr lang="ru-RU" sz="1400" b="1" dirty="0">
              <a:latin typeface="Calibri" panose="020F0502020204030204" pitchFamily="34" charset="0"/>
            </a:endParaRPr>
          </a:p>
        </p:txBody>
      </p:sp>
      <p:grpSp>
        <p:nvGrpSpPr>
          <p:cNvPr id="2" name="Группа 47"/>
          <p:cNvGrpSpPr/>
          <p:nvPr/>
        </p:nvGrpSpPr>
        <p:grpSpPr>
          <a:xfrm>
            <a:off x="31634" y="6519161"/>
            <a:ext cx="2477765" cy="327779"/>
            <a:chOff x="31634" y="6519161"/>
            <a:chExt cx="2477765" cy="327779"/>
          </a:xfrm>
        </p:grpSpPr>
        <p:sp>
          <p:nvSpPr>
            <p:cNvPr id="49" name="TextBox 48"/>
            <p:cNvSpPr txBox="1"/>
            <p:nvPr/>
          </p:nvSpPr>
          <p:spPr>
            <a:xfrm>
              <a:off x="324698" y="6552772"/>
              <a:ext cx="218470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b="1" dirty="0" smtClean="0">
                  <a:latin typeface="Calibri" panose="020F0502020204030204" pitchFamily="34" charset="0"/>
                </a:rPr>
                <a:t>Администрация города Твери</a:t>
              </a:r>
              <a:endParaRPr lang="ru-RU" sz="1200" b="1" dirty="0">
                <a:latin typeface="Calibri" panose="020F0502020204030204" pitchFamily="34" charset="0"/>
              </a:endParaRPr>
            </a:p>
          </p:txBody>
        </p:sp>
        <p:pic>
          <p:nvPicPr>
            <p:cNvPr id="50" name="Picture 2" descr="Герб города Тверь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634" y="6519161"/>
              <a:ext cx="294369" cy="3277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="" xmlns:p14="http://schemas.microsoft.com/office/powerpoint/2010/main" val="2685671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60919" y="2448658"/>
            <a:ext cx="720000" cy="859828"/>
          </a:xfrm>
          <a:prstGeom prst="rect">
            <a:avLst/>
          </a:prstGeom>
          <a:solidFill>
            <a:srgbClr val="70C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/>
            <a:endParaRPr lang="ru-RU" sz="1350" spc="-1">
              <a:latin typeface="Calibri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312500" y="2344525"/>
            <a:ext cx="720000" cy="963962"/>
          </a:xfrm>
          <a:prstGeom prst="rect">
            <a:avLst/>
          </a:prstGeom>
          <a:solidFill>
            <a:srgbClr val="70C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/>
            <a:endParaRPr lang="ru-RU" sz="1350" spc="-1">
              <a:latin typeface="Calibri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32267" y="2125711"/>
            <a:ext cx="720000" cy="1182776"/>
          </a:xfrm>
          <a:prstGeom prst="rect">
            <a:avLst/>
          </a:prstGeom>
          <a:solidFill>
            <a:srgbClr val="70C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/>
            <a:endParaRPr lang="ru-RU" sz="1350" spc="-1">
              <a:latin typeface="Calibri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181088" y="1988323"/>
            <a:ext cx="720000" cy="1320164"/>
          </a:xfrm>
          <a:prstGeom prst="rect">
            <a:avLst/>
          </a:prstGeom>
          <a:solidFill>
            <a:srgbClr val="70C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/>
            <a:endParaRPr lang="ru-RU" sz="1350" spc="-1">
              <a:latin typeface="Calibri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629911" y="1868487"/>
            <a:ext cx="720000" cy="1440000"/>
          </a:xfrm>
          <a:prstGeom prst="rect">
            <a:avLst/>
          </a:prstGeom>
          <a:solidFill>
            <a:srgbClr val="70C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/>
            <a:endParaRPr lang="ru-RU" sz="1350" spc="-1">
              <a:latin typeface="Calibri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V="1">
            <a:off x="2466219" y="3307673"/>
            <a:ext cx="7326151" cy="815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132710" y="3121697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908518" y="2075220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94,9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57927" y="1975193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97,5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19508" y="1746360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102,9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67124" y="1619502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107,3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613621" y="1505526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111,9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915201" y="3308235"/>
            <a:ext cx="6014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2022</a:t>
            </a:r>
            <a:endParaRPr lang="ru-RU" sz="1600" b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353919" y="3294219"/>
            <a:ext cx="6014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2023</a:t>
            </a:r>
            <a:endParaRPr lang="ru-RU" sz="1600" b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791113" y="3301780"/>
            <a:ext cx="6014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2024</a:t>
            </a:r>
            <a:endParaRPr lang="ru-RU" sz="1600" b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234290" y="3308235"/>
            <a:ext cx="6014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2025</a:t>
            </a:r>
            <a:endParaRPr lang="ru-RU" sz="1600" b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674976" y="3308235"/>
            <a:ext cx="6014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2026</a:t>
            </a:r>
            <a:endParaRPr lang="ru-RU" sz="1600" b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138862" y="6065816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2870443" y="5095879"/>
            <a:ext cx="720000" cy="114040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/>
            <a:endParaRPr lang="ru-RU" sz="1350" spc="-1">
              <a:solidFill>
                <a:schemeClr val="accent5">
                  <a:lumMod val="50000"/>
                </a:schemeClr>
              </a:solidFill>
              <a:latin typeface="Calibri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322025" y="5016500"/>
            <a:ext cx="720000" cy="121978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/>
            <a:endParaRPr lang="ru-RU" sz="1350" spc="-1">
              <a:solidFill>
                <a:schemeClr val="accent5">
                  <a:lumMod val="50000"/>
                </a:schemeClr>
              </a:solidFill>
              <a:latin typeface="Calibri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741791" y="4878529"/>
            <a:ext cx="720000" cy="135775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/>
            <a:endParaRPr lang="ru-RU" sz="1350" spc="-1">
              <a:solidFill>
                <a:schemeClr val="accent5">
                  <a:lumMod val="50000"/>
                </a:schemeClr>
              </a:solidFill>
              <a:latin typeface="Calibri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7190613" y="4738682"/>
            <a:ext cx="720000" cy="14976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/>
            <a:endParaRPr lang="ru-RU" sz="1350" spc="-1">
              <a:solidFill>
                <a:schemeClr val="accent5">
                  <a:lumMod val="50000"/>
                </a:schemeClr>
              </a:solidFill>
              <a:latin typeface="Calibri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8639435" y="4616282"/>
            <a:ext cx="720000" cy="1620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/>
            <a:endParaRPr lang="ru-RU" sz="1350" spc="-1">
              <a:solidFill>
                <a:schemeClr val="accent5">
                  <a:lumMod val="50000"/>
                </a:schemeClr>
              </a:solidFill>
              <a:latin typeface="Calibri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854819" y="4726546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228,3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303755" y="4659898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235,5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733345" y="4509196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249,2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171711" y="4369350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260,4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631340" y="4257028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271,8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 flipV="1">
            <a:off x="2523637" y="6241318"/>
            <a:ext cx="7326151" cy="815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2933827" y="6216091"/>
            <a:ext cx="6014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2022</a:t>
            </a:r>
            <a:endParaRPr lang="ru-RU" sz="1600" b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364138" y="6216091"/>
            <a:ext cx="6014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2023</a:t>
            </a:r>
            <a:endParaRPr lang="ru-RU" sz="1600" b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791114" y="6217289"/>
            <a:ext cx="6014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2024</a:t>
            </a:r>
            <a:endParaRPr lang="ru-RU" sz="1600" b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240720" y="6216091"/>
            <a:ext cx="6014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2025</a:t>
            </a:r>
            <a:endParaRPr lang="ru-RU" sz="1600" b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706366" y="6217289"/>
            <a:ext cx="6014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2026</a:t>
            </a:r>
            <a:endParaRPr lang="ru-RU" sz="1600" b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69229" y="53123"/>
            <a:ext cx="115472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400" b="1">
                <a:solidFill>
                  <a:srgbClr val="01729E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algn="l"/>
            <a:r>
              <a:rPr lang="ru-RU" b="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Оборот </a:t>
            </a:r>
            <a:r>
              <a:rPr lang="ru-RU" b="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розничной торговли </a:t>
            </a:r>
            <a:r>
              <a:rPr lang="ru-RU" b="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города Твери по крупным </a:t>
            </a:r>
          </a:p>
          <a:p>
            <a:pPr algn="l"/>
            <a:r>
              <a:rPr lang="ru-RU" b="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и средним организациям, млрд руб.)</a:t>
            </a:r>
            <a:endParaRPr lang="ru-RU" b="0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63635" y="3667672"/>
            <a:ext cx="89273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algn="ctr">
              <a:defRPr sz="2400" b="1">
                <a:solidFill>
                  <a:srgbClr val="01729E"/>
                </a:solidFill>
              </a:defRPr>
            </a:lvl1pPr>
          </a:lstStyle>
          <a:p>
            <a:pPr algn="l"/>
            <a:r>
              <a:rPr lang="ru-RU" b="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Оборот розничной торговли </a:t>
            </a:r>
            <a:r>
              <a:rPr lang="ru-RU" b="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по крупным и средним организациям</a:t>
            </a:r>
          </a:p>
          <a:p>
            <a:pPr algn="l"/>
            <a:r>
              <a:rPr lang="ru-RU" b="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на </a:t>
            </a:r>
            <a:r>
              <a:rPr lang="ru-RU" b="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душу </a:t>
            </a:r>
            <a:r>
              <a:rPr lang="ru-RU" b="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населения, (тыс. руб. на одного жителя)</a:t>
            </a:r>
            <a:endParaRPr lang="ru-RU" b="0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9419744" y="796995"/>
            <a:ext cx="2671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Calibri" panose="020F0502020204030204" pitchFamily="34" charset="0"/>
                <a:cs typeface="Calibri" panose="020F0502020204030204" pitchFamily="34" charset="0"/>
              </a:rPr>
              <a:t>В </a:t>
            </a:r>
            <a:r>
              <a:rPr lang="ru-RU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действующих </a:t>
            </a:r>
            <a:r>
              <a:rPr lang="ru-RU" sz="1200" dirty="0">
                <a:latin typeface="Calibri" panose="020F0502020204030204" pitchFamily="34" charset="0"/>
                <a:cs typeface="Calibri" panose="020F0502020204030204" pitchFamily="34" charset="0"/>
              </a:rPr>
              <a:t>ценах, в % </a:t>
            </a:r>
            <a:endParaRPr lang="ru-RU" sz="1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к </a:t>
            </a:r>
            <a:r>
              <a:rPr lang="ru-RU" sz="1200" dirty="0">
                <a:latin typeface="Calibri" panose="020F0502020204030204" pitchFamily="34" charset="0"/>
                <a:cs typeface="Calibri" panose="020F0502020204030204" pitchFamily="34" charset="0"/>
              </a:rPr>
              <a:t>предыдущему году </a:t>
            </a:r>
            <a:endParaRPr lang="ru-RU" sz="1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по </a:t>
            </a:r>
            <a:r>
              <a:rPr lang="ru-RU" sz="1200" dirty="0">
                <a:latin typeface="Calibri" panose="020F0502020204030204" pitchFamily="34" charset="0"/>
                <a:cs typeface="Calibri" panose="020F0502020204030204" pitchFamily="34" charset="0"/>
              </a:rPr>
              <a:t>городу Твери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2842487" y="1365297"/>
            <a:ext cx="5501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1600" b="1">
                <a:solidFill>
                  <a:srgbClr val="588ABE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97,8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317075" y="980500"/>
            <a:ext cx="6543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1600" b="1">
                <a:solidFill>
                  <a:srgbClr val="588ABE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102,8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656067" y="803320"/>
            <a:ext cx="6543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1600" b="1">
                <a:solidFill>
                  <a:srgbClr val="588ABE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105,5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164296" y="832791"/>
            <a:ext cx="6543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1600" b="1">
                <a:solidFill>
                  <a:srgbClr val="588ABE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104,3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8547283" y="832791"/>
            <a:ext cx="6543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1600" b="1">
                <a:solidFill>
                  <a:srgbClr val="588ABE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104,3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9" name="Овал 48"/>
          <p:cNvSpPr/>
          <p:nvPr/>
        </p:nvSpPr>
        <p:spPr>
          <a:xfrm>
            <a:off x="8987688" y="1164982"/>
            <a:ext cx="85131" cy="63848"/>
          </a:xfrm>
          <a:prstGeom prst="ellipse">
            <a:avLst/>
          </a:prstGeom>
          <a:solidFill>
            <a:srgbClr val="2E34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50" name="Овал 49"/>
          <p:cNvSpPr/>
          <p:nvPr/>
        </p:nvSpPr>
        <p:spPr>
          <a:xfrm>
            <a:off x="7516445" y="1164982"/>
            <a:ext cx="85131" cy="63848"/>
          </a:xfrm>
          <a:prstGeom prst="ellipse">
            <a:avLst/>
          </a:prstGeom>
          <a:solidFill>
            <a:srgbClr val="2E34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51" name="Овал 50"/>
          <p:cNvSpPr/>
          <p:nvPr/>
        </p:nvSpPr>
        <p:spPr>
          <a:xfrm>
            <a:off x="6044163" y="1081405"/>
            <a:ext cx="85131" cy="63848"/>
          </a:xfrm>
          <a:prstGeom prst="ellipse">
            <a:avLst/>
          </a:prstGeom>
          <a:solidFill>
            <a:srgbClr val="2E34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52" name="Овал 51"/>
          <p:cNvSpPr/>
          <p:nvPr/>
        </p:nvSpPr>
        <p:spPr>
          <a:xfrm>
            <a:off x="4648381" y="1275105"/>
            <a:ext cx="85131" cy="63848"/>
          </a:xfrm>
          <a:prstGeom prst="ellipse">
            <a:avLst/>
          </a:prstGeom>
          <a:solidFill>
            <a:srgbClr val="2E34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53" name="Овал 52"/>
          <p:cNvSpPr/>
          <p:nvPr/>
        </p:nvSpPr>
        <p:spPr>
          <a:xfrm>
            <a:off x="3178353" y="1708968"/>
            <a:ext cx="85131" cy="63848"/>
          </a:xfrm>
          <a:prstGeom prst="ellipse">
            <a:avLst/>
          </a:prstGeom>
          <a:solidFill>
            <a:srgbClr val="2E34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cxnSp>
        <p:nvCxnSpPr>
          <p:cNvPr id="54" name="Прямая соединительная линия 53"/>
          <p:cNvCxnSpPr>
            <a:stCxn id="53" idx="6"/>
            <a:endCxn id="52" idx="2"/>
          </p:cNvCxnSpPr>
          <p:nvPr/>
        </p:nvCxnSpPr>
        <p:spPr>
          <a:xfrm flipV="1">
            <a:off x="3263485" y="1307030"/>
            <a:ext cx="1384897" cy="433863"/>
          </a:xfrm>
          <a:prstGeom prst="line">
            <a:avLst/>
          </a:prstGeom>
          <a:ln w="127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>
            <a:stCxn id="52" idx="6"/>
            <a:endCxn id="51" idx="2"/>
          </p:cNvCxnSpPr>
          <p:nvPr/>
        </p:nvCxnSpPr>
        <p:spPr>
          <a:xfrm flipV="1">
            <a:off x="4733512" y="1113329"/>
            <a:ext cx="1310651" cy="193700"/>
          </a:xfrm>
          <a:prstGeom prst="line">
            <a:avLst/>
          </a:prstGeom>
          <a:ln w="127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>
            <a:stCxn id="51" idx="6"/>
            <a:endCxn id="50" idx="2"/>
          </p:cNvCxnSpPr>
          <p:nvPr/>
        </p:nvCxnSpPr>
        <p:spPr>
          <a:xfrm>
            <a:off x="6129293" y="1113330"/>
            <a:ext cx="1387152" cy="83577"/>
          </a:xfrm>
          <a:prstGeom prst="line">
            <a:avLst/>
          </a:prstGeom>
          <a:ln w="127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>
            <a:stCxn id="50" idx="6"/>
            <a:endCxn id="49" idx="2"/>
          </p:cNvCxnSpPr>
          <p:nvPr/>
        </p:nvCxnSpPr>
        <p:spPr>
          <a:xfrm>
            <a:off x="7601576" y="1196906"/>
            <a:ext cx="1386112" cy="0"/>
          </a:xfrm>
          <a:prstGeom prst="line">
            <a:avLst/>
          </a:prstGeom>
          <a:ln w="127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>
            <a:off x="341081" y="159031"/>
            <a:ext cx="0" cy="57600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/>
          <p:cNvCxnSpPr/>
          <p:nvPr/>
        </p:nvCxnSpPr>
        <p:spPr>
          <a:xfrm>
            <a:off x="326803" y="3774441"/>
            <a:ext cx="0" cy="57600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Прямоугольник 77"/>
          <p:cNvSpPr/>
          <p:nvPr/>
        </p:nvSpPr>
        <p:spPr>
          <a:xfrm>
            <a:off x="0" y="6581160"/>
            <a:ext cx="12187680" cy="276480"/>
          </a:xfrm>
          <a:prstGeom prst="rect">
            <a:avLst/>
          </a:prstGeom>
          <a:solidFill>
            <a:srgbClr val="BCB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350" b="1" strike="noStrike" spc="-1" dirty="0">
              <a:solidFill>
                <a:schemeClr val="lt1"/>
              </a:solidFill>
              <a:latin typeface="Calibri"/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11824592" y="6550223"/>
            <a:ext cx="36740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6E56C8BD-70D1-4B45-8C1B-2C0F3206853E}" type="slidenum">
              <a:rPr lang="ru-RU" sz="1400" b="1">
                <a:latin typeface="Calibri" panose="020F0502020204030204" pitchFamily="34" charset="0"/>
              </a:rPr>
              <a:pPr algn="ctr"/>
              <a:t>23</a:t>
            </a:fld>
            <a:endParaRPr lang="ru-RU" sz="1400" b="1" dirty="0">
              <a:latin typeface="Calibri" panose="020F0502020204030204" pitchFamily="34" charset="0"/>
            </a:endParaRPr>
          </a:p>
        </p:txBody>
      </p:sp>
      <p:grpSp>
        <p:nvGrpSpPr>
          <p:cNvPr id="2" name="Группа 76"/>
          <p:cNvGrpSpPr/>
          <p:nvPr/>
        </p:nvGrpSpPr>
        <p:grpSpPr>
          <a:xfrm>
            <a:off x="31634" y="6519161"/>
            <a:ext cx="2477765" cy="327779"/>
            <a:chOff x="31634" y="6519161"/>
            <a:chExt cx="2477765" cy="327779"/>
          </a:xfrm>
        </p:grpSpPr>
        <p:sp>
          <p:nvSpPr>
            <p:cNvPr id="79" name="TextBox 78"/>
            <p:cNvSpPr txBox="1"/>
            <p:nvPr/>
          </p:nvSpPr>
          <p:spPr>
            <a:xfrm>
              <a:off x="324698" y="6552772"/>
              <a:ext cx="218470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b="1" dirty="0" smtClean="0">
                  <a:latin typeface="Calibri" panose="020F0502020204030204" pitchFamily="34" charset="0"/>
                </a:rPr>
                <a:t>Администрация города Твери</a:t>
              </a:r>
              <a:endParaRPr lang="ru-RU" sz="1200" b="1" dirty="0">
                <a:latin typeface="Calibri" panose="020F0502020204030204" pitchFamily="34" charset="0"/>
              </a:endParaRPr>
            </a:p>
          </p:txBody>
        </p:sp>
        <p:pic>
          <p:nvPicPr>
            <p:cNvPr id="80" name="Picture 2" descr="Герб города Тверь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634" y="6519161"/>
              <a:ext cx="294369" cy="3277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="" xmlns:p14="http://schemas.microsoft.com/office/powerpoint/2010/main" val="3693171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16"/>
          <p:cNvSpPr txBox="1"/>
          <p:nvPr/>
        </p:nvSpPr>
        <p:spPr>
          <a:xfrm>
            <a:off x="316413" y="5716"/>
            <a:ext cx="111561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b="0"/>
            </a:lvl1pPr>
          </a:lstStyle>
          <a:p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Прогноз номинальной начисленной среднемесячной </a:t>
            </a:r>
            <a:br>
              <a:rPr lang="ru-RU" sz="24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</a:br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заработной платы 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работников, занятых в экономике, ( руб.)</a:t>
            </a:r>
            <a:endParaRPr lang="ru-RU" sz="2400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142" name="Рисунок 141"/>
          <p:cNvPicPr>
            <a:picLocks noChangeAspect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393667" y="2804525"/>
            <a:ext cx="807997" cy="718741"/>
          </a:xfrm>
          <a:prstGeom prst="rect">
            <a:avLst/>
          </a:prstGeom>
        </p:spPr>
      </p:pic>
      <p:sp>
        <p:nvSpPr>
          <p:cNvPr id="147" name="TextBox 142"/>
          <p:cNvSpPr/>
          <p:nvPr/>
        </p:nvSpPr>
        <p:spPr>
          <a:xfrm>
            <a:off x="1275125" y="3523266"/>
            <a:ext cx="913560" cy="36787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strike="noStrike" spc="-1" dirty="0">
                <a:latin typeface="Calibri"/>
              </a:rPr>
              <a:t>г. Тверь</a:t>
            </a:r>
            <a:endParaRPr lang="ru-RU" sz="1800" strike="noStrike" spc="-1" dirty="0">
              <a:latin typeface="XO Oriel"/>
            </a:endParaRP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328663" y="116696"/>
            <a:ext cx="0" cy="57600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Прямоугольник 77"/>
          <p:cNvSpPr/>
          <p:nvPr/>
        </p:nvSpPr>
        <p:spPr>
          <a:xfrm>
            <a:off x="0" y="6581160"/>
            <a:ext cx="12187680" cy="276480"/>
          </a:xfrm>
          <a:prstGeom prst="rect">
            <a:avLst/>
          </a:prstGeom>
          <a:solidFill>
            <a:srgbClr val="BCB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350" b="1" strike="noStrike" spc="-1" dirty="0">
              <a:solidFill>
                <a:schemeClr val="lt1"/>
              </a:solidFill>
              <a:latin typeface="Calibri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1824592" y="6550223"/>
            <a:ext cx="36740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6E56C8BD-70D1-4B45-8C1B-2C0F3206853E}" type="slidenum">
              <a:rPr lang="ru-RU" sz="1400" b="1">
                <a:latin typeface="Calibri" panose="020F0502020204030204" pitchFamily="34" charset="0"/>
              </a:rPr>
              <a:pPr algn="ctr"/>
              <a:t>24</a:t>
            </a:fld>
            <a:endParaRPr lang="ru-RU" sz="1400" b="1" dirty="0">
              <a:latin typeface="Calibri" panose="020F0502020204030204" pitchFamily="34" charset="0"/>
            </a:endParaRPr>
          </a:p>
        </p:txBody>
      </p:sp>
      <p:grpSp>
        <p:nvGrpSpPr>
          <p:cNvPr id="2" name="Группа 34"/>
          <p:cNvGrpSpPr/>
          <p:nvPr/>
        </p:nvGrpSpPr>
        <p:grpSpPr>
          <a:xfrm>
            <a:off x="31634" y="6519161"/>
            <a:ext cx="2477765" cy="327779"/>
            <a:chOff x="31634" y="6519161"/>
            <a:chExt cx="2477765" cy="327779"/>
          </a:xfrm>
        </p:grpSpPr>
        <p:sp>
          <p:nvSpPr>
            <p:cNvPr id="36" name="TextBox 35"/>
            <p:cNvSpPr txBox="1"/>
            <p:nvPr/>
          </p:nvSpPr>
          <p:spPr>
            <a:xfrm>
              <a:off x="324698" y="6552772"/>
              <a:ext cx="218470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b="1" dirty="0" smtClean="0">
                  <a:latin typeface="Calibri" panose="020F0502020204030204" pitchFamily="34" charset="0"/>
                </a:rPr>
                <a:t>Администрация города Твери</a:t>
              </a:r>
              <a:endParaRPr lang="ru-RU" sz="1200" b="1" dirty="0">
                <a:latin typeface="Calibri" panose="020F0502020204030204" pitchFamily="34" charset="0"/>
              </a:endParaRPr>
            </a:p>
          </p:txBody>
        </p:sp>
        <p:pic>
          <p:nvPicPr>
            <p:cNvPr id="37" name="Picture 2" descr="Герб города Тверь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1634" y="6519161"/>
              <a:ext cx="294369" cy="3277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0" name="Прямоугольник 39"/>
          <p:cNvSpPr/>
          <p:nvPr/>
        </p:nvSpPr>
        <p:spPr>
          <a:xfrm>
            <a:off x="3701616" y="2686142"/>
            <a:ext cx="540000" cy="1548000"/>
          </a:xfrm>
          <a:prstGeom prst="rect">
            <a:avLst/>
          </a:prstGeom>
          <a:solidFill>
            <a:srgbClr val="70C3EC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/>
            <a:endParaRPr lang="ru-RU" sz="1350" spc="-1">
              <a:latin typeface="Calibri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4790303" y="2506142"/>
            <a:ext cx="540000" cy="1728000"/>
          </a:xfrm>
          <a:prstGeom prst="rect">
            <a:avLst/>
          </a:prstGeom>
          <a:solidFill>
            <a:srgbClr val="70C3EC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/>
            <a:endParaRPr lang="ru-RU" sz="1350" spc="-1">
              <a:latin typeface="Calibri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5855127" y="2290142"/>
            <a:ext cx="540000" cy="1944000"/>
          </a:xfrm>
          <a:prstGeom prst="rect">
            <a:avLst/>
          </a:prstGeom>
          <a:solidFill>
            <a:srgbClr val="70C3EC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/>
            <a:endParaRPr lang="ru-RU" sz="1350" spc="-1">
              <a:latin typeface="Calibri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6941744" y="2110142"/>
            <a:ext cx="540000" cy="2124000"/>
          </a:xfrm>
          <a:prstGeom prst="rect">
            <a:avLst/>
          </a:prstGeom>
          <a:solidFill>
            <a:srgbClr val="70C3EC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/>
            <a:endParaRPr lang="ru-RU" sz="1350" spc="-1">
              <a:latin typeface="Calibri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8028360" y="1966142"/>
            <a:ext cx="540000" cy="2268000"/>
          </a:xfrm>
          <a:prstGeom prst="rect">
            <a:avLst/>
          </a:prstGeom>
          <a:solidFill>
            <a:srgbClr val="70C3EC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/>
            <a:endParaRPr lang="ru-RU" sz="1350" spc="-1">
              <a:latin typeface="Calibri"/>
            </a:endParaRPr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 flipV="1">
            <a:off x="3405591" y="4228742"/>
            <a:ext cx="6552000" cy="815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3560285" y="2321476"/>
            <a:ext cx="822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43 530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547945" y="2129618"/>
            <a:ext cx="997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48 531,5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623665" y="1913594"/>
            <a:ext cx="997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53 967,2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712411" y="1740810"/>
            <a:ext cx="997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59 055,7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799665" y="1616494"/>
            <a:ext cx="997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63 644,9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645164" y="440919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2021</a:t>
            </a:r>
            <a:endParaRPr lang="ru-RU" b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739477" y="4440657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2022</a:t>
            </a:r>
            <a:endParaRPr lang="ru-RU" b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831697" y="4433092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2023</a:t>
            </a:r>
            <a:endParaRPr lang="ru-RU" b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884735" y="4418067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2024</a:t>
            </a:r>
            <a:endParaRPr lang="ru-RU" b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969002" y="4418067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2025</a:t>
            </a:r>
            <a:endParaRPr lang="ru-RU" b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9128647" y="1786142"/>
            <a:ext cx="540000" cy="2448000"/>
          </a:xfrm>
          <a:prstGeom prst="rect">
            <a:avLst/>
          </a:prstGeom>
          <a:solidFill>
            <a:srgbClr val="70C3EC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/>
            <a:endParaRPr lang="ru-RU" sz="1350" spc="-1">
              <a:latin typeface="Calibri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8896058" y="1417591"/>
            <a:ext cx="997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68 422,9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9086223" y="4407936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2026</a:t>
            </a:r>
            <a:endParaRPr lang="ru-RU" b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79998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866901" y="1704975"/>
            <a:ext cx="85439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</a:rPr>
              <a:t>Основные характеристики бюджета города Твери на 2024 год и на плановый период 2025 и 2026 годов</a:t>
            </a:r>
            <a:endParaRPr lang="ru-RU" sz="3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Прямоугольник 77"/>
          <p:cNvSpPr/>
          <p:nvPr/>
        </p:nvSpPr>
        <p:spPr>
          <a:xfrm>
            <a:off x="0" y="6581520"/>
            <a:ext cx="12187680" cy="276480"/>
          </a:xfrm>
          <a:prstGeom prst="rect">
            <a:avLst/>
          </a:prstGeom>
          <a:solidFill>
            <a:srgbClr val="BCB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350" b="1" strike="noStrike" spc="-1" dirty="0">
              <a:solidFill>
                <a:schemeClr val="lt1"/>
              </a:solidFill>
              <a:latin typeface="Calibri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824592" y="6550223"/>
            <a:ext cx="36740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6E56C8BD-70D1-4B45-8C1B-2C0F3206853E}" type="slidenum">
              <a:rPr lang="ru-RU" sz="1400" b="1">
                <a:latin typeface="Calibri" panose="020F0502020204030204" pitchFamily="34" charset="0"/>
              </a:rPr>
              <a:pPr algn="ctr"/>
              <a:t>25</a:t>
            </a:fld>
            <a:endParaRPr lang="ru-RU" sz="1400" b="1" dirty="0">
              <a:latin typeface="Calibri" panose="020F0502020204030204" pitchFamily="34" charset="0"/>
            </a:endParaRPr>
          </a:p>
        </p:txBody>
      </p:sp>
      <p:grpSp>
        <p:nvGrpSpPr>
          <p:cNvPr id="2" name="Группа 8"/>
          <p:cNvGrpSpPr/>
          <p:nvPr/>
        </p:nvGrpSpPr>
        <p:grpSpPr>
          <a:xfrm>
            <a:off x="31634" y="6519161"/>
            <a:ext cx="2477765" cy="327779"/>
            <a:chOff x="31634" y="6519161"/>
            <a:chExt cx="2477765" cy="327779"/>
          </a:xfrm>
        </p:grpSpPr>
        <p:sp>
          <p:nvSpPr>
            <p:cNvPr id="6" name="TextBox 5"/>
            <p:cNvSpPr txBox="1"/>
            <p:nvPr/>
          </p:nvSpPr>
          <p:spPr>
            <a:xfrm>
              <a:off x="324698" y="6552772"/>
              <a:ext cx="218470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b="1" dirty="0" smtClean="0">
                  <a:latin typeface="Calibri" panose="020F0502020204030204" pitchFamily="34" charset="0"/>
                </a:rPr>
                <a:t>Администрация города Твери</a:t>
              </a:r>
              <a:endParaRPr lang="ru-RU" sz="1200" b="1" dirty="0">
                <a:latin typeface="Calibri" panose="020F0502020204030204" pitchFamily="34" charset="0"/>
              </a:endParaRPr>
            </a:p>
          </p:txBody>
        </p:sp>
        <p:pic>
          <p:nvPicPr>
            <p:cNvPr id="8" name="Picture 2" descr="Герб города Тверь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1634" y="6519161"/>
              <a:ext cx="294369" cy="3277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="" xmlns:p14="http://schemas.microsoft.com/office/powerpoint/2010/main" val="211178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26801" y="0"/>
            <a:ext cx="10177132" cy="1440160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Основные характеристики бюджета города Твери на 2024 год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/>
            </a:r>
            <a:b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</a:b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и на плановый период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 202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5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и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 202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6 годов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609601" y="2204864"/>
            <a:ext cx="10972799" cy="392129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694697" y="2204865"/>
          <a:ext cx="10849203" cy="36091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12501"/>
                <a:gridCol w="2208245"/>
                <a:gridCol w="2112234"/>
                <a:gridCol w="2016223"/>
              </a:tblGrid>
              <a:tr h="5368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n-lt"/>
                          <a:cs typeface="Times New Roman" panose="02020603050405020304" pitchFamily="18" charset="0"/>
                        </a:rPr>
                        <a:t>2024</a:t>
                      </a:r>
                      <a:endParaRPr lang="ru-RU" sz="20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n-lt"/>
                          <a:cs typeface="Times New Roman" panose="02020603050405020304" pitchFamily="18" charset="0"/>
                        </a:rPr>
                        <a:t>2025</a:t>
                      </a:r>
                      <a:endParaRPr lang="ru-RU" sz="20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n-lt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ru-RU" sz="2000" dirty="0" smtClean="0">
                          <a:latin typeface="+mn-lt"/>
                          <a:cs typeface="Times New Roman" panose="02020603050405020304" pitchFamily="18" charset="0"/>
                        </a:rPr>
                        <a:t>6</a:t>
                      </a:r>
                      <a:endParaRPr lang="ru-RU" sz="20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/>
                </a:tc>
              </a:tr>
              <a:tr h="681828">
                <a:tc>
                  <a:txBody>
                    <a:bodyPr/>
                    <a:lstStyle/>
                    <a:p>
                      <a:pPr algn="l"/>
                      <a:r>
                        <a:rPr lang="ru-RU" sz="2000" dirty="0" smtClean="0">
                          <a:latin typeface="+mn-lt"/>
                          <a:cs typeface="Times New Roman" panose="02020603050405020304" pitchFamily="18" charset="0"/>
                        </a:rPr>
                        <a:t>Доходы</a:t>
                      </a:r>
                      <a:endParaRPr lang="ru-RU" sz="20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10 514,2 </a:t>
                      </a:r>
                      <a:endParaRPr lang="ru-RU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000" dirty="0" smtClean="0">
                          <a:latin typeface="+mn-lt"/>
                          <a:cs typeface="Times New Roman" panose="02020603050405020304" pitchFamily="18" charset="0"/>
                        </a:rPr>
                        <a:t>9 532,9 </a:t>
                      </a:r>
                      <a:endParaRPr lang="ru-RU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000" dirty="0" smtClean="0">
                          <a:latin typeface="+mn-lt"/>
                          <a:cs typeface="Times New Roman" panose="02020603050405020304" pitchFamily="18" charset="0"/>
                        </a:rPr>
                        <a:t>9 781,0 </a:t>
                      </a:r>
                      <a:endParaRPr lang="ru-RU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/>
                </a:tc>
              </a:tr>
              <a:tr h="681828">
                <a:tc>
                  <a:txBody>
                    <a:bodyPr/>
                    <a:lstStyle/>
                    <a:p>
                      <a:pPr algn="l"/>
                      <a:r>
                        <a:rPr lang="ru-RU" sz="2000" dirty="0" smtClean="0">
                          <a:latin typeface="+mn-lt"/>
                          <a:cs typeface="Times New Roman" panose="02020603050405020304" pitchFamily="18" charset="0"/>
                        </a:rPr>
                        <a:t>Расходы</a:t>
                      </a:r>
                      <a:endParaRPr lang="ru-RU" sz="20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+mn-lt"/>
                          <a:cs typeface="Times New Roman" panose="02020603050405020304" pitchFamily="18" charset="0"/>
                        </a:rPr>
                        <a:t>10 514,2</a:t>
                      </a:r>
                      <a:endParaRPr lang="ru-RU" sz="20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+mn-lt"/>
                          <a:cs typeface="Times New Roman" panose="02020603050405020304" pitchFamily="18" charset="0"/>
                        </a:rPr>
                        <a:t>9 352,8</a:t>
                      </a:r>
                      <a:endParaRPr lang="ru-RU" sz="20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+mn-lt"/>
                          <a:cs typeface="Times New Roman" panose="02020603050405020304" pitchFamily="18" charset="0"/>
                        </a:rPr>
                        <a:t>9 600,9</a:t>
                      </a:r>
                      <a:endParaRPr lang="ru-RU" sz="20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/>
                </a:tc>
              </a:tr>
              <a:tr h="681828">
                <a:tc>
                  <a:txBody>
                    <a:bodyPr/>
                    <a:lstStyle/>
                    <a:p>
                      <a:pPr algn="l"/>
                      <a:r>
                        <a:rPr lang="ru-RU" sz="2000" dirty="0" smtClean="0">
                          <a:latin typeface="+mn-lt"/>
                          <a:cs typeface="Times New Roman" panose="02020603050405020304" pitchFamily="18" charset="0"/>
                        </a:rPr>
                        <a:t>Дефицит (-),</a:t>
                      </a:r>
                      <a:r>
                        <a:rPr lang="ru-RU" sz="2000" baseline="0" dirty="0" smtClean="0"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aseline="0" dirty="0" err="1" smtClean="0">
                          <a:latin typeface="+mn-lt"/>
                          <a:cs typeface="Times New Roman" panose="02020603050405020304" pitchFamily="18" charset="0"/>
                        </a:rPr>
                        <a:t>профицит</a:t>
                      </a:r>
                      <a:r>
                        <a:rPr lang="ru-RU" sz="2000" baseline="0" dirty="0" smtClean="0">
                          <a:latin typeface="+mn-lt"/>
                          <a:cs typeface="Times New Roman" panose="02020603050405020304" pitchFamily="18" charset="0"/>
                        </a:rPr>
                        <a:t> (+)</a:t>
                      </a:r>
                      <a:endParaRPr lang="ru-RU" sz="20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+mn-lt"/>
                          <a:cs typeface="Times New Roman" panose="02020603050405020304" pitchFamily="18" charset="0"/>
                        </a:rPr>
                        <a:t>-</a:t>
                      </a:r>
                      <a:endParaRPr lang="ru-RU" sz="20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+mn-lt"/>
                          <a:cs typeface="Times New Roman" panose="02020603050405020304" pitchFamily="18" charset="0"/>
                        </a:rPr>
                        <a:t>+180,1</a:t>
                      </a:r>
                      <a:endParaRPr lang="ru-RU" sz="20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+mn-lt"/>
                          <a:cs typeface="Times New Roman" panose="02020603050405020304" pitchFamily="18" charset="0"/>
                        </a:rPr>
                        <a:t>+180,1</a:t>
                      </a:r>
                      <a:endParaRPr lang="ru-RU" sz="20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/>
                </a:tc>
              </a:tr>
              <a:tr h="1026826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latin typeface="+mn-lt"/>
                          <a:cs typeface="Times New Roman" panose="02020603050405020304" pitchFamily="18" charset="0"/>
                        </a:rPr>
                        <a:t>% </a:t>
                      </a:r>
                      <a:r>
                        <a:rPr lang="ru-RU" sz="2000" dirty="0" smtClean="0">
                          <a:latin typeface="+mn-lt"/>
                          <a:cs typeface="Times New Roman" panose="02020603050405020304" pitchFamily="18" charset="0"/>
                        </a:rPr>
                        <a:t>дефицита</a:t>
                      </a:r>
                    </a:p>
                    <a:p>
                      <a:pPr algn="l"/>
                      <a:r>
                        <a:rPr lang="ru-RU" sz="1800" dirty="0" smtClean="0">
                          <a:latin typeface="+mn-lt"/>
                          <a:cs typeface="Times New Roman" panose="02020603050405020304" pitchFamily="18" charset="0"/>
                        </a:rPr>
                        <a:t>(от налоговых и неналоговых доходов бюджета)</a:t>
                      </a:r>
                      <a:r>
                        <a:rPr lang="ru-RU" sz="1800" baseline="0" dirty="0" smtClean="0"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endParaRPr lang="ru-RU" sz="18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+mn-lt"/>
                          <a:cs typeface="Times New Roman" panose="02020603050405020304" pitchFamily="18" charset="0"/>
                        </a:rPr>
                        <a:t>-</a:t>
                      </a:r>
                      <a:endParaRPr lang="ru-RU" sz="20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+mn-lt"/>
                          <a:cs typeface="Times New Roman" panose="02020603050405020304" pitchFamily="18" charset="0"/>
                        </a:rPr>
                        <a:t>-</a:t>
                      </a:r>
                      <a:endParaRPr lang="ru-RU" sz="20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+mn-lt"/>
                          <a:cs typeface="Times New Roman" panose="02020603050405020304" pitchFamily="18" charset="0"/>
                        </a:rPr>
                        <a:t>-</a:t>
                      </a:r>
                      <a:endParaRPr lang="ru-RU" sz="20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0345026" y="1772816"/>
            <a:ext cx="11522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err="1" smtClean="0">
                <a:cs typeface="Times New Roman" pitchFamily="18" charset="0"/>
              </a:rPr>
              <a:t>млн</a:t>
            </a:r>
            <a:r>
              <a:rPr lang="en-US" sz="2000" dirty="0" smtClean="0">
                <a:cs typeface="Times New Roman" pitchFamily="18" charset="0"/>
              </a:rPr>
              <a:t> </a:t>
            </a:r>
            <a:r>
              <a:rPr lang="ru-RU" sz="2000" dirty="0" smtClean="0">
                <a:cs typeface="Times New Roman" pitchFamily="18" charset="0"/>
              </a:rPr>
              <a:t>руб.</a:t>
            </a:r>
            <a:endParaRPr lang="ru-RU" sz="2000" dirty="0">
              <a:cs typeface="Times New Roman" pitchFamily="18" charset="0"/>
            </a:endParaRPr>
          </a:p>
        </p:txBody>
      </p:sp>
      <p:sp>
        <p:nvSpPr>
          <p:cNvPr id="13" name="Прямоугольник 77"/>
          <p:cNvSpPr/>
          <p:nvPr/>
        </p:nvSpPr>
        <p:spPr>
          <a:xfrm>
            <a:off x="0" y="6581160"/>
            <a:ext cx="12187680" cy="276480"/>
          </a:xfrm>
          <a:prstGeom prst="rect">
            <a:avLst/>
          </a:prstGeom>
          <a:solidFill>
            <a:srgbClr val="BCB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350" b="1" strike="noStrike" spc="-1" dirty="0">
              <a:solidFill>
                <a:schemeClr val="lt1"/>
              </a:solidFill>
              <a:latin typeface="Calibri"/>
            </a:endParaRPr>
          </a:p>
        </p:txBody>
      </p:sp>
      <p:grpSp>
        <p:nvGrpSpPr>
          <p:cNvPr id="14" name="Группа 77"/>
          <p:cNvGrpSpPr/>
          <p:nvPr/>
        </p:nvGrpSpPr>
        <p:grpSpPr>
          <a:xfrm>
            <a:off x="31634" y="6519161"/>
            <a:ext cx="2477765" cy="327779"/>
            <a:chOff x="31634" y="6519161"/>
            <a:chExt cx="2477765" cy="327779"/>
          </a:xfrm>
        </p:grpSpPr>
        <p:sp>
          <p:nvSpPr>
            <p:cNvPr id="15" name="TextBox 14"/>
            <p:cNvSpPr txBox="1"/>
            <p:nvPr/>
          </p:nvSpPr>
          <p:spPr>
            <a:xfrm>
              <a:off x="324698" y="6552772"/>
              <a:ext cx="218470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b="1" dirty="0" smtClean="0">
                  <a:latin typeface="Calibri" panose="020F0502020204030204" pitchFamily="34" charset="0"/>
                </a:rPr>
                <a:t>Администрация города Твери</a:t>
              </a:r>
              <a:endParaRPr lang="ru-RU" sz="1200" b="1" dirty="0">
                <a:latin typeface="Calibri" panose="020F0502020204030204" pitchFamily="34" charset="0"/>
              </a:endParaRPr>
            </a:p>
          </p:txBody>
        </p:sp>
        <p:pic>
          <p:nvPicPr>
            <p:cNvPr id="16" name="Picture 2" descr="Герб города Тверь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634" y="6519161"/>
              <a:ext cx="294369" cy="3277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7" name="Прямоугольник 70"/>
          <p:cNvSpPr/>
          <p:nvPr/>
        </p:nvSpPr>
        <p:spPr>
          <a:xfrm rot="5400000" flipV="1">
            <a:off x="821485" y="668369"/>
            <a:ext cx="587472" cy="4626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720" rIns="90000" bIns="72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350" b="0" strike="noStrike" spc="-1">
              <a:solidFill>
                <a:schemeClr val="lt1"/>
              </a:solidFill>
              <a:latin typeface="Calibri"/>
            </a:endParaRPr>
          </a:p>
        </p:txBody>
      </p:sp>
      <p:sp>
        <p:nvSpPr>
          <p:cNvPr id="9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11423913" y="6504750"/>
            <a:ext cx="768087" cy="365125"/>
          </a:xfrm>
        </p:spPr>
        <p:txBody>
          <a:bodyPr/>
          <a:lstStyle/>
          <a:p>
            <a:fld id="{F8B4F9AE-2B7D-43B8-AD8B-ED3109F5FBD3}" type="slidenum">
              <a:rPr lang="ru-RU" sz="1400" b="1" smtClean="0">
                <a:solidFill>
                  <a:schemeClr val="tx1"/>
                </a:solidFill>
              </a:rPr>
              <a:pPr/>
              <a:t>26</a:t>
            </a:fld>
            <a:endParaRPr lang="ru-RU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8743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Скругленный прямоугольник 58"/>
          <p:cNvSpPr/>
          <p:nvPr/>
        </p:nvSpPr>
        <p:spPr>
          <a:xfrm>
            <a:off x="6240034" y="3284984"/>
            <a:ext cx="5664629" cy="2304256"/>
          </a:xfrm>
          <a:prstGeom prst="roundRect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noFill/>
            </a:endParaRPr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334610" y="3284984"/>
            <a:ext cx="5664629" cy="2304256"/>
          </a:xfrm>
          <a:prstGeom prst="roundRect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noFill/>
            </a:endParaRP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815414" y="980728"/>
            <a:ext cx="10753194" cy="1440160"/>
          </a:xfrm>
          <a:prstGeom prst="round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199457" y="1268760"/>
            <a:ext cx="2592288" cy="576064"/>
          </a:xfrm>
          <a:prstGeom prst="rect">
            <a:avLst/>
          </a:prstGeom>
          <a:solidFill>
            <a:srgbClr val="BCB2B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Доходы</a:t>
            </a: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847862" y="1340768"/>
            <a:ext cx="2880320" cy="576064"/>
          </a:xfrm>
          <a:prstGeom prst="rect">
            <a:avLst/>
          </a:prstGeom>
          <a:solidFill>
            <a:srgbClr val="F4B18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Расходы</a:t>
            </a: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31791" y="332656"/>
            <a:ext cx="15127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2024 год</a:t>
            </a:r>
            <a:endParaRPr lang="ru-RU" sz="2800" b="1" dirty="0">
              <a:solidFill>
                <a:schemeClr val="bg2">
                  <a:lumMod val="2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199457" y="1916832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cs typeface="Times New Roman" panose="02020603050405020304" pitchFamily="18" charset="0"/>
              </a:rPr>
              <a:t>10 514,2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млн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 руб.</a:t>
            </a:r>
            <a:endParaRPr lang="ru-RU" dirty="0">
              <a:solidFill>
                <a:schemeClr val="bg2">
                  <a:lumMod val="2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751852" y="1916832"/>
            <a:ext cx="2976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cs typeface="Times New Roman" panose="02020603050405020304" pitchFamily="18" charset="0"/>
              </a:rPr>
              <a:t>10 514,2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млн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 руб.</a:t>
            </a:r>
            <a:endParaRPr lang="ru-RU" dirty="0">
              <a:solidFill>
                <a:schemeClr val="bg2">
                  <a:lumMod val="2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31" name="Минус 30"/>
          <p:cNvSpPr/>
          <p:nvPr/>
        </p:nvSpPr>
        <p:spPr>
          <a:xfrm>
            <a:off x="4079778" y="1412776"/>
            <a:ext cx="576064" cy="432048"/>
          </a:xfrm>
          <a:prstGeom prst="mathMinus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Равно 31"/>
          <p:cNvSpPr/>
          <p:nvPr/>
        </p:nvSpPr>
        <p:spPr>
          <a:xfrm>
            <a:off x="7920203" y="1484784"/>
            <a:ext cx="739146" cy="432048"/>
          </a:xfrm>
          <a:prstGeom prst="mathEqual">
            <a:avLst>
              <a:gd name="adj1" fmla="val 23520"/>
              <a:gd name="adj2" fmla="val 8736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991010" y="2636912"/>
            <a:ext cx="2404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 2025 год</a:t>
            </a:r>
            <a:endParaRPr lang="ru-RU" sz="2800" b="1" dirty="0">
              <a:solidFill>
                <a:schemeClr val="bg2">
                  <a:lumMod val="2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406627" y="3560385"/>
            <a:ext cx="2304256" cy="504056"/>
          </a:xfrm>
          <a:prstGeom prst="rect">
            <a:avLst/>
          </a:prstGeom>
          <a:solidFill>
            <a:srgbClr val="BCB2B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Доходы</a:t>
            </a: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3431357" y="3573016"/>
            <a:ext cx="2304256" cy="504056"/>
          </a:xfrm>
          <a:prstGeom prst="rect">
            <a:avLst/>
          </a:prstGeom>
          <a:solidFill>
            <a:srgbClr val="F4B18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Расходы</a:t>
            </a: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040469" y="2636912"/>
            <a:ext cx="2404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2026 год</a:t>
            </a:r>
            <a:endParaRPr lang="ru-RU" sz="2800" b="1" dirty="0">
              <a:solidFill>
                <a:schemeClr val="bg2">
                  <a:lumMod val="2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447596" y="1196752"/>
            <a:ext cx="184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9" name="TextBox 48"/>
          <p:cNvSpPr txBox="1"/>
          <p:nvPr/>
        </p:nvSpPr>
        <p:spPr>
          <a:xfrm>
            <a:off x="406627" y="4149080"/>
            <a:ext cx="2496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cs typeface="Times New Roman" panose="02020603050405020304" pitchFamily="18" charset="0"/>
              </a:rPr>
              <a:t>9 532,9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млн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 руб.</a:t>
            </a:r>
            <a:endParaRPr lang="ru-RU" dirty="0">
              <a:solidFill>
                <a:schemeClr val="bg2">
                  <a:lumMod val="2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501078" y="4149080"/>
            <a:ext cx="2496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 </a:t>
            </a:r>
            <a:r>
              <a:rPr lang="ru-RU" dirty="0" smtClean="0">
                <a:cs typeface="Times New Roman" panose="02020603050405020304" pitchFamily="18" charset="0"/>
              </a:rPr>
              <a:t>9 352,8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млн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 руб.</a:t>
            </a:r>
            <a:endParaRPr lang="ru-RU" dirty="0">
              <a:solidFill>
                <a:schemeClr val="bg2">
                  <a:lumMod val="2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6456086" y="3573016"/>
            <a:ext cx="2304256" cy="504056"/>
          </a:xfrm>
          <a:prstGeom prst="rect">
            <a:avLst/>
          </a:prstGeom>
          <a:solidFill>
            <a:srgbClr val="BCB2B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Доходы</a:t>
            </a: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9408799" y="3573016"/>
            <a:ext cx="2400266" cy="504056"/>
          </a:xfrm>
          <a:prstGeom prst="rect">
            <a:avLst/>
          </a:prstGeom>
          <a:solidFill>
            <a:srgbClr val="F4B18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Расходы</a:t>
            </a: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312052" y="4149080"/>
            <a:ext cx="2496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cs typeface="Times New Roman" panose="02020603050405020304" pitchFamily="18" charset="0"/>
              </a:rPr>
              <a:t>9 781,0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млн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 руб.</a:t>
            </a:r>
            <a:endParaRPr lang="ru-RU" dirty="0">
              <a:solidFill>
                <a:schemeClr val="bg2">
                  <a:lumMod val="2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9336782" y="4149080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cs typeface="Times New Roman" panose="02020603050405020304" pitchFamily="18" charset="0"/>
              </a:rPr>
              <a:t>9 600,9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млн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 руб.</a:t>
            </a:r>
            <a:endParaRPr lang="ru-RU" dirty="0">
              <a:solidFill>
                <a:schemeClr val="bg2">
                  <a:lumMod val="2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37" name="Минус 36"/>
          <p:cNvSpPr/>
          <p:nvPr/>
        </p:nvSpPr>
        <p:spPr>
          <a:xfrm>
            <a:off x="2711183" y="3573016"/>
            <a:ext cx="576064" cy="432048"/>
          </a:xfrm>
          <a:prstGeom prst="mathMinus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Минус 38"/>
          <p:cNvSpPr/>
          <p:nvPr/>
        </p:nvSpPr>
        <p:spPr>
          <a:xfrm>
            <a:off x="8760643" y="3645024"/>
            <a:ext cx="576064" cy="432048"/>
          </a:xfrm>
          <a:prstGeom prst="mathMinus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Равно 41"/>
          <p:cNvSpPr/>
          <p:nvPr/>
        </p:nvSpPr>
        <p:spPr>
          <a:xfrm>
            <a:off x="1198818" y="4725144"/>
            <a:ext cx="739146" cy="432048"/>
          </a:xfrm>
          <a:prstGeom prst="mathEqual">
            <a:avLst>
              <a:gd name="adj1" fmla="val 23520"/>
              <a:gd name="adj2" fmla="val 8736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7824416" y="4653136"/>
            <a:ext cx="3072342" cy="504056"/>
          </a:xfrm>
          <a:prstGeom prst="rect">
            <a:avLst/>
          </a:prstGeom>
          <a:solidFill>
            <a:srgbClr val="AA3334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cs typeface="Times New Roman" pitchFamily="18" charset="0"/>
              </a:rPr>
              <a:t>Профицит</a:t>
            </a:r>
            <a:endParaRPr lang="ru-RU" sz="2400" b="1" dirty="0">
              <a:cs typeface="Times New Roman" pitchFamily="18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8688625" y="1412776"/>
            <a:ext cx="2808678" cy="432048"/>
          </a:xfrm>
          <a:prstGeom prst="rect">
            <a:avLst/>
          </a:prstGeom>
          <a:solidFill>
            <a:srgbClr val="AA3334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cs typeface="Times New Roman" pitchFamily="18" charset="0"/>
              </a:rPr>
              <a:t>Без дефицита</a:t>
            </a:r>
            <a:endParaRPr lang="ru-RU" sz="2400" b="1" dirty="0">
              <a:cs typeface="Times New Roman" pitchFamily="18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2063026" y="4725144"/>
            <a:ext cx="3072342" cy="504056"/>
          </a:xfrm>
          <a:prstGeom prst="rect">
            <a:avLst/>
          </a:prstGeom>
          <a:solidFill>
            <a:srgbClr val="AA3334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cs typeface="Times New Roman" pitchFamily="18" charset="0"/>
              </a:rPr>
              <a:t>Профицит</a:t>
            </a:r>
            <a:endParaRPr lang="ru-RU" sz="2400" b="1" dirty="0">
              <a:cs typeface="Times New Roman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7896435" y="5157192"/>
            <a:ext cx="2976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cs typeface="Times New Roman" panose="02020603050405020304" pitchFamily="18" charset="0"/>
              </a:rPr>
              <a:t>+ 180,1 </a:t>
            </a:r>
            <a:r>
              <a:rPr lang="ru-RU" dirty="0" err="1" smtClean="0">
                <a:cs typeface="Times New Roman" panose="02020603050405020304" pitchFamily="18" charset="0"/>
              </a:rPr>
              <a:t>млн</a:t>
            </a:r>
            <a:r>
              <a:rPr lang="ru-RU" dirty="0" smtClean="0">
                <a:cs typeface="Times New Roman" panose="02020603050405020304" pitchFamily="18" charset="0"/>
              </a:rPr>
              <a:t> руб.</a:t>
            </a:r>
            <a:endParaRPr lang="ru-RU" dirty="0">
              <a:solidFill>
                <a:schemeClr val="bg2">
                  <a:lumMod val="2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61" name="Равно 60"/>
          <p:cNvSpPr/>
          <p:nvPr/>
        </p:nvSpPr>
        <p:spPr>
          <a:xfrm>
            <a:off x="6888191" y="4725144"/>
            <a:ext cx="739146" cy="432048"/>
          </a:xfrm>
          <a:prstGeom prst="mathEqual">
            <a:avLst>
              <a:gd name="adj1" fmla="val 23520"/>
              <a:gd name="adj2" fmla="val 8736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146799" y="5273966"/>
            <a:ext cx="2976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cs typeface="Times New Roman" panose="02020603050405020304" pitchFamily="18" charset="0"/>
              </a:rPr>
              <a:t>+ 180,1 </a:t>
            </a:r>
            <a:r>
              <a:rPr lang="ru-RU" dirty="0" err="1" smtClean="0">
                <a:cs typeface="Times New Roman" panose="02020603050405020304" pitchFamily="18" charset="0"/>
              </a:rPr>
              <a:t>млн</a:t>
            </a:r>
            <a:r>
              <a:rPr lang="ru-RU" dirty="0" smtClean="0">
                <a:cs typeface="Times New Roman" panose="02020603050405020304" pitchFamily="18" charset="0"/>
              </a:rPr>
              <a:t> руб.</a:t>
            </a:r>
            <a:endParaRPr lang="ru-RU" dirty="0">
              <a:solidFill>
                <a:schemeClr val="bg2">
                  <a:lumMod val="2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44" name="Прямоугольник 77"/>
          <p:cNvSpPr/>
          <p:nvPr/>
        </p:nvSpPr>
        <p:spPr>
          <a:xfrm>
            <a:off x="0" y="6581160"/>
            <a:ext cx="12187680" cy="276480"/>
          </a:xfrm>
          <a:prstGeom prst="rect">
            <a:avLst/>
          </a:prstGeom>
          <a:solidFill>
            <a:srgbClr val="BCB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350" b="1" strike="noStrike" spc="-1" dirty="0">
              <a:solidFill>
                <a:schemeClr val="lt1"/>
              </a:solidFill>
              <a:latin typeface="Calibri"/>
            </a:endParaRPr>
          </a:p>
        </p:txBody>
      </p:sp>
      <p:grpSp>
        <p:nvGrpSpPr>
          <p:cNvPr id="45" name="Группа 77"/>
          <p:cNvGrpSpPr/>
          <p:nvPr/>
        </p:nvGrpSpPr>
        <p:grpSpPr>
          <a:xfrm>
            <a:off x="31634" y="6519161"/>
            <a:ext cx="2477765" cy="327779"/>
            <a:chOff x="31634" y="6519161"/>
            <a:chExt cx="2477765" cy="327779"/>
          </a:xfrm>
        </p:grpSpPr>
        <p:sp>
          <p:nvSpPr>
            <p:cNvPr id="46" name="TextBox 45"/>
            <p:cNvSpPr txBox="1"/>
            <p:nvPr/>
          </p:nvSpPr>
          <p:spPr>
            <a:xfrm>
              <a:off x="324698" y="6552772"/>
              <a:ext cx="218470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b="1" dirty="0" smtClean="0">
                  <a:latin typeface="Calibri" panose="020F0502020204030204" pitchFamily="34" charset="0"/>
                </a:rPr>
                <a:t>Администрация города Твери</a:t>
              </a:r>
              <a:endParaRPr lang="ru-RU" sz="1200" b="1" dirty="0">
                <a:latin typeface="Calibri" panose="020F0502020204030204" pitchFamily="34" charset="0"/>
              </a:endParaRPr>
            </a:p>
          </p:txBody>
        </p:sp>
        <p:pic>
          <p:nvPicPr>
            <p:cNvPr id="74" name="Picture 2" descr="Герб города Тверь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1634" y="6519161"/>
              <a:ext cx="294369" cy="3277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2" name="Номер слайда 61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F8B4F9AE-2B7D-43B8-AD8B-ED3109F5FBD3}" type="slidenum">
              <a:rPr lang="ru-RU" sz="1400" b="1" smtClean="0">
                <a:solidFill>
                  <a:schemeClr val="tx1"/>
                </a:solidFill>
              </a:rPr>
              <a:pPr/>
              <a:t>27</a:t>
            </a:fld>
            <a:endParaRPr lang="ru-RU" sz="1400" b="1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866901" y="1704975"/>
            <a:ext cx="85439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</a:rPr>
              <a:t>Доходы бюджета города Твери</a:t>
            </a:r>
            <a:endParaRPr lang="ru-RU" sz="3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Прямоугольник 77"/>
          <p:cNvSpPr/>
          <p:nvPr/>
        </p:nvSpPr>
        <p:spPr>
          <a:xfrm>
            <a:off x="0" y="6581160"/>
            <a:ext cx="12187680" cy="276480"/>
          </a:xfrm>
          <a:prstGeom prst="rect">
            <a:avLst/>
          </a:prstGeom>
          <a:solidFill>
            <a:srgbClr val="BCB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350" b="1" strike="noStrike" spc="-1" dirty="0">
              <a:solidFill>
                <a:schemeClr val="lt1"/>
              </a:solidFill>
              <a:latin typeface="Calibri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824592" y="6550223"/>
            <a:ext cx="36740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6E56C8BD-70D1-4B45-8C1B-2C0F3206853E}" type="slidenum">
              <a:rPr lang="ru-RU" sz="1400" b="1">
                <a:latin typeface="Calibri" panose="020F0502020204030204" pitchFamily="34" charset="0"/>
              </a:rPr>
              <a:pPr algn="ctr"/>
              <a:t>28</a:t>
            </a:fld>
            <a:endParaRPr lang="ru-RU" sz="1400" b="1" dirty="0">
              <a:latin typeface="Calibri" panose="020F0502020204030204" pitchFamily="34" charset="0"/>
            </a:endParaRPr>
          </a:p>
        </p:txBody>
      </p:sp>
      <p:grpSp>
        <p:nvGrpSpPr>
          <p:cNvPr id="2" name="Группа 8"/>
          <p:cNvGrpSpPr/>
          <p:nvPr/>
        </p:nvGrpSpPr>
        <p:grpSpPr>
          <a:xfrm>
            <a:off x="31634" y="6519161"/>
            <a:ext cx="2477765" cy="327779"/>
            <a:chOff x="31634" y="6519161"/>
            <a:chExt cx="2477765" cy="327779"/>
          </a:xfrm>
        </p:grpSpPr>
        <p:sp>
          <p:nvSpPr>
            <p:cNvPr id="6" name="TextBox 5"/>
            <p:cNvSpPr txBox="1"/>
            <p:nvPr/>
          </p:nvSpPr>
          <p:spPr>
            <a:xfrm>
              <a:off x="324698" y="6552772"/>
              <a:ext cx="218470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b="1" dirty="0" smtClean="0">
                  <a:latin typeface="Calibri" panose="020F0502020204030204" pitchFamily="34" charset="0"/>
                </a:rPr>
                <a:t>Администрация города Твери</a:t>
              </a:r>
              <a:endParaRPr lang="ru-RU" sz="1200" b="1" dirty="0">
                <a:latin typeface="Calibri" panose="020F0502020204030204" pitchFamily="34" charset="0"/>
              </a:endParaRPr>
            </a:p>
          </p:txBody>
        </p:sp>
        <p:pic>
          <p:nvPicPr>
            <p:cNvPr id="8" name="Picture 2" descr="Герб города Тверь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1634" y="6519161"/>
              <a:ext cx="294369" cy="3277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="" xmlns:p14="http://schemas.microsoft.com/office/powerpoint/2010/main" val="211178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07435" y="1916832"/>
            <a:ext cx="10777937" cy="2088232"/>
          </a:xfrm>
        </p:spPr>
        <p:txBody>
          <a:bodyPr>
            <a:noAutofit/>
          </a:bodyPr>
          <a:lstStyle/>
          <a:p>
            <a:pPr algn="just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Times New Roman" pitchFamily="18" charset="0"/>
              </a:rPr>
              <a:t>-   поступающие в бюджет денежные средства, за исключением средств, являющихся  источниками финансирования дефицита бюджета. Доходы бюджетов формируются в соответствии с бюджетным законодательством Российской Федерации, законодательством о налогах и сборах и законодательством об иных обязательных платежах. </a:t>
            </a:r>
            <a:r>
              <a:rPr lang="ru-RU" sz="2000" dirty="0" smtClean="0">
                <a:latin typeface="+mn-lt"/>
              </a:rPr>
              <a:t/>
            </a:r>
            <a:br>
              <a:rPr lang="ru-RU" sz="2000" dirty="0" smtClean="0">
                <a:latin typeface="+mn-lt"/>
              </a:rPr>
            </a:b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Times New Roman" pitchFamily="18" charset="0"/>
              </a:rPr>
              <a:t>                                                                                                           </a:t>
            </a:r>
            <a:b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Times New Roman" pitchFamily="18" charset="0"/>
              </a:rPr>
            </a:br>
            <a:endParaRPr lang="ru-RU" sz="2000" dirty="0">
              <a:latin typeface="+mn-lt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452399" y="872339"/>
            <a:ext cx="6816757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a typeface="+mj-ea"/>
                <a:cs typeface="Times New Roman" pitchFamily="18" charset="0"/>
              </a:rPr>
              <a:t>Доходы  бюджета </a:t>
            </a:r>
            <a:br>
              <a:rPr lang="ru-RU" sz="2400" dirty="0" smtClean="0">
                <a:solidFill>
                  <a:schemeClr val="accent1">
                    <a:lumMod val="50000"/>
                  </a:schemeClr>
                </a:solidFill>
                <a:ea typeface="+mj-ea"/>
                <a:cs typeface="Times New Roman" pitchFamily="18" charset="0"/>
              </a:rPr>
            </a:br>
            <a:endParaRPr lang="ru-RU" sz="2400" dirty="0">
              <a:solidFill>
                <a:schemeClr val="accent1">
                  <a:lumMod val="50000"/>
                </a:schemeClr>
              </a:solidFill>
              <a:ea typeface="+mj-ea"/>
              <a:cs typeface="Times New Roman" pitchFamily="18" charset="0"/>
            </a:endParaRPr>
          </a:p>
        </p:txBody>
      </p:sp>
      <p:pic>
        <p:nvPicPr>
          <p:cNvPr id="197634" name="Picture 2" descr="O:\Бюджет для граждан\Тверь\Картинки\картинки\доходы1.png"/>
          <p:cNvPicPr>
            <a:picLocks noChangeAspect="1" noChangeArrowheads="1"/>
          </p:cNvPicPr>
          <p:nvPr/>
        </p:nvPicPr>
        <p:blipFill>
          <a:blip r:embed="rId3" cstate="print">
            <a:lum bright="14000" contrast="-8000"/>
          </a:blip>
          <a:srcRect/>
          <a:stretch>
            <a:fillRect/>
          </a:stretch>
        </p:blipFill>
        <p:spPr bwMode="auto">
          <a:xfrm>
            <a:off x="4271798" y="3789040"/>
            <a:ext cx="7920203" cy="3068960"/>
          </a:xfrm>
          <a:prstGeom prst="rect">
            <a:avLst/>
          </a:prstGeom>
          <a:noFill/>
        </p:spPr>
      </p:pic>
      <p:sp>
        <p:nvSpPr>
          <p:cNvPr id="5" name="Прямоугольник 77"/>
          <p:cNvSpPr/>
          <p:nvPr/>
        </p:nvSpPr>
        <p:spPr>
          <a:xfrm>
            <a:off x="0" y="6581160"/>
            <a:ext cx="12187680" cy="276480"/>
          </a:xfrm>
          <a:prstGeom prst="rect">
            <a:avLst/>
          </a:prstGeom>
          <a:solidFill>
            <a:srgbClr val="BCB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350" b="1" strike="noStrike" spc="-1" dirty="0">
              <a:solidFill>
                <a:schemeClr val="lt1"/>
              </a:solidFill>
              <a:latin typeface="Calibri"/>
            </a:endParaRPr>
          </a:p>
        </p:txBody>
      </p:sp>
      <p:grpSp>
        <p:nvGrpSpPr>
          <p:cNvPr id="6" name="Группа 77"/>
          <p:cNvGrpSpPr/>
          <p:nvPr/>
        </p:nvGrpSpPr>
        <p:grpSpPr>
          <a:xfrm>
            <a:off x="31634" y="6519161"/>
            <a:ext cx="2477765" cy="327779"/>
            <a:chOff x="31634" y="6519161"/>
            <a:chExt cx="2477765" cy="327779"/>
          </a:xfrm>
        </p:grpSpPr>
        <p:sp>
          <p:nvSpPr>
            <p:cNvPr id="7" name="TextBox 6"/>
            <p:cNvSpPr txBox="1"/>
            <p:nvPr/>
          </p:nvSpPr>
          <p:spPr>
            <a:xfrm>
              <a:off x="324698" y="6552772"/>
              <a:ext cx="218470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b="1" dirty="0" smtClean="0">
                  <a:latin typeface="Calibri" panose="020F0502020204030204" pitchFamily="34" charset="0"/>
                </a:rPr>
                <a:t>Администрация города Твери</a:t>
              </a:r>
              <a:endParaRPr lang="ru-RU" sz="1200" b="1" dirty="0">
                <a:latin typeface="Calibri" panose="020F0502020204030204" pitchFamily="34" charset="0"/>
              </a:endParaRPr>
            </a:p>
          </p:txBody>
        </p:sp>
        <p:pic>
          <p:nvPicPr>
            <p:cNvPr id="8" name="Picture 2" descr="Герб города Тверь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1634" y="6519161"/>
              <a:ext cx="294369" cy="3277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Прямоугольник 70"/>
          <p:cNvSpPr/>
          <p:nvPr/>
        </p:nvSpPr>
        <p:spPr>
          <a:xfrm rot="5400000" flipV="1">
            <a:off x="1082743" y="1000878"/>
            <a:ext cx="587472" cy="4626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720" rIns="90000" bIns="72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350" b="0" strike="noStrike" spc="-1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F8B4F9AE-2B7D-43B8-AD8B-ED3109F5FBD3}" type="slidenum">
              <a:rPr lang="ru-RU" sz="1400" b="1" smtClean="0">
                <a:solidFill>
                  <a:schemeClr val="tx1"/>
                </a:solidFill>
              </a:rPr>
              <a:pPr/>
              <a:t>29</a:t>
            </a:fld>
            <a:endParaRPr lang="ru-RU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8743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77"/>
          <p:cNvSpPr/>
          <p:nvPr/>
        </p:nvSpPr>
        <p:spPr>
          <a:xfrm>
            <a:off x="0" y="6581160"/>
            <a:ext cx="12187680" cy="276480"/>
          </a:xfrm>
          <a:prstGeom prst="rect">
            <a:avLst/>
          </a:prstGeom>
          <a:solidFill>
            <a:srgbClr val="BCB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350" b="1" strike="noStrike" spc="-1" dirty="0">
              <a:solidFill>
                <a:schemeClr val="lt1"/>
              </a:solidFill>
              <a:latin typeface="Calibri"/>
            </a:endParaRPr>
          </a:p>
        </p:txBody>
      </p:sp>
      <p:pic>
        <p:nvPicPr>
          <p:cNvPr id="11" name="Рисунок 10" descr="Безымянны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1372" y="908720"/>
            <a:ext cx="8928991" cy="5310442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6744156" y="1052736"/>
            <a:ext cx="4463818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lnSpc>
                <a:spcPct val="120000"/>
              </a:lnSpc>
              <a:defRPr/>
            </a:pPr>
            <a:r>
              <a:rPr lang="ru-RU" b="1" dirty="0" smtClean="0">
                <a:cs typeface="Times New Roman" pitchFamily="18" charset="0"/>
              </a:rPr>
              <a:t>Город Тверь – административный центр Тверской области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7152118" y="5013176"/>
            <a:ext cx="50398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cs typeface="Times New Roman" pitchFamily="18" charset="0"/>
              </a:rPr>
              <a:t>Территория,  кв.км        152,2</a:t>
            </a:r>
          </a:p>
          <a:p>
            <a:endParaRPr lang="ru-RU" dirty="0" smtClean="0">
              <a:cs typeface="Times New Roman" pitchFamily="18" charset="0"/>
            </a:endParaRPr>
          </a:p>
          <a:p>
            <a:r>
              <a:rPr lang="ru-RU" dirty="0" smtClean="0">
                <a:cs typeface="Times New Roman" pitchFamily="18" charset="0"/>
              </a:rPr>
              <a:t>Население,    тыс.чел.    </a:t>
            </a:r>
            <a:r>
              <a:rPr lang="en-US" dirty="0" smtClean="0">
                <a:cs typeface="Times New Roman" pitchFamily="18" charset="0"/>
              </a:rPr>
              <a:t>412</a:t>
            </a:r>
            <a:r>
              <a:rPr lang="ru-RU" smtClean="0">
                <a:cs typeface="Times New Roman" pitchFamily="18" charset="0"/>
              </a:rPr>
              <a:t>,98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11423913" y="6492875"/>
            <a:ext cx="768087" cy="365125"/>
          </a:xfrm>
        </p:spPr>
        <p:txBody>
          <a:bodyPr/>
          <a:lstStyle/>
          <a:p>
            <a:fld id="{F8B4F9AE-2B7D-43B8-AD8B-ED3109F5FBD3}" type="slidenum">
              <a:rPr lang="ru-RU" sz="1400" b="1" smtClean="0">
                <a:solidFill>
                  <a:schemeClr val="tx1"/>
                </a:solidFill>
              </a:rPr>
              <a:pPr/>
              <a:t>3</a:t>
            </a:fld>
            <a:endParaRPr lang="ru-RU" sz="1400" b="1" dirty="0">
              <a:solidFill>
                <a:schemeClr val="tx1"/>
              </a:solidFill>
            </a:endParaRPr>
          </a:p>
        </p:txBody>
      </p:sp>
      <p:grpSp>
        <p:nvGrpSpPr>
          <p:cNvPr id="15" name="Группа 93"/>
          <p:cNvGrpSpPr/>
          <p:nvPr/>
        </p:nvGrpSpPr>
        <p:grpSpPr>
          <a:xfrm>
            <a:off x="31634" y="6519161"/>
            <a:ext cx="2477765" cy="327779"/>
            <a:chOff x="31634" y="6519161"/>
            <a:chExt cx="2477765" cy="327779"/>
          </a:xfrm>
        </p:grpSpPr>
        <p:sp>
          <p:nvSpPr>
            <p:cNvPr id="16" name="TextBox 15"/>
            <p:cNvSpPr txBox="1"/>
            <p:nvPr/>
          </p:nvSpPr>
          <p:spPr>
            <a:xfrm>
              <a:off x="324698" y="6552772"/>
              <a:ext cx="218470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b="1" dirty="0" smtClean="0">
                  <a:latin typeface="Calibri" panose="020F0502020204030204" pitchFamily="34" charset="0"/>
                </a:rPr>
                <a:t>Администрация города Твери</a:t>
              </a:r>
              <a:endParaRPr lang="ru-RU" sz="1200" b="1" dirty="0">
                <a:latin typeface="Calibri" panose="020F0502020204030204" pitchFamily="34" charset="0"/>
              </a:endParaRPr>
            </a:p>
          </p:txBody>
        </p:sp>
        <p:pic>
          <p:nvPicPr>
            <p:cNvPr id="17" name="Picture 2" descr="Герб города Тверь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634" y="6519161"/>
              <a:ext cx="294369" cy="3277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="" xmlns:p14="http://schemas.microsoft.com/office/powerpoint/2010/main" val="167548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527383" y="1064759"/>
          <a:ext cx="11329259" cy="3776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24470"/>
                <a:gridCol w="2592288"/>
                <a:gridCol w="2208245"/>
                <a:gridCol w="2304256"/>
              </a:tblGrid>
              <a:tr h="716836"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latin typeface="+mn-lt"/>
                          <a:cs typeface="Times New Roman" pitchFamily="18" charset="0"/>
                        </a:rPr>
                        <a:t>Показатель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latin typeface="+mn-lt"/>
                          <a:cs typeface="Times New Roman" pitchFamily="18" charset="0"/>
                        </a:rPr>
                        <a:t>202</a:t>
                      </a:r>
                      <a:r>
                        <a:rPr lang="ru-RU" sz="2400" b="0" dirty="0" smtClean="0">
                          <a:latin typeface="+mn-lt"/>
                          <a:cs typeface="Times New Roman" pitchFamily="18" charset="0"/>
                        </a:rPr>
                        <a:t>4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latin typeface="+mn-lt"/>
                          <a:cs typeface="Times New Roman" pitchFamily="18" charset="0"/>
                        </a:rPr>
                        <a:t>202</a:t>
                      </a:r>
                      <a:r>
                        <a:rPr lang="ru-RU" sz="2400" b="0" dirty="0" smtClean="0">
                          <a:latin typeface="+mn-lt"/>
                          <a:cs typeface="Times New Roman" pitchFamily="18" charset="0"/>
                        </a:rPr>
                        <a:t>5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latin typeface="+mn-lt"/>
                          <a:cs typeface="Times New Roman" pitchFamily="18" charset="0"/>
                        </a:rPr>
                        <a:t>2026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</a:tr>
              <a:tr h="828989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atin typeface="+mn-lt"/>
                          <a:cs typeface="Times New Roman" pitchFamily="18" charset="0"/>
                        </a:rPr>
                        <a:t>Доходы, всего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10 514,2 </a:t>
                      </a:r>
                      <a:endParaRPr lang="ru-RU" sz="2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800" b="1" dirty="0" smtClean="0">
                          <a:latin typeface="+mn-lt"/>
                          <a:cs typeface="Times New Roman" panose="02020603050405020304" pitchFamily="18" charset="0"/>
                        </a:rPr>
                        <a:t>9 532,9 </a:t>
                      </a:r>
                      <a:endParaRPr lang="ru-RU" sz="2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800" b="1" dirty="0" smtClean="0">
                          <a:latin typeface="+mn-lt"/>
                          <a:cs typeface="Times New Roman" panose="02020603050405020304" pitchFamily="18" charset="0"/>
                        </a:rPr>
                        <a:t>9 781,0 </a:t>
                      </a:r>
                      <a:endParaRPr lang="ru-RU" sz="2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/>
                </a:tc>
              </a:tr>
              <a:tr h="674293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2800" dirty="0" smtClean="0">
                          <a:latin typeface="+mn-lt"/>
                          <a:cs typeface="Times New Roman" pitchFamily="18" charset="0"/>
                        </a:rPr>
                        <a:t> налоговые доходы</a:t>
                      </a:r>
                      <a:endParaRPr lang="ru-RU" sz="2800" b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4 000</a:t>
                      </a:r>
                      <a:r>
                        <a:rPr lang="ru-RU" sz="2800" b="0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,9</a:t>
                      </a:r>
                      <a:endParaRPr lang="ru-RU" sz="2800" b="0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0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4 219,7</a:t>
                      </a:r>
                      <a:endParaRPr lang="ru-RU" sz="2800" b="0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0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4 476,6</a:t>
                      </a:r>
                      <a:endParaRPr lang="ru-RU" sz="2800" b="0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</a:tr>
              <a:tr h="611792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2800" dirty="0" smtClean="0">
                          <a:latin typeface="+mn-lt"/>
                          <a:cs typeface="Times New Roman" pitchFamily="18" charset="0"/>
                        </a:rPr>
                        <a:t> неналоговые доходы</a:t>
                      </a:r>
                      <a:endParaRPr lang="ru-RU" sz="2800" b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0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1 022,9</a:t>
                      </a:r>
                      <a:endParaRPr lang="ru-RU" sz="2800" b="0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0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877,8</a:t>
                      </a:r>
                      <a:endParaRPr lang="ru-RU" sz="2800" b="0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0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869,0</a:t>
                      </a:r>
                      <a:endParaRPr lang="ru-RU" sz="2800" b="0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</a:tr>
              <a:tr h="740879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2800" dirty="0" smtClean="0">
                          <a:latin typeface="+mn-lt"/>
                          <a:cs typeface="Times New Roman" pitchFamily="18" charset="0"/>
                        </a:rPr>
                        <a:t> безвозмездные </a:t>
                      </a:r>
                      <a:r>
                        <a:rPr lang="ru-RU" sz="2800" baseline="0" dirty="0" smtClean="0">
                          <a:latin typeface="+mn-lt"/>
                          <a:cs typeface="Times New Roman" pitchFamily="18" charset="0"/>
                        </a:rPr>
                        <a:t>поступления</a:t>
                      </a:r>
                      <a:endParaRPr lang="ru-RU" sz="2800" b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800" b="0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5 490,4</a:t>
                      </a:r>
                      <a:endParaRPr lang="ru-RU" sz="2800" b="0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0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4 435,4</a:t>
                      </a:r>
                      <a:endParaRPr lang="ru-RU" sz="2800" b="0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0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4 435,4</a:t>
                      </a:r>
                      <a:endParaRPr lang="ru-RU" sz="2800" b="0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9168343" y="692698"/>
            <a:ext cx="26882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dirty="0" smtClean="0">
                <a:cs typeface="Times New Roman" pitchFamily="18" charset="0"/>
              </a:rPr>
              <a:t>млн руб.</a:t>
            </a:r>
            <a:endParaRPr lang="ru-RU" sz="2000" dirty="0"/>
          </a:p>
        </p:txBody>
      </p:sp>
      <p:sp>
        <p:nvSpPr>
          <p:cNvPr id="4" name="Прямоугольник 77"/>
          <p:cNvSpPr/>
          <p:nvPr/>
        </p:nvSpPr>
        <p:spPr>
          <a:xfrm>
            <a:off x="0" y="6581160"/>
            <a:ext cx="12187680" cy="276480"/>
          </a:xfrm>
          <a:prstGeom prst="rect">
            <a:avLst/>
          </a:prstGeom>
          <a:solidFill>
            <a:srgbClr val="BCB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350" b="1" strike="noStrike" spc="-1" dirty="0">
              <a:solidFill>
                <a:schemeClr val="lt1"/>
              </a:solidFill>
              <a:latin typeface="Calibri"/>
            </a:endParaRPr>
          </a:p>
        </p:txBody>
      </p:sp>
      <p:grpSp>
        <p:nvGrpSpPr>
          <p:cNvPr id="5" name="Группа 77"/>
          <p:cNvGrpSpPr/>
          <p:nvPr/>
        </p:nvGrpSpPr>
        <p:grpSpPr>
          <a:xfrm>
            <a:off x="31634" y="6519161"/>
            <a:ext cx="2477765" cy="327779"/>
            <a:chOff x="31634" y="6519161"/>
            <a:chExt cx="2477765" cy="327779"/>
          </a:xfrm>
        </p:grpSpPr>
        <p:sp>
          <p:nvSpPr>
            <p:cNvPr id="6" name="TextBox 5"/>
            <p:cNvSpPr txBox="1"/>
            <p:nvPr/>
          </p:nvSpPr>
          <p:spPr>
            <a:xfrm>
              <a:off x="324698" y="6552772"/>
              <a:ext cx="218470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b="1" dirty="0" smtClean="0">
                  <a:latin typeface="Calibri" panose="020F0502020204030204" pitchFamily="34" charset="0"/>
                </a:rPr>
                <a:t>Администрация города Твери</a:t>
              </a:r>
              <a:endParaRPr lang="ru-RU" sz="1200" b="1" dirty="0">
                <a:latin typeface="Calibri" panose="020F0502020204030204" pitchFamily="34" charset="0"/>
              </a:endParaRPr>
            </a:p>
          </p:txBody>
        </p:sp>
        <p:pic>
          <p:nvPicPr>
            <p:cNvPr id="7" name="Picture 2" descr="Герб города Тверь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634" y="6519161"/>
              <a:ext cx="294369" cy="3277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F8B4F9AE-2B7D-43B8-AD8B-ED3109F5FBD3}" type="slidenum">
              <a:rPr lang="ru-RU" sz="1400" b="1" smtClean="0">
                <a:solidFill>
                  <a:schemeClr val="tx1"/>
                </a:solidFill>
              </a:rPr>
              <a:pPr/>
              <a:t>30</a:t>
            </a:fld>
            <a:endParaRPr lang="ru-RU" sz="1400" b="1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Прямая соединительная линия 13"/>
          <p:cNvCxnSpPr/>
          <p:nvPr/>
        </p:nvCxnSpPr>
        <p:spPr>
          <a:xfrm>
            <a:off x="1871531" y="2276872"/>
            <a:ext cx="6144683" cy="0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1871531" y="2276872"/>
            <a:ext cx="0" cy="279010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H="1">
            <a:off x="8016215" y="2276872"/>
            <a:ext cx="1" cy="279010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5711958" y="1916832"/>
            <a:ext cx="0" cy="339294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1103445" y="3933056"/>
            <a:ext cx="1824202" cy="0"/>
          </a:xfrm>
          <a:prstGeom prst="line">
            <a:avLst/>
          </a:prstGeom>
          <a:ln w="19050">
            <a:solidFill>
              <a:srgbClr val="F4B183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1103445" y="3933059"/>
            <a:ext cx="0" cy="534531"/>
          </a:xfrm>
          <a:prstGeom prst="line">
            <a:avLst/>
          </a:prstGeom>
          <a:ln w="19050">
            <a:solidFill>
              <a:srgbClr val="F4B183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2927648" y="3933059"/>
            <a:ext cx="0" cy="534531"/>
          </a:xfrm>
          <a:prstGeom prst="line">
            <a:avLst/>
          </a:prstGeom>
          <a:ln w="19050">
            <a:solidFill>
              <a:srgbClr val="F4B183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1967541" y="3501008"/>
            <a:ext cx="0" cy="432048"/>
          </a:xfrm>
          <a:prstGeom prst="line">
            <a:avLst/>
          </a:prstGeom>
          <a:ln w="19050">
            <a:solidFill>
              <a:srgbClr val="F4B183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>
            <a:off x="4943873" y="3789040"/>
            <a:ext cx="6048672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 flipV="1">
            <a:off x="8016213" y="3501008"/>
            <a:ext cx="0" cy="288032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>
            <a:off x="4943873" y="3789040"/>
            <a:ext cx="0" cy="313448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>
            <a:off x="8976319" y="3789040"/>
            <a:ext cx="0" cy="36004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>
            <a:off x="6600121" y="3789040"/>
            <a:ext cx="0" cy="313444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01" name="Прямая соединительная линия 100"/>
          <p:cNvCxnSpPr/>
          <p:nvPr/>
        </p:nvCxnSpPr>
        <p:spPr>
          <a:xfrm flipV="1">
            <a:off x="10992545" y="3789040"/>
            <a:ext cx="0" cy="307778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0" name="Заголовок 1"/>
          <p:cNvSpPr txBox="1">
            <a:spLocks/>
          </p:cNvSpPr>
          <p:nvPr/>
        </p:nvSpPr>
        <p:spPr>
          <a:xfrm>
            <a:off x="766714" y="260649"/>
            <a:ext cx="10363200" cy="57849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487488" y="764704"/>
            <a:ext cx="9001760" cy="120243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accent3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Aft>
                <a:spcPts val="0"/>
              </a:spcAft>
            </a:pPr>
            <a:r>
              <a:rPr lang="ru-RU" sz="2800" dirty="0" smtClean="0">
                <a:solidFill>
                  <a:schemeClr val="tx1"/>
                </a:solidFill>
                <a:cs typeface="Times New Roman" pitchFamily="18" charset="0"/>
              </a:rPr>
              <a:t>Налоговые доходы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31371" y="2564904"/>
            <a:ext cx="3552394" cy="914400"/>
          </a:xfrm>
          <a:prstGeom prst="roundRect">
            <a:avLst/>
          </a:prstGeom>
          <a:solidFill>
            <a:srgbClr val="F4B183"/>
          </a:solidFill>
          <a:ln w="12700">
            <a:solidFill>
              <a:schemeClr val="accent4">
                <a:lumMod val="60000"/>
                <a:lumOff val="4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Aft>
                <a:spcPts val="0"/>
              </a:spcAft>
            </a:pPr>
            <a:r>
              <a:rPr lang="ru-RU" sz="1600" dirty="0" smtClean="0">
                <a:solidFill>
                  <a:schemeClr val="tx1"/>
                </a:solidFill>
                <a:cs typeface="Times New Roman" pitchFamily="18" charset="0"/>
              </a:rPr>
              <a:t>Местные налоги</a:t>
            </a:r>
          </a:p>
          <a:p>
            <a:pPr lvl="0" algn="ctr">
              <a:spcAft>
                <a:spcPts val="0"/>
              </a:spcAft>
            </a:pPr>
            <a:r>
              <a:rPr lang="ru-RU" sz="1600" dirty="0" smtClean="0">
                <a:solidFill>
                  <a:schemeClr val="tx1"/>
                </a:solidFill>
                <a:cs typeface="Times New Roman" pitchFamily="18" charset="0"/>
              </a:rPr>
              <a:t>полностью зачисляются в бюджет города</a:t>
            </a:r>
            <a:endParaRPr lang="ru-RU" sz="16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271798" y="2564904"/>
            <a:ext cx="7488833" cy="939870"/>
          </a:xfrm>
          <a:prstGeom prst="roundRect">
            <a:avLst/>
          </a:prstGeom>
          <a:solidFill>
            <a:srgbClr val="DBE4E9"/>
          </a:solidFill>
          <a:ln w="12700">
            <a:solidFill>
              <a:schemeClr val="bg1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dirty="0" smtClean="0">
                <a:solidFill>
                  <a:schemeClr val="tx1"/>
                </a:solidFill>
                <a:cs typeface="Times New Roman" pitchFamily="18" charset="0"/>
              </a:rPr>
              <a:t>Доходы, поступающие в местный бюджет в виде отчислений от федеральных и региональных налогов и сборов по нормативам, установленным бюджетным законодательством</a:t>
            </a:r>
            <a:endParaRPr lang="ru-RU" sz="16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079514" y="4077072"/>
            <a:ext cx="1296312" cy="2181600"/>
          </a:xfrm>
          <a:prstGeom prst="roundRect">
            <a:avLst/>
          </a:prstGeom>
          <a:solidFill>
            <a:srgbClr val="DBE4E9"/>
          </a:solidFill>
          <a:ln w="12700">
            <a:solidFill>
              <a:schemeClr val="bg1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dirty="0" smtClean="0">
                <a:solidFill>
                  <a:schemeClr val="tx1"/>
                </a:solidFill>
                <a:cs typeface="Times New Roman" pitchFamily="18" charset="0"/>
              </a:rPr>
              <a:t>Налог на доходы физических лиц – </a:t>
            </a:r>
            <a:r>
              <a:rPr lang="ru-RU" sz="1400" i="1" dirty="0" smtClean="0">
                <a:solidFill>
                  <a:schemeClr val="tx1"/>
                </a:solidFill>
                <a:cs typeface="Times New Roman" pitchFamily="18" charset="0"/>
              </a:rPr>
              <a:t>по нормативам 15%, 13%</a:t>
            </a:r>
            <a:endParaRPr lang="ru-RU" sz="14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663895" y="4077072"/>
            <a:ext cx="1775999" cy="2181980"/>
          </a:xfrm>
          <a:prstGeom prst="roundRect">
            <a:avLst/>
          </a:prstGeom>
          <a:solidFill>
            <a:srgbClr val="DBE4E9"/>
          </a:solidFill>
          <a:ln w="12700">
            <a:solidFill>
              <a:schemeClr val="bg1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cs typeface="Times New Roman" pitchFamily="18" charset="0"/>
              </a:rPr>
              <a:t>Доходы от уплаты акцизов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cs typeface="Times New Roman" pitchFamily="18" charset="0"/>
              </a:rPr>
              <a:t>на </a:t>
            </a:r>
            <a:r>
              <a:rPr lang="ru-RU" sz="1400" dirty="0" err="1" smtClean="0">
                <a:solidFill>
                  <a:schemeClr val="tx1"/>
                </a:solidFill>
                <a:cs typeface="Times New Roman" pitchFamily="18" charset="0"/>
              </a:rPr>
              <a:t>нефте-продукты</a:t>
            </a:r>
            <a:r>
              <a:rPr lang="ru-RU" sz="1400" dirty="0" smtClean="0">
                <a:solidFill>
                  <a:schemeClr val="tx1"/>
                </a:solidFill>
                <a:cs typeface="Times New Roman" pitchFamily="18" charset="0"/>
              </a:rPr>
              <a:t> – </a:t>
            </a:r>
            <a:r>
              <a:rPr lang="ru-RU" sz="1400" i="1" dirty="0" smtClean="0">
                <a:solidFill>
                  <a:schemeClr val="tx1"/>
                </a:solidFill>
                <a:cs typeface="Times New Roman" pitchFamily="18" charset="0"/>
              </a:rPr>
              <a:t>по </a:t>
            </a:r>
            <a:r>
              <a:rPr lang="ru-RU" sz="1400" i="1" dirty="0" err="1" smtClean="0">
                <a:solidFill>
                  <a:schemeClr val="tx1"/>
                </a:solidFill>
                <a:cs typeface="Times New Roman" pitchFamily="18" charset="0"/>
              </a:rPr>
              <a:t>дифференци</a:t>
            </a:r>
            <a:r>
              <a:rPr lang="ru-RU" sz="1400" i="1" dirty="0" smtClean="0">
                <a:solidFill>
                  <a:schemeClr val="tx1"/>
                </a:solidFill>
                <a:cs typeface="Times New Roman" pitchFamily="18" charset="0"/>
              </a:rPr>
              <a:t>-</a:t>
            </a:r>
          </a:p>
          <a:p>
            <a:pPr algn="ctr"/>
            <a:r>
              <a:rPr lang="ru-RU" sz="1400" i="1" dirty="0" err="1" smtClean="0">
                <a:solidFill>
                  <a:schemeClr val="tx1"/>
                </a:solidFill>
                <a:cs typeface="Times New Roman" pitchFamily="18" charset="0"/>
              </a:rPr>
              <a:t>рованному</a:t>
            </a:r>
            <a:r>
              <a:rPr lang="ru-RU" sz="1400" i="1" dirty="0" smtClean="0">
                <a:solidFill>
                  <a:schemeClr val="tx1"/>
                </a:solidFill>
                <a:cs typeface="Times New Roman" pitchFamily="18" charset="0"/>
              </a:rPr>
              <a:t> нормативу 0,3108%</a:t>
            </a:r>
            <a:endParaRPr lang="ru-RU" sz="14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0705111" y="4005064"/>
            <a:ext cx="1175355" cy="2181600"/>
          </a:xfrm>
          <a:prstGeom prst="roundRect">
            <a:avLst/>
          </a:prstGeom>
          <a:solidFill>
            <a:srgbClr val="DBE4E9"/>
          </a:solidFill>
          <a:ln w="12700">
            <a:solidFill>
              <a:schemeClr val="bg1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dirty="0" err="1" smtClean="0">
                <a:solidFill>
                  <a:schemeClr val="tx1"/>
                </a:solidFill>
                <a:cs typeface="Times New Roman" pitchFamily="18" charset="0"/>
              </a:rPr>
              <a:t>Государст-венная</a:t>
            </a:r>
            <a:r>
              <a:rPr lang="ru-RU" sz="1400" dirty="0" smtClean="0">
                <a:solidFill>
                  <a:schemeClr val="tx1"/>
                </a:solidFill>
                <a:cs typeface="Times New Roman" pitchFamily="18" charset="0"/>
              </a:rPr>
              <a:t> пошлина -</a:t>
            </a:r>
            <a:r>
              <a:rPr lang="ru-RU" sz="1400" i="1" dirty="0" smtClean="0">
                <a:solidFill>
                  <a:schemeClr val="tx1"/>
                </a:solidFill>
                <a:cs typeface="Times New Roman" pitchFamily="18" charset="0"/>
              </a:rPr>
              <a:t>по нормативу 100%</a:t>
            </a:r>
            <a:endParaRPr lang="ru-RU" sz="14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657396" y="4065197"/>
            <a:ext cx="2808000" cy="2181600"/>
          </a:xfrm>
          <a:prstGeom prst="roundRect">
            <a:avLst/>
          </a:prstGeom>
          <a:solidFill>
            <a:srgbClr val="DBE4E9"/>
          </a:solidFill>
          <a:ln w="12700">
            <a:solidFill>
              <a:schemeClr val="bg1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cs typeface="Times New Roman" pitchFamily="18" charset="0"/>
              </a:rPr>
              <a:t>Налоги, предусмотренные специальными налоговыми режимами (</a:t>
            </a:r>
            <a:r>
              <a:rPr lang="ru-RU" sz="1400" i="1" dirty="0" smtClean="0">
                <a:solidFill>
                  <a:schemeClr val="tx1"/>
                </a:solidFill>
                <a:cs typeface="Times New Roman" pitchFamily="18" charset="0"/>
              </a:rPr>
              <a:t>упрощенная система налогообложения - по единому нормативу 5,00%; по дифференцированному нормативу 10,37%; патентная система налогообложения и единый сельскохозяйственный налог -</a:t>
            </a:r>
            <a:r>
              <a:rPr lang="ru-RU" sz="1400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ru-RU" sz="1400" i="1" dirty="0" smtClean="0">
                <a:solidFill>
                  <a:schemeClr val="tx1"/>
                </a:solidFill>
                <a:cs typeface="Times New Roman" pitchFamily="18" charset="0"/>
              </a:rPr>
              <a:t>по нормативу 100%</a:t>
            </a:r>
            <a:endParaRPr lang="ru-RU" sz="14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39349" y="4437112"/>
            <a:ext cx="1703752" cy="1546810"/>
          </a:xfrm>
          <a:prstGeom prst="roundRect">
            <a:avLst/>
          </a:prstGeom>
          <a:solidFill>
            <a:srgbClr val="F4B183"/>
          </a:solidFill>
          <a:ln w="12700">
            <a:solidFill>
              <a:schemeClr val="accent4">
                <a:lumMod val="60000"/>
                <a:lumOff val="4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dirty="0" smtClean="0">
                <a:solidFill>
                  <a:schemeClr val="tx1"/>
                </a:solidFill>
                <a:cs typeface="Times New Roman" pitchFamily="18" charset="0"/>
              </a:rPr>
              <a:t>Налог на имущество физических лиц</a:t>
            </a:r>
            <a:r>
              <a:rPr lang="en-US" sz="1400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endParaRPr lang="ru-RU" sz="14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242690" y="4460863"/>
            <a:ext cx="1600093" cy="1585942"/>
          </a:xfrm>
          <a:prstGeom prst="roundRect">
            <a:avLst/>
          </a:prstGeom>
          <a:solidFill>
            <a:srgbClr val="F4B183"/>
          </a:solidFill>
          <a:ln w="12700">
            <a:solidFill>
              <a:schemeClr val="accent4">
                <a:lumMod val="60000"/>
                <a:lumOff val="40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dirty="0" smtClean="0">
                <a:solidFill>
                  <a:schemeClr val="tx1"/>
                </a:solidFill>
                <a:cs typeface="Times New Roman" pitchFamily="18" charset="0"/>
              </a:rPr>
              <a:t>Земельный налог</a:t>
            </a:r>
            <a:endParaRPr lang="ru-RU" sz="14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27" name="Прямоугольник 77"/>
          <p:cNvSpPr/>
          <p:nvPr/>
        </p:nvSpPr>
        <p:spPr>
          <a:xfrm>
            <a:off x="0" y="6581160"/>
            <a:ext cx="12187680" cy="276480"/>
          </a:xfrm>
          <a:prstGeom prst="rect">
            <a:avLst/>
          </a:prstGeom>
          <a:solidFill>
            <a:srgbClr val="BCB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350" b="1" strike="noStrike" spc="-1" dirty="0">
              <a:solidFill>
                <a:schemeClr val="lt1"/>
              </a:solidFill>
              <a:latin typeface="Calibri"/>
            </a:endParaRPr>
          </a:p>
        </p:txBody>
      </p:sp>
      <p:grpSp>
        <p:nvGrpSpPr>
          <p:cNvPr id="28" name="Группа 77"/>
          <p:cNvGrpSpPr/>
          <p:nvPr/>
        </p:nvGrpSpPr>
        <p:grpSpPr>
          <a:xfrm>
            <a:off x="31634" y="6519161"/>
            <a:ext cx="2477765" cy="327779"/>
            <a:chOff x="31634" y="6519161"/>
            <a:chExt cx="2477765" cy="327779"/>
          </a:xfrm>
        </p:grpSpPr>
        <p:sp>
          <p:nvSpPr>
            <p:cNvPr id="32" name="TextBox 31"/>
            <p:cNvSpPr txBox="1"/>
            <p:nvPr/>
          </p:nvSpPr>
          <p:spPr>
            <a:xfrm>
              <a:off x="324698" y="6552772"/>
              <a:ext cx="218470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b="1" dirty="0" smtClean="0">
                  <a:latin typeface="Calibri" panose="020F0502020204030204" pitchFamily="34" charset="0"/>
                </a:rPr>
                <a:t>Администрация города Твери</a:t>
              </a:r>
              <a:endParaRPr lang="ru-RU" sz="1200" b="1" dirty="0">
                <a:latin typeface="Calibri" panose="020F0502020204030204" pitchFamily="34" charset="0"/>
              </a:endParaRPr>
            </a:p>
          </p:txBody>
        </p:sp>
        <p:pic>
          <p:nvPicPr>
            <p:cNvPr id="34" name="Picture 2" descr="Герб города Тверь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634" y="6519161"/>
              <a:ext cx="294369" cy="3277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1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11423913" y="6492875"/>
            <a:ext cx="768087" cy="365125"/>
          </a:xfrm>
        </p:spPr>
        <p:txBody>
          <a:bodyPr/>
          <a:lstStyle/>
          <a:p>
            <a:fld id="{F8B4F9AE-2B7D-43B8-AD8B-ED3109F5FBD3}" type="slidenum">
              <a:rPr lang="ru-RU" sz="1400" b="1" smtClean="0">
                <a:solidFill>
                  <a:schemeClr val="tx1"/>
                </a:solidFill>
              </a:rPr>
              <a:pPr/>
              <a:t>31</a:t>
            </a:fld>
            <a:endParaRPr lang="ru-RU" sz="1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224459" y="1124744"/>
            <a:ext cx="16446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 smtClean="0">
                <a:cs typeface="Times New Roman" pitchFamily="18" charset="0"/>
              </a:rPr>
              <a:t>млн руб.</a:t>
            </a:r>
            <a:endParaRPr lang="ru-RU" sz="1600" dirty="0">
              <a:cs typeface="Times New Roman" pitchFamily="18" charset="0"/>
            </a:endParaRPr>
          </a:p>
        </p:txBody>
      </p:sp>
      <p:graphicFrame>
        <p:nvGraphicFramePr>
          <p:cNvPr id="8" name="Содержимое 4"/>
          <p:cNvGraphicFramePr>
            <a:graphicFrameLocks noGrp="1"/>
          </p:cNvGraphicFramePr>
          <p:nvPr>
            <p:ph idx="1"/>
          </p:nvPr>
        </p:nvGraphicFramePr>
        <p:xfrm>
          <a:off x="623394" y="1484784"/>
          <a:ext cx="11233246" cy="43694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9546"/>
                <a:gridCol w="5357104"/>
                <a:gridCol w="1824202"/>
                <a:gridCol w="1728192"/>
                <a:gridCol w="1824202"/>
              </a:tblGrid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  <a:cs typeface="Times New Roman" pitchFamily="18" charset="0"/>
                        </a:rPr>
                        <a:t>№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  <a:cs typeface="Times New Roman" pitchFamily="18" charset="0"/>
                        </a:rPr>
                        <a:t>Налоговые доходы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  <a:cs typeface="Times New Roman" pitchFamily="18" charset="0"/>
                        </a:rPr>
                        <a:t>2024 год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  <a:cs typeface="Times New Roman" pitchFamily="18" charset="0"/>
                        </a:rPr>
                        <a:t>2025 год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  <a:cs typeface="Times New Roman" pitchFamily="18" charset="0"/>
                        </a:rPr>
                        <a:t>2026 год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</a:tr>
              <a:tr h="36969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  <a:cs typeface="Times New Roman" pitchFamily="18" charset="0"/>
                        </a:rPr>
                        <a:t>1</a:t>
                      </a:r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n-lt"/>
                          <a:cs typeface="Times New Roman" pitchFamily="18" charset="0"/>
                        </a:rPr>
                        <a:t>Налог на доходы физических лиц</a:t>
                      </a:r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strike="noStrike" dirty="0" smtClean="0">
                          <a:latin typeface="+mn-lt"/>
                          <a:cs typeface="Times New Roman" pitchFamily="18" charset="0"/>
                        </a:rPr>
                        <a:t>2 745,2</a:t>
                      </a:r>
                      <a:endParaRPr lang="ru-RU" sz="1600" strike="noStrike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strike="noStrike" dirty="0" smtClean="0">
                          <a:latin typeface="+mn-lt"/>
                          <a:cs typeface="Times New Roman" pitchFamily="18" charset="0"/>
                        </a:rPr>
                        <a:t>2 961,6</a:t>
                      </a:r>
                      <a:endParaRPr lang="ru-RU" sz="1600" strike="noStrike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strike="noStrike" dirty="0" smtClean="0">
                          <a:latin typeface="+mn-lt"/>
                          <a:cs typeface="Times New Roman" pitchFamily="18" charset="0"/>
                        </a:rPr>
                        <a:t>3 193,4</a:t>
                      </a:r>
                      <a:endParaRPr lang="ru-RU" sz="1600" strike="noStrike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</a:tr>
              <a:tr h="36969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  <a:cs typeface="Times New Roman" pitchFamily="18" charset="0"/>
                        </a:rPr>
                        <a:t>2</a:t>
                      </a:r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n-lt"/>
                          <a:cs typeface="Times New Roman" pitchFamily="18" charset="0"/>
                        </a:rPr>
                        <a:t>Доходы от уплаты акцизов на ГСМ</a:t>
                      </a:r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strike="noStrike" dirty="0" smtClean="0">
                          <a:latin typeface="+mn-lt"/>
                          <a:cs typeface="Times New Roman" pitchFamily="18" charset="0"/>
                        </a:rPr>
                        <a:t>25,5</a:t>
                      </a:r>
                      <a:endParaRPr lang="ru-RU" sz="1600" strike="noStrike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26,5</a:t>
                      </a:r>
                      <a:endParaRPr lang="ru-RU" sz="1600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strike="noStrike" dirty="0" smtClean="0">
                          <a:latin typeface="+mn-lt"/>
                          <a:cs typeface="Times New Roman" pitchFamily="18" charset="0"/>
                        </a:rPr>
                        <a:t>27,5</a:t>
                      </a:r>
                      <a:endParaRPr lang="ru-RU" sz="1600" strike="noStrike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</a:tr>
              <a:tr h="36969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  <a:cs typeface="Times New Roman" pitchFamily="18" charset="0"/>
                        </a:rPr>
                        <a:t>3</a:t>
                      </a:r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r>
                        <a:rPr lang="ru-RU" sz="1600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Налог, взимаемый в связи с применением упрощенной системы налогообложения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i="0" strike="noStrike" dirty="0" smtClean="0">
                          <a:latin typeface="+mn-lt"/>
                          <a:cs typeface="Times New Roman" pitchFamily="18" charset="0"/>
                        </a:rPr>
                        <a:t>283,3</a:t>
                      </a:r>
                      <a:endParaRPr lang="ru-RU" sz="1600" i="0" strike="noStrike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i="0" strike="noStrike" dirty="0" smtClean="0">
                          <a:latin typeface="+mn-lt"/>
                          <a:cs typeface="Times New Roman" pitchFamily="18" charset="0"/>
                        </a:rPr>
                        <a:t>269,8</a:t>
                      </a:r>
                      <a:endParaRPr lang="ru-RU" sz="1600" i="0" strike="noStrike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i="0" strike="noStrike" dirty="0" smtClean="0">
                          <a:latin typeface="+mn-lt"/>
                          <a:cs typeface="Times New Roman" pitchFamily="18" charset="0"/>
                        </a:rPr>
                        <a:t>280,1</a:t>
                      </a:r>
                      <a:endParaRPr lang="ru-RU" sz="1600" i="0" strike="noStrike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</a:tr>
              <a:tr h="36969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  <a:cs typeface="Times New Roman" pitchFamily="18" charset="0"/>
                        </a:rPr>
                        <a:t>4</a:t>
                      </a:r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r>
                        <a:rPr lang="ru-RU" sz="1600" i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Единый сельскохозяйственный налог </a:t>
                      </a:r>
                      <a:endParaRPr lang="ru-RU" sz="1600" i="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i="0" strike="noStrike" dirty="0" smtClean="0">
                          <a:latin typeface="+mn-lt"/>
                          <a:cs typeface="Times New Roman" pitchFamily="18" charset="0"/>
                        </a:rPr>
                        <a:t>0,1</a:t>
                      </a:r>
                      <a:endParaRPr lang="ru-RU" sz="1600" i="0" strike="noStrike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i="0" strike="noStrike" dirty="0" smtClean="0">
                          <a:latin typeface="+mn-lt"/>
                          <a:cs typeface="Times New Roman" pitchFamily="18" charset="0"/>
                        </a:rPr>
                        <a:t>0,1</a:t>
                      </a:r>
                      <a:endParaRPr lang="ru-RU" sz="1600" i="0" strike="noStrike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i="0" strike="noStrike" dirty="0" smtClean="0">
                          <a:latin typeface="+mn-lt"/>
                          <a:cs typeface="Times New Roman" pitchFamily="18" charset="0"/>
                        </a:rPr>
                        <a:t>0,1</a:t>
                      </a:r>
                      <a:endParaRPr lang="ru-RU" sz="1600" i="0" strike="noStrike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</a:tr>
              <a:tr h="63857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  <a:cs typeface="Times New Roman" pitchFamily="18" charset="0"/>
                        </a:rPr>
                        <a:t>5</a:t>
                      </a:r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r>
                        <a:rPr lang="ru-RU" sz="1600" i="0" dirty="0" smtClean="0">
                          <a:latin typeface="+mn-lt"/>
                          <a:cs typeface="Times New Roman" pitchFamily="18" charset="0"/>
                        </a:rPr>
                        <a:t>Налог, взимаемый</a:t>
                      </a:r>
                      <a:r>
                        <a:rPr lang="ru-RU" sz="1600" i="0" baseline="0" dirty="0" smtClean="0">
                          <a:latin typeface="+mn-lt"/>
                          <a:cs typeface="Times New Roman" pitchFamily="18" charset="0"/>
                        </a:rPr>
                        <a:t> в связи с  применением патентной системы налогообложения</a:t>
                      </a:r>
                      <a:endParaRPr lang="ru-RU" sz="1600" i="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i="0" strike="noStrike" dirty="0" smtClean="0">
                          <a:latin typeface="+mn-lt"/>
                          <a:cs typeface="Times New Roman" pitchFamily="18" charset="0"/>
                        </a:rPr>
                        <a:t>124,2</a:t>
                      </a:r>
                      <a:endParaRPr lang="ru-RU" sz="1600" i="0" strike="noStrike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i="0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130,3</a:t>
                      </a:r>
                      <a:endParaRPr lang="ru-RU" sz="1600" i="0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i="0" strike="noStrike" dirty="0" smtClean="0">
                          <a:latin typeface="+mn-lt"/>
                          <a:cs typeface="Times New Roman" pitchFamily="18" charset="0"/>
                        </a:rPr>
                        <a:t>135,5</a:t>
                      </a:r>
                      <a:endParaRPr lang="ru-RU" sz="1600" i="0" strike="noStrike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</a:tr>
              <a:tr h="36969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  <a:cs typeface="Times New Roman" pitchFamily="18" charset="0"/>
                        </a:rPr>
                        <a:t>6</a:t>
                      </a:r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r>
                        <a:rPr lang="ru-RU" sz="1600" i="0" dirty="0" smtClean="0">
                          <a:latin typeface="+mn-lt"/>
                          <a:cs typeface="Times New Roman" pitchFamily="18" charset="0"/>
                        </a:rPr>
                        <a:t>Налог на имущество физических</a:t>
                      </a:r>
                      <a:r>
                        <a:rPr lang="ru-RU" sz="1600" i="0" baseline="0" dirty="0" smtClean="0">
                          <a:latin typeface="+mn-lt"/>
                          <a:cs typeface="Times New Roman" pitchFamily="18" charset="0"/>
                        </a:rPr>
                        <a:t> лиц</a:t>
                      </a:r>
                      <a:endParaRPr lang="ru-RU" sz="1600" i="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i="0" strike="noStrike" dirty="0" smtClean="0">
                          <a:latin typeface="+mn-lt"/>
                          <a:cs typeface="Times New Roman" pitchFamily="18" charset="0"/>
                        </a:rPr>
                        <a:t>212,8</a:t>
                      </a:r>
                      <a:endParaRPr lang="ru-RU" sz="1600" i="0" strike="noStrike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i="0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213,8</a:t>
                      </a:r>
                      <a:endParaRPr lang="ru-RU" sz="1600" i="0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i="0" strike="noStrike" dirty="0" smtClean="0">
                          <a:latin typeface="+mn-lt"/>
                          <a:cs typeface="Times New Roman" pitchFamily="18" charset="0"/>
                        </a:rPr>
                        <a:t>214,8</a:t>
                      </a:r>
                      <a:endParaRPr lang="ru-RU" sz="1600" i="0" strike="noStrike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</a:tr>
              <a:tr h="39325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  <a:cs typeface="Times New Roman" pitchFamily="18" charset="0"/>
                        </a:rPr>
                        <a:t>7</a:t>
                      </a:r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r>
                        <a:rPr lang="ru-RU" sz="1600" i="0" dirty="0" smtClean="0">
                          <a:latin typeface="+mn-lt"/>
                          <a:cs typeface="Times New Roman" pitchFamily="18" charset="0"/>
                        </a:rPr>
                        <a:t>Земельный налог</a:t>
                      </a:r>
                      <a:endParaRPr lang="ru-RU" sz="1600" i="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i="0" strike="noStrike" dirty="0" smtClean="0">
                          <a:latin typeface="+mn-lt"/>
                          <a:cs typeface="Times New Roman" pitchFamily="18" charset="0"/>
                        </a:rPr>
                        <a:t>530,1</a:t>
                      </a:r>
                      <a:endParaRPr lang="ru-RU" sz="1600" i="0" strike="noStrike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i="0" strike="noStrike" dirty="0" smtClean="0">
                          <a:latin typeface="+mn-lt"/>
                          <a:cs typeface="Times New Roman" pitchFamily="18" charset="0"/>
                        </a:rPr>
                        <a:t>537,9</a:t>
                      </a:r>
                      <a:endParaRPr lang="ru-RU" sz="1600" i="0" strike="noStrike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i="0" strike="noStrike" dirty="0" smtClean="0">
                          <a:latin typeface="+mn-lt"/>
                          <a:cs typeface="Times New Roman" pitchFamily="18" charset="0"/>
                        </a:rPr>
                        <a:t>545,5</a:t>
                      </a:r>
                      <a:endParaRPr lang="ru-RU" sz="1600" i="0" strike="noStrike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</a:tr>
              <a:tr h="36969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  <a:cs typeface="Times New Roman" pitchFamily="18" charset="0"/>
                        </a:rPr>
                        <a:t>8</a:t>
                      </a:r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n-lt"/>
                          <a:cs typeface="Times New Roman" pitchFamily="18" charset="0"/>
                        </a:rPr>
                        <a:t>Государственная пошлина</a:t>
                      </a:r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strike="noStrike" dirty="0" smtClean="0">
                          <a:latin typeface="+mn-lt"/>
                          <a:cs typeface="Times New Roman" pitchFamily="18" charset="0"/>
                        </a:rPr>
                        <a:t>79,7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strike="noStrike" dirty="0" smtClean="0">
                          <a:latin typeface="+mn-lt"/>
                          <a:cs typeface="Times New Roman" pitchFamily="18" charset="0"/>
                        </a:rPr>
                        <a:t>79,7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strike="noStrike" dirty="0" smtClean="0">
                          <a:latin typeface="+mn-lt"/>
                          <a:cs typeface="Times New Roman" pitchFamily="18" charset="0"/>
                        </a:rPr>
                        <a:t>79,7</a:t>
                      </a:r>
                    </a:p>
                  </a:txBody>
                  <a:tcPr marL="121920" marR="121920" anchor="ctr"/>
                </a:tc>
              </a:tr>
              <a:tr h="405970"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+mn-lt"/>
                          <a:cs typeface="Times New Roman" pitchFamily="18" charset="0"/>
                        </a:rPr>
                        <a:t>Итого</a:t>
                      </a:r>
                      <a:r>
                        <a:rPr lang="ru-RU" sz="1600" b="1" baseline="0" dirty="0" smtClean="0">
                          <a:latin typeface="+mn-lt"/>
                          <a:cs typeface="Times New Roman" pitchFamily="18" charset="0"/>
                        </a:rPr>
                        <a:t> налоговые доходы</a:t>
                      </a:r>
                      <a:endParaRPr lang="ru-RU" sz="16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strike="noStrike" dirty="0" smtClean="0">
                          <a:latin typeface="+mn-lt"/>
                          <a:cs typeface="Times New Roman" pitchFamily="18" charset="0"/>
                        </a:rPr>
                        <a:t>4 000,9</a:t>
                      </a:r>
                      <a:endParaRPr lang="ru-RU" sz="1600" b="1" strike="noStrike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strike="noStrike" dirty="0" smtClean="0">
                          <a:latin typeface="+mn-lt"/>
                          <a:cs typeface="Times New Roman" pitchFamily="18" charset="0"/>
                        </a:rPr>
                        <a:t>4 219,7</a:t>
                      </a:r>
                      <a:endParaRPr lang="ru-RU" sz="1600" b="1" strike="noStrike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strike="noStrike" dirty="0" smtClean="0">
                          <a:latin typeface="+mn-lt"/>
                          <a:cs typeface="Times New Roman" pitchFamily="18" charset="0"/>
                        </a:rPr>
                        <a:t>4 476,6</a:t>
                      </a:r>
                      <a:endParaRPr lang="ru-RU" sz="1600" b="1" strike="noStrike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607533" y="245791"/>
            <a:ext cx="10753194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a typeface="+mj-ea"/>
                <a:cs typeface="Times New Roman" pitchFamily="18" charset="0"/>
              </a:rPr>
              <a:t>Налоговые доходы бюджета города Твери на 2024 год 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a typeface="+mj-ea"/>
                <a:cs typeface="Times New Roman" pitchFamily="18" charset="0"/>
              </a:rPr>
              <a:t>и на плановый период 2025 и 2026 годов</a:t>
            </a:r>
            <a:endParaRPr lang="ru-RU" sz="2400" dirty="0">
              <a:solidFill>
                <a:schemeClr val="accent1">
                  <a:lumMod val="50000"/>
                </a:schemeClr>
              </a:solidFill>
              <a:ea typeface="+mj-ea"/>
              <a:cs typeface="Times New Roman" pitchFamily="18" charset="0"/>
            </a:endParaRPr>
          </a:p>
        </p:txBody>
      </p:sp>
      <p:sp>
        <p:nvSpPr>
          <p:cNvPr id="5" name="Прямоугольник 77"/>
          <p:cNvSpPr/>
          <p:nvPr/>
        </p:nvSpPr>
        <p:spPr>
          <a:xfrm>
            <a:off x="0" y="6581160"/>
            <a:ext cx="12187680" cy="276480"/>
          </a:xfrm>
          <a:prstGeom prst="rect">
            <a:avLst/>
          </a:prstGeom>
          <a:solidFill>
            <a:srgbClr val="BCB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350" b="1" strike="noStrike" spc="-1" dirty="0">
              <a:solidFill>
                <a:schemeClr val="lt1"/>
              </a:solidFill>
              <a:latin typeface="Calibri"/>
            </a:endParaRPr>
          </a:p>
        </p:txBody>
      </p:sp>
      <p:grpSp>
        <p:nvGrpSpPr>
          <p:cNvPr id="7" name="Группа 77"/>
          <p:cNvGrpSpPr/>
          <p:nvPr/>
        </p:nvGrpSpPr>
        <p:grpSpPr>
          <a:xfrm>
            <a:off x="31634" y="6519161"/>
            <a:ext cx="2477765" cy="327779"/>
            <a:chOff x="31634" y="6519161"/>
            <a:chExt cx="2477765" cy="327779"/>
          </a:xfrm>
        </p:grpSpPr>
        <p:sp>
          <p:nvSpPr>
            <p:cNvPr id="9" name="TextBox 8"/>
            <p:cNvSpPr txBox="1"/>
            <p:nvPr/>
          </p:nvSpPr>
          <p:spPr>
            <a:xfrm>
              <a:off x="324698" y="6552772"/>
              <a:ext cx="218470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b="1" dirty="0" smtClean="0">
                  <a:latin typeface="Calibri" panose="020F0502020204030204" pitchFamily="34" charset="0"/>
                </a:rPr>
                <a:t>Администрация города Твери</a:t>
              </a:r>
              <a:endParaRPr lang="ru-RU" sz="1200" b="1" dirty="0">
                <a:latin typeface="Calibri" panose="020F0502020204030204" pitchFamily="34" charset="0"/>
              </a:endParaRPr>
            </a:p>
          </p:txBody>
        </p:sp>
        <p:pic>
          <p:nvPicPr>
            <p:cNvPr id="11" name="Picture 2" descr="Герб города Тверь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1634" y="6519161"/>
              <a:ext cx="294369" cy="3277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" name="Прямоугольник 70"/>
          <p:cNvSpPr/>
          <p:nvPr/>
        </p:nvSpPr>
        <p:spPr>
          <a:xfrm rot="5400000" flipV="1">
            <a:off x="263346" y="573368"/>
            <a:ext cx="587472" cy="4626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720" rIns="90000" bIns="72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350" b="0" strike="noStrike" spc="-1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F8B4F9AE-2B7D-43B8-AD8B-ED3109F5FBD3}" type="slidenum">
              <a:rPr lang="ru-RU" sz="1400" b="1" smtClean="0">
                <a:solidFill>
                  <a:schemeClr val="tx1"/>
                </a:solidFill>
              </a:rPr>
              <a:pPr/>
              <a:t>32</a:t>
            </a:fld>
            <a:endParaRPr lang="ru-RU" sz="1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Блок-схема: альтернативный процесс 9"/>
          <p:cNvSpPr/>
          <p:nvPr/>
        </p:nvSpPr>
        <p:spPr>
          <a:xfrm>
            <a:off x="239349" y="2276872"/>
            <a:ext cx="4608512" cy="1872208"/>
          </a:xfrm>
          <a:prstGeom prst="flowChartAlternateProcess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spcAft>
                <a:spcPts val="0"/>
              </a:spcAft>
            </a:pPr>
            <a:r>
              <a:rPr lang="ru-RU" sz="2400" dirty="0" smtClean="0">
                <a:solidFill>
                  <a:schemeClr val="tx1"/>
                </a:solidFill>
                <a:cs typeface="Times New Roman" pitchFamily="18" charset="0"/>
              </a:rPr>
              <a:t>Неналоговые доходы</a:t>
            </a:r>
          </a:p>
        </p:txBody>
      </p:sp>
      <p:sp>
        <p:nvSpPr>
          <p:cNvPr id="12" name="Блок-схема: альтернативный процесс 11"/>
          <p:cNvSpPr/>
          <p:nvPr/>
        </p:nvSpPr>
        <p:spPr>
          <a:xfrm>
            <a:off x="6384032" y="1052736"/>
            <a:ext cx="4703882" cy="720080"/>
          </a:xfrm>
          <a:prstGeom prst="flowChartAlternateProcess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000" dirty="0" smtClean="0">
                <a:solidFill>
                  <a:schemeClr val="tx1"/>
                </a:solidFill>
                <a:cs typeface="Times New Roman" pitchFamily="18" charset="0"/>
              </a:rPr>
              <a:t>Доходы от использования</a:t>
            </a:r>
          </a:p>
          <a:p>
            <a:pPr lvl="0" algn="ctr"/>
            <a:r>
              <a:rPr lang="ru-RU" sz="2000" dirty="0" smtClean="0">
                <a:solidFill>
                  <a:schemeClr val="tx1"/>
                </a:solidFill>
                <a:cs typeface="Times New Roman" pitchFamily="18" charset="0"/>
              </a:rPr>
              <a:t>имущества и земли</a:t>
            </a:r>
            <a:endParaRPr lang="ru-RU" sz="20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3" name="Блок-схема: альтернативный процесс 12"/>
          <p:cNvSpPr/>
          <p:nvPr/>
        </p:nvSpPr>
        <p:spPr>
          <a:xfrm>
            <a:off x="6672065" y="4077072"/>
            <a:ext cx="4704522" cy="720080"/>
          </a:xfrm>
          <a:prstGeom prst="flowChartAlternateProcess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000" dirty="0" smtClean="0">
                <a:solidFill>
                  <a:schemeClr val="tx1"/>
                </a:solidFill>
                <a:cs typeface="Times New Roman" pitchFamily="18" charset="0"/>
              </a:rPr>
              <a:t>Доходы от продажи </a:t>
            </a:r>
          </a:p>
          <a:p>
            <a:pPr lvl="0" algn="ctr"/>
            <a:r>
              <a:rPr lang="ru-RU" sz="2000" dirty="0" smtClean="0">
                <a:solidFill>
                  <a:schemeClr val="tx1"/>
                </a:solidFill>
                <a:cs typeface="Times New Roman" pitchFamily="18" charset="0"/>
              </a:rPr>
              <a:t>имущества и земли</a:t>
            </a:r>
            <a:endParaRPr lang="ru-RU" sz="20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5" name="Блок-схема: альтернативный процесс 14"/>
          <p:cNvSpPr/>
          <p:nvPr/>
        </p:nvSpPr>
        <p:spPr>
          <a:xfrm>
            <a:off x="6480043" y="5085184"/>
            <a:ext cx="4608512" cy="792088"/>
          </a:xfrm>
          <a:prstGeom prst="flowChartAlternateProcess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000" dirty="0" smtClean="0">
                <a:solidFill>
                  <a:schemeClr val="tx1"/>
                </a:solidFill>
                <a:cs typeface="Times New Roman" pitchFamily="18" charset="0"/>
              </a:rPr>
              <a:t>Штрафы, санкции, возмещение ущерба</a:t>
            </a:r>
            <a:endParaRPr lang="ru-RU" sz="20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6" name="Блок-схема: альтернативный процесс 15"/>
          <p:cNvSpPr/>
          <p:nvPr/>
        </p:nvSpPr>
        <p:spPr>
          <a:xfrm>
            <a:off x="6672065" y="1988840"/>
            <a:ext cx="4704522" cy="864096"/>
          </a:xfrm>
          <a:prstGeom prst="flowChartAlternateProcess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sz="2000" dirty="0" smtClean="0">
                <a:solidFill>
                  <a:schemeClr val="tx1"/>
                </a:solidFill>
                <a:cs typeface="Times New Roman" pitchFamily="18" charset="0"/>
              </a:rPr>
              <a:t>Платежи при пользовании природными ресурсами</a:t>
            </a:r>
          </a:p>
        </p:txBody>
      </p:sp>
      <p:cxnSp>
        <p:nvCxnSpPr>
          <p:cNvPr id="23" name="Прямая со стрелкой 22"/>
          <p:cNvCxnSpPr>
            <a:stCxn id="10" idx="3"/>
            <a:endCxn id="12" idx="1"/>
          </p:cNvCxnSpPr>
          <p:nvPr/>
        </p:nvCxnSpPr>
        <p:spPr>
          <a:xfrm flipV="1">
            <a:off x="4847862" y="1412776"/>
            <a:ext cx="1536171" cy="1800200"/>
          </a:xfrm>
          <a:prstGeom prst="straightConnector1">
            <a:avLst/>
          </a:prstGeom>
          <a:ln w="127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stCxn id="10" idx="3"/>
            <a:endCxn id="13" idx="1"/>
          </p:cNvCxnSpPr>
          <p:nvPr/>
        </p:nvCxnSpPr>
        <p:spPr>
          <a:xfrm>
            <a:off x="4847863" y="3212976"/>
            <a:ext cx="1824202" cy="1224136"/>
          </a:xfrm>
          <a:prstGeom prst="straightConnector1">
            <a:avLst/>
          </a:prstGeom>
          <a:ln w="12700">
            <a:solidFill>
              <a:schemeClr val="tx2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>
            <a:stCxn id="10" idx="3"/>
            <a:endCxn id="15" idx="1"/>
          </p:cNvCxnSpPr>
          <p:nvPr/>
        </p:nvCxnSpPr>
        <p:spPr>
          <a:xfrm>
            <a:off x="4847863" y="3212976"/>
            <a:ext cx="1632181" cy="2268252"/>
          </a:xfrm>
          <a:prstGeom prst="straightConnector1">
            <a:avLst/>
          </a:prstGeom>
          <a:ln w="12700">
            <a:solidFill>
              <a:schemeClr val="tx2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>
            <a:stCxn id="10" idx="3"/>
            <a:endCxn id="16" idx="1"/>
          </p:cNvCxnSpPr>
          <p:nvPr/>
        </p:nvCxnSpPr>
        <p:spPr>
          <a:xfrm flipV="1">
            <a:off x="4847863" y="2420888"/>
            <a:ext cx="1824202" cy="792088"/>
          </a:xfrm>
          <a:prstGeom prst="straightConnector1">
            <a:avLst/>
          </a:prstGeom>
          <a:ln w="12700">
            <a:solidFill>
              <a:schemeClr val="tx2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Заголовок 1"/>
          <p:cNvSpPr txBox="1">
            <a:spLocks/>
          </p:cNvSpPr>
          <p:nvPr/>
        </p:nvSpPr>
        <p:spPr>
          <a:xfrm>
            <a:off x="622680" y="332657"/>
            <a:ext cx="10363200" cy="578495"/>
          </a:xfrm>
          <a:prstGeom prst="rect">
            <a:avLst/>
          </a:prstGeom>
        </p:spPr>
        <p:txBody>
          <a:bodyPr>
            <a:normAutofit/>
          </a:bodyPr>
          <a:lstStyle/>
          <a:p>
            <a:pPr marR="0" lvl="0" indent="0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a typeface="+mj-ea"/>
                <a:cs typeface="Times New Roman" pitchFamily="18" charset="0"/>
              </a:rPr>
              <a:t>Неналоговые доходы</a:t>
            </a:r>
            <a:endParaRPr lang="ru-RU" sz="2400" dirty="0">
              <a:solidFill>
                <a:schemeClr val="accent1">
                  <a:lumMod val="50000"/>
                </a:schemeClr>
              </a:solidFill>
              <a:ea typeface="+mj-ea"/>
              <a:cs typeface="Times New Roman" pitchFamily="18" charset="0"/>
            </a:endParaRPr>
          </a:p>
        </p:txBody>
      </p:sp>
      <p:sp>
        <p:nvSpPr>
          <p:cNvPr id="21" name="Номер слайда 9"/>
          <p:cNvSpPr txBox="1">
            <a:spLocks/>
          </p:cNvSpPr>
          <p:nvPr/>
        </p:nvSpPr>
        <p:spPr>
          <a:xfrm>
            <a:off x="8737601" y="6356353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7" name="Блок-схема: альтернативный процесс 76"/>
          <p:cNvSpPr/>
          <p:nvPr/>
        </p:nvSpPr>
        <p:spPr>
          <a:xfrm>
            <a:off x="7056107" y="3068960"/>
            <a:ext cx="4800534" cy="792088"/>
          </a:xfrm>
          <a:prstGeom prst="flowChartAlternateProcess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sz="2000" dirty="0" smtClean="0">
                <a:solidFill>
                  <a:schemeClr val="tx1"/>
                </a:solidFill>
                <a:cs typeface="Times New Roman" pitchFamily="18" charset="0"/>
              </a:rPr>
              <a:t>Доходы от оказания</a:t>
            </a:r>
          </a:p>
          <a:p>
            <a:pPr lvl="0" algn="ctr">
              <a:defRPr/>
            </a:pPr>
            <a:r>
              <a:rPr lang="ru-RU" sz="2000" dirty="0" smtClean="0">
                <a:solidFill>
                  <a:schemeClr val="tx1"/>
                </a:solidFill>
                <a:cs typeface="Times New Roman" pitchFamily="18" charset="0"/>
              </a:rPr>
              <a:t> платных услуг</a:t>
            </a:r>
          </a:p>
        </p:txBody>
      </p:sp>
      <p:cxnSp>
        <p:nvCxnSpPr>
          <p:cNvPr id="80" name="Прямая со стрелкой 79"/>
          <p:cNvCxnSpPr>
            <a:stCxn id="10" idx="3"/>
            <a:endCxn id="77" idx="1"/>
          </p:cNvCxnSpPr>
          <p:nvPr/>
        </p:nvCxnSpPr>
        <p:spPr>
          <a:xfrm>
            <a:off x="4847861" y="3212976"/>
            <a:ext cx="2208245" cy="252028"/>
          </a:xfrm>
          <a:prstGeom prst="straightConnector1">
            <a:avLst/>
          </a:prstGeom>
          <a:ln w="12700">
            <a:solidFill>
              <a:schemeClr val="tx2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Прямоугольник 77"/>
          <p:cNvSpPr/>
          <p:nvPr/>
        </p:nvSpPr>
        <p:spPr>
          <a:xfrm>
            <a:off x="0" y="6581160"/>
            <a:ext cx="12187680" cy="276480"/>
          </a:xfrm>
          <a:prstGeom prst="rect">
            <a:avLst/>
          </a:prstGeom>
          <a:solidFill>
            <a:srgbClr val="BCB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350" b="1" strike="noStrike" spc="-1" dirty="0">
              <a:solidFill>
                <a:schemeClr val="lt1"/>
              </a:solidFill>
              <a:latin typeface="Calibri"/>
            </a:endParaRPr>
          </a:p>
        </p:txBody>
      </p:sp>
      <p:grpSp>
        <p:nvGrpSpPr>
          <p:cNvPr id="18" name="Группа 77"/>
          <p:cNvGrpSpPr/>
          <p:nvPr/>
        </p:nvGrpSpPr>
        <p:grpSpPr>
          <a:xfrm>
            <a:off x="31634" y="6519161"/>
            <a:ext cx="2477765" cy="327779"/>
            <a:chOff x="31634" y="6519161"/>
            <a:chExt cx="2477765" cy="327779"/>
          </a:xfrm>
        </p:grpSpPr>
        <p:sp>
          <p:nvSpPr>
            <p:cNvPr id="19" name="TextBox 18"/>
            <p:cNvSpPr txBox="1"/>
            <p:nvPr/>
          </p:nvSpPr>
          <p:spPr>
            <a:xfrm>
              <a:off x="324698" y="6552772"/>
              <a:ext cx="218470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b="1" dirty="0" smtClean="0">
                  <a:latin typeface="Calibri" panose="020F0502020204030204" pitchFamily="34" charset="0"/>
                </a:rPr>
                <a:t>Администрация города Твери</a:t>
              </a:r>
              <a:endParaRPr lang="ru-RU" sz="1200" b="1" dirty="0">
                <a:latin typeface="Calibri" panose="020F0502020204030204" pitchFamily="34" charset="0"/>
              </a:endParaRPr>
            </a:p>
          </p:txBody>
        </p:sp>
        <p:pic>
          <p:nvPicPr>
            <p:cNvPr id="20" name="Picture 2" descr="Герб города Тверь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1634" y="6519161"/>
              <a:ext cx="294369" cy="3277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F8B4F9AE-2B7D-43B8-AD8B-ED3109F5FBD3}" type="slidenum">
              <a:rPr lang="ru-RU" sz="1400" b="1" smtClean="0">
                <a:solidFill>
                  <a:schemeClr val="tx1"/>
                </a:solidFill>
              </a:rPr>
              <a:pPr/>
              <a:t>33</a:t>
            </a:fld>
            <a:endParaRPr lang="ru-RU" sz="1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416480" y="836712"/>
            <a:ext cx="16288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млн руб.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Содержимое 5"/>
          <p:cNvGraphicFramePr>
            <a:graphicFrameLocks noGrp="1"/>
          </p:cNvGraphicFramePr>
          <p:nvPr>
            <p:ph idx="1"/>
          </p:nvPr>
        </p:nvGraphicFramePr>
        <p:xfrm>
          <a:off x="431372" y="1196755"/>
          <a:ext cx="11521283" cy="48861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/>
                <a:gridCol w="6912768"/>
                <a:gridCol w="1344150"/>
                <a:gridCol w="1344150"/>
                <a:gridCol w="1344151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  <a:cs typeface="Times New Roman" pitchFamily="18" charset="0"/>
                        </a:rPr>
                        <a:t>№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ru-RU" sz="1600" dirty="0" smtClean="0">
                          <a:latin typeface="+mn-lt"/>
                          <a:cs typeface="Times New Roman" pitchFamily="18" charset="0"/>
                        </a:rPr>
                        <a:t> Неналоговые</a:t>
                      </a:r>
                      <a:r>
                        <a:rPr lang="ru-RU" sz="1600" baseline="0" dirty="0" smtClean="0">
                          <a:latin typeface="+mn-lt"/>
                          <a:cs typeface="Times New Roman" pitchFamily="18" charset="0"/>
                        </a:rPr>
                        <a:t> д</a:t>
                      </a:r>
                      <a:r>
                        <a:rPr lang="ru-RU" sz="1600" dirty="0" smtClean="0">
                          <a:latin typeface="+mn-lt"/>
                          <a:cs typeface="Times New Roman" pitchFamily="18" charset="0"/>
                        </a:rPr>
                        <a:t>оходы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  <a:cs typeface="Times New Roman" pitchFamily="18" charset="0"/>
                        </a:rPr>
                        <a:t>20</a:t>
                      </a:r>
                      <a:r>
                        <a:rPr lang="en-US" sz="1600" dirty="0" smtClean="0">
                          <a:latin typeface="+mn-lt"/>
                          <a:cs typeface="Times New Roman" pitchFamily="18" charset="0"/>
                        </a:rPr>
                        <a:t>2</a:t>
                      </a:r>
                      <a:r>
                        <a:rPr lang="ru-RU" sz="1600" dirty="0" smtClean="0">
                          <a:latin typeface="+mn-lt"/>
                          <a:cs typeface="Times New Roman" pitchFamily="18" charset="0"/>
                        </a:rPr>
                        <a:t>4 год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  <a:cs typeface="Times New Roman" pitchFamily="18" charset="0"/>
                        </a:rPr>
                        <a:t>2</a:t>
                      </a:r>
                      <a:r>
                        <a:rPr lang="en-US" sz="1600" dirty="0" smtClean="0">
                          <a:latin typeface="+mn-lt"/>
                          <a:cs typeface="Times New Roman" pitchFamily="18" charset="0"/>
                        </a:rPr>
                        <a:t>02</a:t>
                      </a:r>
                      <a:r>
                        <a:rPr lang="ru-RU" sz="1600" dirty="0" smtClean="0">
                          <a:latin typeface="+mn-lt"/>
                          <a:cs typeface="Times New Roman" pitchFamily="18" charset="0"/>
                        </a:rPr>
                        <a:t>5</a:t>
                      </a:r>
                      <a:r>
                        <a:rPr lang="en-US" sz="1600" dirty="0" smtClean="0"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smtClean="0">
                          <a:latin typeface="+mn-lt"/>
                          <a:cs typeface="Times New Roman" pitchFamily="18" charset="0"/>
                        </a:rPr>
                        <a:t>год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  <a:cs typeface="Times New Roman" pitchFamily="18" charset="0"/>
                        </a:rPr>
                        <a:t>2</a:t>
                      </a:r>
                      <a:r>
                        <a:rPr lang="en-US" sz="1600" dirty="0" smtClean="0">
                          <a:latin typeface="+mn-lt"/>
                          <a:cs typeface="Times New Roman" pitchFamily="18" charset="0"/>
                        </a:rPr>
                        <a:t>02</a:t>
                      </a:r>
                      <a:r>
                        <a:rPr lang="ru-RU" sz="1600" dirty="0" smtClean="0">
                          <a:latin typeface="+mn-lt"/>
                          <a:cs typeface="Times New Roman" pitchFamily="18" charset="0"/>
                        </a:rPr>
                        <a:t>6</a:t>
                      </a:r>
                      <a:r>
                        <a:rPr lang="en-US" sz="1600" dirty="0" smtClean="0"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smtClean="0">
                          <a:latin typeface="+mn-lt"/>
                          <a:cs typeface="Times New Roman" pitchFamily="18" charset="0"/>
                        </a:rPr>
                        <a:t>год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</a:tr>
              <a:tr h="52335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  <a:cs typeface="Times New Roman" pitchFamily="18" charset="0"/>
                        </a:rPr>
                        <a:t>1</a:t>
                      </a:r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Доходы от использования имущества, находящегося 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в государственной и муниципальной собственности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strike="noStrike" dirty="0" smtClean="0">
                          <a:latin typeface="+mn-lt"/>
                          <a:cs typeface="Times New Roman" pitchFamily="18" charset="0"/>
                        </a:rPr>
                        <a:t>721,8</a:t>
                      </a:r>
                      <a:endParaRPr lang="ru-RU" sz="1600" strike="noStrike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strike="noStrike" dirty="0" smtClean="0">
                          <a:latin typeface="+mn-lt"/>
                          <a:cs typeface="Times New Roman" pitchFamily="18" charset="0"/>
                        </a:rPr>
                        <a:t>646,4</a:t>
                      </a:r>
                      <a:endParaRPr lang="ru-RU" sz="1600" strike="noStrike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strike="noStrike" dirty="0" smtClean="0">
                          <a:latin typeface="+mn-lt"/>
                          <a:cs typeface="Times New Roman" pitchFamily="18" charset="0"/>
                        </a:rPr>
                        <a:t>656,7</a:t>
                      </a:r>
                      <a:endParaRPr lang="ru-RU" sz="1600" strike="noStrike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</a:tr>
              <a:tr h="520302"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ru-RU" sz="1200" i="1" dirty="0" smtClean="0">
                          <a:latin typeface="+mn-lt"/>
                          <a:cs typeface="Times New Roman" pitchFamily="18" charset="0"/>
                        </a:rPr>
                        <a:t>из них:</a:t>
                      </a:r>
                    </a:p>
                    <a:p>
                      <a:pPr lvl="0" algn="l"/>
                      <a:r>
                        <a:rPr lang="ru-RU" sz="1600" i="1" dirty="0" smtClean="0">
                          <a:latin typeface="+mn-lt"/>
                          <a:cs typeface="Times New Roman" pitchFamily="18" charset="0"/>
                        </a:rPr>
                        <a:t> - арендная плата за земли</a:t>
                      </a:r>
                      <a:endParaRPr lang="ru-RU" sz="1600" b="0" i="1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i="1" strike="noStrike" dirty="0" smtClean="0">
                          <a:latin typeface="+mn-lt"/>
                          <a:cs typeface="Times New Roman" pitchFamily="18" charset="0"/>
                        </a:rPr>
                        <a:t>423,7</a:t>
                      </a:r>
                      <a:endParaRPr lang="ru-RU" sz="1600" i="1" strike="noStrike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i="1" strike="noStrike" dirty="0" smtClean="0">
                          <a:latin typeface="+mn-lt"/>
                          <a:cs typeface="Times New Roman" pitchFamily="18" charset="0"/>
                        </a:rPr>
                        <a:t>392,5</a:t>
                      </a:r>
                      <a:endParaRPr lang="ru-RU" sz="1600" i="1" strike="noStrike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i="1" strike="noStrike" dirty="0" smtClean="0">
                          <a:latin typeface="+mn-lt"/>
                          <a:cs typeface="Times New Roman" pitchFamily="18" charset="0"/>
                        </a:rPr>
                        <a:t>401,2</a:t>
                      </a:r>
                      <a:endParaRPr lang="ru-RU" sz="1600" i="1" strike="noStrike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</a:tr>
              <a:tr h="324729"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ru-RU" sz="1600" i="1" dirty="0" smtClean="0">
                          <a:latin typeface="+mn-lt"/>
                          <a:cs typeface="Times New Roman" pitchFamily="18" charset="0"/>
                        </a:rPr>
                        <a:t>- доходы от аренды имущества</a:t>
                      </a:r>
                      <a:endParaRPr lang="ru-RU" sz="1600" b="0" i="1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i="1" strike="noStrike" dirty="0" smtClean="0">
                          <a:latin typeface="+mn-lt"/>
                          <a:cs typeface="Times New Roman" pitchFamily="18" charset="0"/>
                        </a:rPr>
                        <a:t>236,5</a:t>
                      </a:r>
                      <a:endParaRPr lang="ru-RU" sz="1600" i="1" strike="noStrike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i="1" strike="noStrike" dirty="0" smtClean="0">
                          <a:latin typeface="+mn-lt"/>
                          <a:cs typeface="Times New Roman" pitchFamily="18" charset="0"/>
                        </a:rPr>
                        <a:t>195,5</a:t>
                      </a:r>
                      <a:endParaRPr lang="ru-RU" sz="1600" i="1" strike="noStrike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i="1" strike="noStrike" dirty="0" smtClean="0">
                          <a:latin typeface="+mn-lt"/>
                          <a:cs typeface="Times New Roman" pitchFamily="18" charset="0"/>
                        </a:rPr>
                        <a:t>198,0</a:t>
                      </a:r>
                      <a:endParaRPr lang="ru-RU" sz="1600" i="1" strike="noStrike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</a:tr>
              <a:tr h="32472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  <a:cs typeface="Times New Roman" pitchFamily="18" charset="0"/>
                        </a:rPr>
                        <a:t>2</a:t>
                      </a:r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Платежи при пользовании природными ресурсами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strike="noStrike" dirty="0" smtClean="0">
                          <a:latin typeface="+mn-lt"/>
                          <a:cs typeface="Times New Roman" pitchFamily="18" charset="0"/>
                        </a:rPr>
                        <a:t>7,3</a:t>
                      </a:r>
                      <a:endParaRPr lang="ru-RU" sz="1600" strike="noStrike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strike="noStrike" dirty="0" smtClean="0">
                          <a:latin typeface="+mn-lt"/>
                          <a:cs typeface="Times New Roman" pitchFamily="18" charset="0"/>
                        </a:rPr>
                        <a:t>7,3</a:t>
                      </a:r>
                      <a:endParaRPr lang="ru-RU" sz="1600" strike="noStrike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7,3</a:t>
                      </a:r>
                      <a:endParaRPr lang="ru-RU" sz="1600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</a:tr>
              <a:tr h="53698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  <a:cs typeface="Times New Roman" pitchFamily="18" charset="0"/>
                        </a:rPr>
                        <a:t>3</a:t>
                      </a:r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Доходы от оказания платных услуг и компенсации затрат государства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strike="noStrike" dirty="0" smtClean="0">
                          <a:latin typeface="+mn-lt"/>
                          <a:cs typeface="Times New Roman" pitchFamily="18" charset="0"/>
                        </a:rPr>
                        <a:t>36,3</a:t>
                      </a:r>
                      <a:endParaRPr lang="ru-RU" sz="1600" strike="noStrike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strike="noStrike" dirty="0" smtClean="0">
                          <a:latin typeface="+mn-lt"/>
                          <a:cs typeface="Times New Roman" pitchFamily="18" charset="0"/>
                        </a:rPr>
                        <a:t>16,3</a:t>
                      </a:r>
                      <a:endParaRPr lang="ru-RU" sz="1600" strike="noStrike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16,3</a:t>
                      </a:r>
                      <a:endParaRPr lang="ru-RU" sz="1600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</a:tr>
              <a:tr h="56089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  <a:cs typeface="Times New Roman" pitchFamily="18" charset="0"/>
                        </a:rPr>
                        <a:t>4</a:t>
                      </a:r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Доходы от продажи материальных и нематериальных активов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strike="noStrike" dirty="0" smtClean="0">
                          <a:latin typeface="+mn-lt"/>
                          <a:cs typeface="Times New Roman" pitchFamily="18" charset="0"/>
                        </a:rPr>
                        <a:t>178,2</a:t>
                      </a:r>
                      <a:endParaRPr lang="ru-RU" sz="1600" strike="noStrike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strike="noStrike" dirty="0" smtClean="0">
                          <a:latin typeface="+mn-lt"/>
                          <a:cs typeface="Times New Roman" pitchFamily="18" charset="0"/>
                        </a:rPr>
                        <a:t>135,1</a:t>
                      </a:r>
                      <a:endParaRPr lang="ru-RU" sz="1600" strike="noStrike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116,0</a:t>
                      </a:r>
                      <a:endParaRPr lang="ru-RU" sz="1600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</a:tr>
              <a:tr h="531374"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ru-RU" sz="1200" i="1" dirty="0" smtClean="0">
                          <a:latin typeface="+mn-lt"/>
                          <a:cs typeface="Times New Roman" pitchFamily="18" charset="0"/>
                        </a:rPr>
                        <a:t>из них:</a:t>
                      </a:r>
                    </a:p>
                    <a:p>
                      <a:pPr lvl="0" algn="l"/>
                      <a:r>
                        <a:rPr lang="ru-RU" sz="1600" i="1" dirty="0" smtClean="0">
                          <a:latin typeface="+mn-lt"/>
                          <a:cs typeface="Times New Roman" pitchFamily="18" charset="0"/>
                        </a:rPr>
                        <a:t>- доходы от продажи имущества</a:t>
                      </a:r>
                      <a:endParaRPr lang="ru-RU" sz="1600" b="0" i="1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i="1" strike="noStrike" dirty="0" smtClean="0">
                          <a:latin typeface="+mn-lt"/>
                          <a:cs typeface="Times New Roman" pitchFamily="18" charset="0"/>
                        </a:rPr>
                        <a:t>127,4</a:t>
                      </a:r>
                      <a:endParaRPr lang="ru-RU" sz="1600" i="1" strike="noStrike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i="1" strike="noStrike" dirty="0" smtClean="0">
                          <a:latin typeface="+mn-lt"/>
                          <a:cs typeface="Times New Roman" pitchFamily="18" charset="0"/>
                        </a:rPr>
                        <a:t>90,7</a:t>
                      </a:r>
                      <a:endParaRPr lang="ru-RU" sz="1600" i="1" strike="noStrike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i="1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73,3</a:t>
                      </a:r>
                      <a:endParaRPr lang="ru-RU" sz="1600" i="1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</a:tr>
              <a:tr h="324729">
                <a:tc>
                  <a:txBody>
                    <a:bodyPr/>
                    <a:lstStyle/>
                    <a:p>
                      <a:pPr algn="ctr"/>
                      <a:endParaRPr lang="ru-RU" sz="1600" b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ru-RU" sz="1600" i="1" dirty="0" smtClean="0">
                          <a:latin typeface="+mn-lt"/>
                          <a:cs typeface="Times New Roman" pitchFamily="18" charset="0"/>
                        </a:rPr>
                        <a:t>- доходы от продажи земель</a:t>
                      </a:r>
                      <a:endParaRPr lang="ru-RU" sz="1600" b="0" i="1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i="1" strike="noStrike" dirty="0" smtClean="0">
                          <a:latin typeface="+mn-lt"/>
                          <a:cs typeface="Times New Roman" pitchFamily="18" charset="0"/>
                        </a:rPr>
                        <a:t>46,9</a:t>
                      </a:r>
                      <a:endParaRPr lang="ru-RU" sz="1600" i="1" strike="noStrike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i="1" strike="noStrike" dirty="0" smtClean="0">
                          <a:latin typeface="+mn-lt"/>
                          <a:cs typeface="Times New Roman" pitchFamily="18" charset="0"/>
                        </a:rPr>
                        <a:t>40,8</a:t>
                      </a:r>
                      <a:endParaRPr lang="ru-RU" sz="1600" i="1" strike="noStrike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i="1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39,8</a:t>
                      </a:r>
                      <a:endParaRPr lang="ru-RU" sz="1600" i="1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</a:tr>
              <a:tr h="38434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  <a:cs typeface="Times New Roman" pitchFamily="18" charset="0"/>
                        </a:rPr>
                        <a:t>5</a:t>
                      </a:r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ru-RU" sz="1600" dirty="0" smtClean="0">
                          <a:latin typeface="+mn-lt"/>
                          <a:cs typeface="Times New Roman" pitchFamily="18" charset="0"/>
                        </a:rPr>
                        <a:t>Штрафы, санкции, возмещение ущерба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strike="noStrike" dirty="0" smtClean="0">
                          <a:latin typeface="+mn-lt"/>
                          <a:cs typeface="Times New Roman" pitchFamily="18" charset="0"/>
                        </a:rPr>
                        <a:t>79,3</a:t>
                      </a:r>
                      <a:endParaRPr lang="ru-RU" sz="1600" strike="noStrike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strike="noStrike" dirty="0" smtClean="0">
                          <a:latin typeface="+mn-lt"/>
                          <a:cs typeface="Times New Roman" pitchFamily="18" charset="0"/>
                        </a:rPr>
                        <a:t>72,7</a:t>
                      </a:r>
                      <a:endParaRPr lang="ru-RU" sz="1600" strike="noStrike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72,7</a:t>
                      </a:r>
                      <a:endParaRPr lang="ru-RU" sz="1600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</a:tr>
              <a:tr h="263272"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smtClean="0">
                          <a:latin typeface="+mn-lt"/>
                          <a:cs typeface="Times New Roman" pitchFamily="18" charset="0"/>
                        </a:rPr>
                        <a:t>Итого неналоговые доходы</a:t>
                      </a:r>
                      <a:endParaRPr lang="ru-RU" sz="16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1 022,9</a:t>
                      </a:r>
                      <a:endParaRPr lang="ru-RU" sz="1600" b="1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877,8</a:t>
                      </a:r>
                      <a:endParaRPr lang="ru-RU" sz="1600" b="1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869,0</a:t>
                      </a:r>
                      <a:endParaRPr lang="ru-RU" sz="1600" b="1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</a:tr>
            </a:tbl>
          </a:graphicData>
        </a:graphic>
      </p:graphicFrame>
      <p:sp>
        <p:nvSpPr>
          <p:cNvPr id="14" name="Заголовок 3"/>
          <p:cNvSpPr>
            <a:spLocks noGrp="1"/>
          </p:cNvSpPr>
          <p:nvPr>
            <p:ph type="title"/>
          </p:nvPr>
        </p:nvSpPr>
        <p:spPr>
          <a:xfrm>
            <a:off x="428043" y="190005"/>
            <a:ext cx="11182066" cy="844478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Неналоговые доходы бюджета города Твери </a:t>
            </a:r>
            <a:b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</a:b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на 2024 год и на плановый период 2025 и 2026 годов </a:t>
            </a:r>
          </a:p>
        </p:txBody>
      </p:sp>
      <p:sp>
        <p:nvSpPr>
          <p:cNvPr id="6" name="Прямоугольник 77"/>
          <p:cNvSpPr/>
          <p:nvPr/>
        </p:nvSpPr>
        <p:spPr>
          <a:xfrm>
            <a:off x="0" y="6581160"/>
            <a:ext cx="12187680" cy="276480"/>
          </a:xfrm>
          <a:prstGeom prst="rect">
            <a:avLst/>
          </a:prstGeom>
          <a:solidFill>
            <a:srgbClr val="BCB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350" b="1" strike="noStrike" spc="-1" dirty="0">
              <a:solidFill>
                <a:schemeClr val="lt1"/>
              </a:solidFill>
              <a:latin typeface="Calibri"/>
            </a:endParaRPr>
          </a:p>
        </p:txBody>
      </p:sp>
      <p:grpSp>
        <p:nvGrpSpPr>
          <p:cNvPr id="7" name="Группа 77"/>
          <p:cNvGrpSpPr/>
          <p:nvPr/>
        </p:nvGrpSpPr>
        <p:grpSpPr>
          <a:xfrm>
            <a:off x="31634" y="6519161"/>
            <a:ext cx="2477765" cy="327779"/>
            <a:chOff x="31634" y="6519161"/>
            <a:chExt cx="2477765" cy="327779"/>
          </a:xfrm>
        </p:grpSpPr>
        <p:sp>
          <p:nvSpPr>
            <p:cNvPr id="8" name="TextBox 7"/>
            <p:cNvSpPr txBox="1"/>
            <p:nvPr/>
          </p:nvSpPr>
          <p:spPr>
            <a:xfrm>
              <a:off x="324698" y="6552772"/>
              <a:ext cx="218470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b="1" dirty="0" smtClean="0">
                  <a:latin typeface="Calibri" panose="020F0502020204030204" pitchFamily="34" charset="0"/>
                </a:rPr>
                <a:t>Администрация города Твери</a:t>
              </a:r>
              <a:endParaRPr lang="ru-RU" sz="1200" b="1" dirty="0">
                <a:latin typeface="Calibri" panose="020F0502020204030204" pitchFamily="34" charset="0"/>
              </a:endParaRPr>
            </a:p>
          </p:txBody>
        </p:sp>
        <p:pic>
          <p:nvPicPr>
            <p:cNvPr id="9" name="Picture 2" descr="Герб города Тверь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1634" y="6519161"/>
              <a:ext cx="294369" cy="3277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Прямоугольник 70"/>
          <p:cNvSpPr/>
          <p:nvPr/>
        </p:nvSpPr>
        <p:spPr>
          <a:xfrm rot="5400000" flipV="1">
            <a:off x="132717" y="597118"/>
            <a:ext cx="587472" cy="4626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720" rIns="90000" bIns="72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350" b="0" strike="noStrike" spc="-1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F8B4F9AE-2B7D-43B8-AD8B-ED3109F5FBD3}" type="slidenum">
              <a:rPr lang="ru-RU" sz="1400" b="1" smtClean="0">
                <a:solidFill>
                  <a:schemeClr val="tx1"/>
                </a:solidFill>
              </a:rPr>
              <a:pPr/>
              <a:t>34</a:t>
            </a:fld>
            <a:endParaRPr lang="ru-RU" sz="1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199458" y="692697"/>
            <a:ext cx="9963806" cy="1078437"/>
          </a:xfrm>
          <a:prstGeom prst="roundRect">
            <a:avLst/>
          </a:prstGeom>
          <a:solidFill>
            <a:srgbClr val="91A1BB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800" dirty="0" smtClean="0">
                <a:solidFill>
                  <a:schemeClr val="tx1"/>
                </a:solidFill>
                <a:cs typeface="Times New Roman" pitchFamily="18" charset="0"/>
              </a:rPr>
              <a:t>Безвозмездные поступления </a:t>
            </a:r>
            <a:endParaRPr lang="ru-RU" sz="2800" dirty="0"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19403" y="2852936"/>
            <a:ext cx="5255174" cy="914400"/>
          </a:xfrm>
          <a:prstGeom prst="roundRect">
            <a:avLst/>
          </a:prstGeom>
          <a:solidFill>
            <a:srgbClr val="91A1BB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dirty="0" smtClean="0">
                <a:solidFill>
                  <a:schemeClr val="tx1"/>
                </a:solidFill>
                <a:cs typeface="Times New Roman" pitchFamily="18" charset="0"/>
              </a:rPr>
              <a:t>Межбюджетные трансферты  (МБТ)</a:t>
            </a:r>
            <a:endParaRPr lang="ru-RU" sz="24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384032" y="2780928"/>
            <a:ext cx="5213131" cy="1035268"/>
          </a:xfrm>
          <a:prstGeom prst="roundRect">
            <a:avLst/>
          </a:prstGeom>
          <a:solidFill>
            <a:srgbClr val="F4B18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 smtClean="0">
                <a:solidFill>
                  <a:schemeClr val="tx1"/>
                </a:solidFill>
                <a:cs typeface="Times New Roman" pitchFamily="18" charset="0"/>
              </a:rPr>
              <a:t>Безвозмездные поступления от физических и юридических лиц (добровольные пожертвования)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31371" y="5013176"/>
            <a:ext cx="2208245" cy="1224136"/>
          </a:xfrm>
          <a:prstGeom prst="roundRect">
            <a:avLst/>
          </a:prstGeom>
          <a:solidFill>
            <a:srgbClr val="91A1BB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дотации</a:t>
            </a:r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ru-RU" sz="1200" dirty="0" smtClean="0">
                <a:solidFill>
                  <a:schemeClr val="tx1"/>
                </a:solidFill>
                <a:cs typeface="Times New Roman" pitchFamily="18" charset="0"/>
              </a:rPr>
              <a:t>предоставляются без определения</a:t>
            </a:r>
            <a:br>
              <a:rPr lang="ru-RU" sz="1200" dirty="0" smtClean="0">
                <a:solidFill>
                  <a:schemeClr val="tx1"/>
                </a:solidFill>
                <a:cs typeface="Times New Roman" pitchFamily="18" charset="0"/>
              </a:rPr>
            </a:br>
            <a:r>
              <a:rPr lang="ru-RU" sz="1200" dirty="0" smtClean="0">
                <a:solidFill>
                  <a:schemeClr val="tx1"/>
                </a:solidFill>
                <a:cs typeface="Times New Roman" pitchFamily="18" charset="0"/>
              </a:rPr>
              <a:t>конкретной цели их использования</a:t>
            </a:r>
            <a:endParaRPr lang="ru-RU" sz="12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831638" y="5085184"/>
            <a:ext cx="2976330" cy="1130424"/>
          </a:xfrm>
          <a:prstGeom prst="roundRect">
            <a:avLst/>
          </a:prstGeom>
          <a:solidFill>
            <a:srgbClr val="91A1BB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субсидии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  <a:cs typeface="Times New Roman" pitchFamily="18" charset="0"/>
              </a:rPr>
              <a:t>предоставляются на определенные цели на условиях долевого</a:t>
            </a:r>
            <a:br>
              <a:rPr lang="ru-RU" sz="1200" dirty="0" smtClean="0">
                <a:solidFill>
                  <a:schemeClr val="tx1"/>
                </a:solidFill>
                <a:cs typeface="Times New Roman" pitchFamily="18" charset="0"/>
              </a:rPr>
            </a:br>
            <a:r>
              <a:rPr lang="ru-RU" sz="1200" dirty="0" err="1" smtClean="0">
                <a:solidFill>
                  <a:schemeClr val="tx1"/>
                </a:solidFill>
                <a:cs typeface="Times New Roman" pitchFamily="18" charset="0"/>
              </a:rPr>
              <a:t>софинансирования</a:t>
            </a:r>
            <a:r>
              <a:rPr lang="ru-RU" sz="1200" dirty="0" smtClean="0">
                <a:solidFill>
                  <a:schemeClr val="tx1"/>
                </a:solidFill>
                <a:cs typeface="Times New Roman" pitchFamily="18" charset="0"/>
              </a:rPr>
              <a:t> расходов других бюджетов</a:t>
            </a:r>
            <a:endParaRPr lang="ru-RU" sz="12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999989" y="5085184"/>
            <a:ext cx="3360373" cy="1152128"/>
          </a:xfrm>
          <a:prstGeom prst="roundRect">
            <a:avLst/>
          </a:prstGeom>
          <a:solidFill>
            <a:srgbClr val="91A1BB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субвенции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  <a:cs typeface="Times New Roman" pitchFamily="18" charset="0"/>
              </a:rPr>
              <a:t>предоставляются на финансирование  «переданных»</a:t>
            </a:r>
            <a:br>
              <a:rPr lang="ru-RU" sz="1200" dirty="0" smtClean="0">
                <a:solidFill>
                  <a:schemeClr val="tx1"/>
                </a:solidFill>
                <a:cs typeface="Times New Roman" pitchFamily="18" charset="0"/>
              </a:rPr>
            </a:br>
            <a:r>
              <a:rPr lang="ru-RU" sz="1200" dirty="0" smtClean="0">
                <a:solidFill>
                  <a:schemeClr val="tx1"/>
                </a:solidFill>
                <a:cs typeface="Times New Roman" pitchFamily="18" charset="0"/>
              </a:rPr>
              <a:t>государственных полномочий</a:t>
            </a:r>
            <a:endParaRPr lang="ru-RU" sz="12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9744406" y="5085184"/>
            <a:ext cx="2112234" cy="1152128"/>
          </a:xfrm>
          <a:prstGeom prst="roundRect">
            <a:avLst/>
          </a:prstGeom>
          <a:solidFill>
            <a:srgbClr val="91A1BB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иные МБТ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предоставляются на определенные цели</a:t>
            </a:r>
            <a:endParaRPr lang="ru-RU" sz="1200" dirty="0">
              <a:solidFill>
                <a:schemeClr val="tx1"/>
              </a:solidFill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flipV="1">
            <a:off x="6288021" y="1772816"/>
            <a:ext cx="0" cy="409904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2255574" y="2204864"/>
            <a:ext cx="7210098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H="1" flipV="1">
            <a:off x="2255574" y="2204867"/>
            <a:ext cx="2" cy="572813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V="1">
            <a:off x="2351584" y="3789043"/>
            <a:ext cx="0" cy="472965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V="1">
            <a:off x="2063552" y="4293099"/>
            <a:ext cx="8018084" cy="1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V="1">
            <a:off x="9456374" y="2204864"/>
            <a:ext cx="0" cy="572814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flipV="1">
            <a:off x="2063552" y="4293096"/>
            <a:ext cx="0" cy="648072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flipV="1">
            <a:off x="4175787" y="4293096"/>
            <a:ext cx="0" cy="792088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7632170" y="4293096"/>
            <a:ext cx="0" cy="72008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10032438" y="4293096"/>
            <a:ext cx="0" cy="72008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3" name="Заголовок 1"/>
          <p:cNvSpPr txBox="1">
            <a:spLocks/>
          </p:cNvSpPr>
          <p:nvPr/>
        </p:nvSpPr>
        <p:spPr>
          <a:xfrm>
            <a:off x="1103446" y="332657"/>
            <a:ext cx="10363200" cy="57849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0" name="Прямоугольник 77"/>
          <p:cNvSpPr/>
          <p:nvPr/>
        </p:nvSpPr>
        <p:spPr>
          <a:xfrm>
            <a:off x="0" y="6581160"/>
            <a:ext cx="12187680" cy="276480"/>
          </a:xfrm>
          <a:prstGeom prst="rect">
            <a:avLst/>
          </a:prstGeom>
          <a:solidFill>
            <a:srgbClr val="BCB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350" b="1" strike="noStrike" spc="-1" dirty="0">
              <a:solidFill>
                <a:schemeClr val="lt1"/>
              </a:solidFill>
              <a:latin typeface="Calibri"/>
            </a:endParaRPr>
          </a:p>
        </p:txBody>
      </p:sp>
      <p:grpSp>
        <p:nvGrpSpPr>
          <p:cNvPr id="21" name="Группа 77"/>
          <p:cNvGrpSpPr/>
          <p:nvPr/>
        </p:nvGrpSpPr>
        <p:grpSpPr>
          <a:xfrm>
            <a:off x="31634" y="6519161"/>
            <a:ext cx="2477765" cy="327779"/>
            <a:chOff x="31634" y="6519161"/>
            <a:chExt cx="2477765" cy="327779"/>
          </a:xfrm>
        </p:grpSpPr>
        <p:sp>
          <p:nvSpPr>
            <p:cNvPr id="22" name="TextBox 21"/>
            <p:cNvSpPr txBox="1"/>
            <p:nvPr/>
          </p:nvSpPr>
          <p:spPr>
            <a:xfrm>
              <a:off x="324698" y="6552772"/>
              <a:ext cx="218470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b="1" dirty="0" smtClean="0">
                  <a:latin typeface="Calibri" panose="020F0502020204030204" pitchFamily="34" charset="0"/>
                </a:rPr>
                <a:t>Администрация города Твери</a:t>
              </a:r>
              <a:endParaRPr lang="ru-RU" sz="1200" b="1" dirty="0">
                <a:latin typeface="Calibri" panose="020F0502020204030204" pitchFamily="34" charset="0"/>
              </a:endParaRPr>
            </a:p>
          </p:txBody>
        </p:sp>
        <p:pic>
          <p:nvPicPr>
            <p:cNvPr id="25" name="Picture 2" descr="Герб города Тверь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1634" y="6519161"/>
              <a:ext cx="294369" cy="3277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F8B4F9AE-2B7D-43B8-AD8B-ED3109F5FBD3}" type="slidenum">
              <a:rPr lang="ru-RU" sz="1400" b="1" smtClean="0">
                <a:solidFill>
                  <a:schemeClr val="tx1"/>
                </a:solidFill>
              </a:rPr>
              <a:pPr/>
              <a:t>35</a:t>
            </a:fld>
            <a:endParaRPr lang="ru-RU" sz="1400" b="1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663154" y="273132"/>
            <a:ext cx="8640960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a typeface="+mj-ea"/>
                <a:cs typeface="Times New Roman" pitchFamily="18" charset="0"/>
              </a:rPr>
              <a:t>Безвозмездные поступления в бюджет </a:t>
            </a:r>
            <a:br>
              <a:rPr lang="ru-RU" sz="2400" dirty="0" smtClean="0">
                <a:solidFill>
                  <a:schemeClr val="accent1">
                    <a:lumMod val="50000"/>
                  </a:schemeClr>
                </a:solidFill>
                <a:ea typeface="+mj-ea"/>
                <a:cs typeface="Times New Roman" pitchFamily="18" charset="0"/>
              </a:rPr>
            </a:b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a typeface="+mj-ea"/>
                <a:cs typeface="Times New Roman" pitchFamily="18" charset="0"/>
              </a:rPr>
              <a:t>города Твери  в 2024 – 2026 годах</a:t>
            </a:r>
            <a:endParaRPr lang="ru-RU" sz="2400" dirty="0">
              <a:solidFill>
                <a:schemeClr val="accent1">
                  <a:lumMod val="50000"/>
                </a:schemeClr>
              </a:solidFill>
              <a:ea typeface="+mj-ea"/>
              <a:cs typeface="Times New Roman" pitchFamily="18" charset="0"/>
            </a:endParaRPr>
          </a:p>
        </p:txBody>
      </p:sp>
      <p:graphicFrame>
        <p:nvGraphicFramePr>
          <p:cNvPr id="8" name="Содержимое 5"/>
          <p:cNvGraphicFramePr>
            <a:graphicFrameLocks noGrp="1"/>
          </p:cNvGraphicFramePr>
          <p:nvPr>
            <p:ph idx="1"/>
          </p:nvPr>
        </p:nvGraphicFramePr>
        <p:xfrm>
          <a:off x="623393" y="1412776"/>
          <a:ext cx="11041224" cy="337617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074"/>
                <a:gridCol w="4704522"/>
                <a:gridCol w="1920213"/>
                <a:gridCol w="1920213"/>
                <a:gridCol w="1824202"/>
              </a:tblGrid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№ </a:t>
                      </a:r>
                      <a:r>
                        <a:rPr lang="ru-RU" sz="160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п</a:t>
                      </a:r>
                      <a:r>
                        <a:rPr lang="ru-RU" sz="16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/</a:t>
                      </a:r>
                      <a:r>
                        <a:rPr lang="ru-RU" sz="160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п</a:t>
                      </a:r>
                      <a:endParaRPr lang="ru-RU" sz="16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21920" marR="121920" anchor="ctr">
                    <a:solidFill>
                      <a:srgbClr val="91A1B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Безвозмездные поступления</a:t>
                      </a:r>
                      <a:endParaRPr lang="ru-RU" sz="16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21920" marR="121920" anchor="ctr">
                    <a:solidFill>
                      <a:srgbClr val="91A1B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20</a:t>
                      </a:r>
                      <a:r>
                        <a:rPr lang="en-US" sz="16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2</a:t>
                      </a:r>
                      <a:r>
                        <a:rPr lang="ru-RU" sz="16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4 год</a:t>
                      </a:r>
                    </a:p>
                  </a:txBody>
                  <a:tcPr marL="121920" marR="121920" anchor="ctr">
                    <a:solidFill>
                      <a:srgbClr val="91A1B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2025 год</a:t>
                      </a:r>
                    </a:p>
                  </a:txBody>
                  <a:tcPr marL="121920" marR="121920" anchor="ctr">
                    <a:solidFill>
                      <a:srgbClr val="91A1B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2026 год</a:t>
                      </a:r>
                    </a:p>
                  </a:txBody>
                  <a:tcPr marL="121920" marR="121920" anchor="ctr">
                    <a:solidFill>
                      <a:srgbClr val="91A1BB"/>
                    </a:solidFill>
                  </a:tcPr>
                </a:tc>
              </a:tr>
              <a:tr h="352725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1</a:t>
                      </a:r>
                      <a:endParaRPr lang="ru-RU" sz="18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21920" marR="121920" anchor="ctr">
                    <a:solidFill>
                      <a:srgbClr val="DBE4E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Дотации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21920" marR="121920" anchor="ctr">
                    <a:solidFill>
                      <a:srgbClr val="DBE4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-</a:t>
                      </a:r>
                      <a:endParaRPr lang="ru-RU" sz="18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21920" marR="121920" anchor="ctr">
                    <a:solidFill>
                      <a:srgbClr val="DBE4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-</a:t>
                      </a:r>
                      <a:endParaRPr lang="ru-RU" sz="18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21920" marR="121920" anchor="ctr">
                    <a:solidFill>
                      <a:srgbClr val="DBE4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-</a:t>
                      </a:r>
                      <a:endParaRPr lang="ru-RU" sz="18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21920" marR="121920" anchor="ctr">
                    <a:solidFill>
                      <a:srgbClr val="DBE4E9"/>
                    </a:solidFill>
                  </a:tcPr>
                </a:tc>
              </a:tr>
              <a:tr h="402671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2</a:t>
                      </a:r>
                      <a:endParaRPr lang="ru-RU" sz="18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21920" marR="121920" anchor="ctr">
                    <a:solidFill>
                      <a:srgbClr val="A4BBC8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Субсидии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21920" marR="121920" anchor="ctr">
                    <a:solidFill>
                      <a:srgbClr val="A4BBC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945,2</a:t>
                      </a:r>
                      <a:endParaRPr lang="ru-RU" sz="18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21920" marR="121920" anchor="ctr">
                    <a:solidFill>
                      <a:srgbClr val="A4BBC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688,1</a:t>
                      </a:r>
                      <a:endParaRPr lang="ru-RU" sz="18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21920" marR="121920" anchor="ctr">
                    <a:solidFill>
                      <a:srgbClr val="A4BBC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688,1</a:t>
                      </a:r>
                      <a:endParaRPr lang="ru-RU" sz="18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21920" marR="121920" anchor="ctr">
                    <a:solidFill>
                      <a:srgbClr val="A4BBC8"/>
                    </a:solidFill>
                  </a:tcPr>
                </a:tc>
              </a:tr>
              <a:tr h="416650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3</a:t>
                      </a:r>
                      <a:endParaRPr lang="ru-RU" sz="18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21920" marR="121920" anchor="ctr">
                    <a:solidFill>
                      <a:srgbClr val="DBE4E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Субвенции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21920" marR="121920" anchor="ctr">
                    <a:solidFill>
                      <a:srgbClr val="DBE4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3 747,2</a:t>
                      </a:r>
                      <a:endParaRPr lang="ru-RU" sz="1800" b="1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21920" marR="121920" anchor="ctr">
                    <a:solidFill>
                      <a:srgbClr val="DBE4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3 747,3</a:t>
                      </a:r>
                      <a:endParaRPr lang="ru-RU" sz="1800" b="1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21920" marR="121920" anchor="ctr">
                    <a:solidFill>
                      <a:srgbClr val="DBE4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3 747,3</a:t>
                      </a:r>
                      <a:endParaRPr lang="ru-RU" sz="1800" b="1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21920" marR="121920" anchor="ctr">
                    <a:solidFill>
                      <a:srgbClr val="DBE4E9"/>
                    </a:solidFill>
                  </a:tcPr>
                </a:tc>
              </a:tr>
              <a:tr h="416050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4</a:t>
                      </a:r>
                      <a:endParaRPr lang="ru-RU" sz="18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21920" marR="121920" anchor="ctr">
                    <a:solidFill>
                      <a:srgbClr val="A4BBC8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Иные межбюджетные</a:t>
                      </a:r>
                      <a:r>
                        <a:rPr lang="ru-RU" sz="16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 трансферты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21920" marR="121920" anchor="ctr">
                    <a:solidFill>
                      <a:srgbClr val="A4BBC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798,0</a:t>
                      </a:r>
                      <a:endParaRPr lang="ru-RU" sz="1800" b="1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21920" marR="121920" anchor="ctr">
                    <a:solidFill>
                      <a:srgbClr val="A4BBC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-</a:t>
                      </a:r>
                      <a:endParaRPr lang="ru-RU" sz="1800" b="1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21920" marR="121920" anchor="ctr">
                    <a:solidFill>
                      <a:srgbClr val="A4BBC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-</a:t>
                      </a:r>
                      <a:endParaRPr lang="ru-RU" sz="1800" b="1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21920" marR="121920" anchor="ctr">
                    <a:solidFill>
                      <a:srgbClr val="A4BBC8"/>
                    </a:solidFill>
                  </a:tcPr>
                </a:tc>
              </a:tr>
              <a:tr h="617268">
                <a:tc>
                  <a:txBody>
                    <a:bodyPr/>
                    <a:lstStyle/>
                    <a:p>
                      <a:pPr algn="ctr"/>
                      <a:endParaRPr lang="en-US" sz="1800" b="1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5</a:t>
                      </a:r>
                      <a:endParaRPr lang="ru-RU" sz="18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21920" marR="121920" anchor="ctr">
                    <a:solidFill>
                      <a:srgbClr val="DBE4E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Безвозмездные поступления от физических и юридических лиц 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21920" marR="121920" anchor="ctr">
                    <a:solidFill>
                      <a:srgbClr val="DBE4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-</a:t>
                      </a:r>
                      <a:endParaRPr lang="ru-RU" sz="18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21920" marR="121920" anchor="ctr">
                    <a:solidFill>
                      <a:srgbClr val="DBE4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-</a:t>
                      </a:r>
                      <a:endParaRPr lang="ru-RU" sz="18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21920" marR="121920" anchor="ctr">
                    <a:solidFill>
                      <a:srgbClr val="DBE4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-</a:t>
                      </a:r>
                      <a:endParaRPr lang="ru-RU" sz="18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21920" marR="121920" anchor="ctr">
                    <a:solidFill>
                      <a:srgbClr val="DBE4E9"/>
                    </a:solidFill>
                  </a:tcPr>
                </a:tc>
              </a:tr>
              <a:tr h="555839"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21920" marR="121920" anchor="ctr">
                    <a:solidFill>
                      <a:srgbClr val="A4BBC8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Итого  безвозмездные поступления</a:t>
                      </a:r>
                      <a:endParaRPr lang="ru-RU" sz="16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21920" marR="121920" anchor="ctr">
                    <a:solidFill>
                      <a:srgbClr val="A4BBC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5 490,4</a:t>
                      </a:r>
                      <a:endParaRPr lang="ru-RU" sz="1800" b="1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121920" marR="121920" anchor="ctr">
                    <a:solidFill>
                      <a:srgbClr val="A4BBC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4 435,4</a:t>
                      </a:r>
                      <a:endParaRPr lang="ru-RU" sz="1800" b="1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21920" marR="121920" anchor="ctr">
                    <a:solidFill>
                      <a:srgbClr val="A4BBC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4 435,4</a:t>
                      </a:r>
                      <a:endParaRPr lang="ru-RU" sz="1800" b="1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21920" marR="121920" anchor="ctr">
                    <a:solidFill>
                      <a:srgbClr val="A4BBC8"/>
                    </a:solidFill>
                  </a:tcPr>
                </a:tc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719403" y="5013178"/>
            <a:ext cx="1094521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/>
            <a:r>
              <a:rPr lang="ru-RU" dirty="0" smtClean="0">
                <a:cs typeface="Times New Roman" pitchFamily="18" charset="0"/>
              </a:rPr>
              <a:t>Объем поступлений межбюджетных трансфертов будет уточняться в течение года после распределения Правительством Тверской области межбюджетных трансфертов между муниципальными образованиями Тверской области.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984938" y="1052736"/>
            <a:ext cx="16288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 smtClean="0">
                <a:cs typeface="Times New Roman" pitchFamily="18" charset="0"/>
              </a:rPr>
              <a:t>млн руб.</a:t>
            </a:r>
            <a:endParaRPr lang="ru-RU" sz="1600" dirty="0">
              <a:cs typeface="Times New Roman" pitchFamily="18" charset="0"/>
            </a:endParaRPr>
          </a:p>
        </p:txBody>
      </p:sp>
      <p:sp>
        <p:nvSpPr>
          <p:cNvPr id="6" name="Прямоугольник 77"/>
          <p:cNvSpPr/>
          <p:nvPr/>
        </p:nvSpPr>
        <p:spPr>
          <a:xfrm>
            <a:off x="4320" y="6581520"/>
            <a:ext cx="12187680" cy="276480"/>
          </a:xfrm>
          <a:prstGeom prst="rect">
            <a:avLst/>
          </a:prstGeom>
          <a:solidFill>
            <a:srgbClr val="BCB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350" b="1" strike="noStrike" spc="-1" dirty="0">
              <a:solidFill>
                <a:schemeClr val="lt1"/>
              </a:solidFill>
              <a:latin typeface="Calibri"/>
            </a:endParaRPr>
          </a:p>
        </p:txBody>
      </p:sp>
      <p:grpSp>
        <p:nvGrpSpPr>
          <p:cNvPr id="7" name="Группа 77"/>
          <p:cNvGrpSpPr/>
          <p:nvPr/>
        </p:nvGrpSpPr>
        <p:grpSpPr>
          <a:xfrm>
            <a:off x="31634" y="6519161"/>
            <a:ext cx="2477765" cy="327779"/>
            <a:chOff x="31634" y="6519161"/>
            <a:chExt cx="2477765" cy="327779"/>
          </a:xfrm>
        </p:grpSpPr>
        <p:sp>
          <p:nvSpPr>
            <p:cNvPr id="9" name="TextBox 8"/>
            <p:cNvSpPr txBox="1"/>
            <p:nvPr/>
          </p:nvSpPr>
          <p:spPr>
            <a:xfrm>
              <a:off x="324698" y="6552772"/>
              <a:ext cx="218470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b="1" dirty="0" smtClean="0">
                  <a:latin typeface="Calibri" panose="020F0502020204030204" pitchFamily="34" charset="0"/>
                </a:rPr>
                <a:t>Администрация города Твери</a:t>
              </a:r>
              <a:endParaRPr lang="ru-RU" sz="1200" b="1" dirty="0">
                <a:latin typeface="Calibri" panose="020F0502020204030204" pitchFamily="34" charset="0"/>
              </a:endParaRPr>
            </a:p>
          </p:txBody>
        </p:sp>
        <p:pic>
          <p:nvPicPr>
            <p:cNvPr id="12" name="Picture 2" descr="Герб города Тверь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634" y="6519161"/>
              <a:ext cx="294369" cy="3277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Прямоугольник 70"/>
          <p:cNvSpPr/>
          <p:nvPr/>
        </p:nvSpPr>
        <p:spPr>
          <a:xfrm rot="5400000" flipV="1">
            <a:off x="334598" y="585243"/>
            <a:ext cx="587472" cy="4626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720" rIns="90000" bIns="72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350" b="0" strike="noStrike" spc="-1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F8B4F9AE-2B7D-43B8-AD8B-ED3109F5FBD3}" type="slidenum">
              <a:rPr lang="ru-RU" sz="1400" b="1" smtClean="0">
                <a:solidFill>
                  <a:schemeClr val="tx1"/>
                </a:solidFill>
              </a:rPr>
              <a:pPr/>
              <a:t>36</a:t>
            </a:fld>
            <a:endParaRPr lang="ru-RU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8743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433045" y="565915"/>
            <a:ext cx="10946641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a typeface="+mj-ea"/>
                <a:cs typeface="Times New Roman" pitchFamily="18" charset="0"/>
              </a:rPr>
              <a:t>Реализация переданных государственных полномочий в 2024 году</a:t>
            </a:r>
            <a:endParaRPr lang="ru-RU" sz="2400" dirty="0">
              <a:solidFill>
                <a:schemeClr val="accent1">
                  <a:lumMod val="50000"/>
                </a:schemeClr>
              </a:solidFill>
              <a:ea typeface="+mj-ea"/>
              <a:cs typeface="Times New Roman" pitchFamily="18" charset="0"/>
            </a:endParaRPr>
          </a:p>
        </p:txBody>
      </p:sp>
      <p:sp>
        <p:nvSpPr>
          <p:cNvPr id="12" name="Выноска со стрелкой вправо 11"/>
          <p:cNvSpPr/>
          <p:nvPr/>
        </p:nvSpPr>
        <p:spPr>
          <a:xfrm>
            <a:off x="334610" y="2420888"/>
            <a:ext cx="3503918" cy="2743200"/>
          </a:xfrm>
          <a:prstGeom prst="rightArrowCallou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cs typeface="Times New Roman" pitchFamily="18" charset="0"/>
              </a:rPr>
              <a:t>СУБВЕНЦИИ </a:t>
            </a:r>
          </a:p>
          <a:p>
            <a:pPr algn="ctr"/>
            <a:r>
              <a:rPr lang="ru-RU" sz="2000" dirty="0" smtClean="0">
                <a:cs typeface="Times New Roman" pitchFamily="18" charset="0"/>
              </a:rPr>
              <a:t>на 2024 год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  <a:cs typeface="Times New Roman" pitchFamily="18" charset="0"/>
              </a:rPr>
              <a:t>3 747,2</a:t>
            </a:r>
          </a:p>
          <a:p>
            <a:pPr algn="ctr"/>
            <a:r>
              <a:rPr lang="ru-RU" sz="2000" dirty="0" err="1" smtClean="0">
                <a:cs typeface="Times New Roman" pitchFamily="18" charset="0"/>
              </a:rPr>
              <a:t>млн</a:t>
            </a:r>
            <a:r>
              <a:rPr lang="ru-RU" sz="2000" dirty="0" smtClean="0">
                <a:cs typeface="Times New Roman" pitchFamily="18" charset="0"/>
              </a:rPr>
              <a:t> руб.</a:t>
            </a:r>
          </a:p>
          <a:p>
            <a:pPr algn="ctr"/>
            <a:endParaRPr lang="ru-RU" sz="1600" b="1" dirty="0" smtClean="0">
              <a:cs typeface="Times New Roman" pitchFamily="18" charset="0"/>
            </a:endParaRPr>
          </a:p>
          <a:p>
            <a:pPr algn="ctr"/>
            <a:endParaRPr lang="ru-RU" sz="1600" b="1" dirty="0">
              <a:cs typeface="Times New Roman" pitchFamily="18" charset="0"/>
            </a:endParaRPr>
          </a:p>
        </p:txBody>
      </p:sp>
      <p:graphicFrame>
        <p:nvGraphicFramePr>
          <p:cNvPr id="13" name="Схема 12"/>
          <p:cNvGraphicFramePr/>
          <p:nvPr/>
        </p:nvGraphicFramePr>
        <p:xfrm>
          <a:off x="4079513" y="1412776"/>
          <a:ext cx="7776864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Прямоугольник 77"/>
          <p:cNvSpPr/>
          <p:nvPr/>
        </p:nvSpPr>
        <p:spPr>
          <a:xfrm>
            <a:off x="0" y="6581160"/>
            <a:ext cx="12187680" cy="276480"/>
          </a:xfrm>
          <a:prstGeom prst="rect">
            <a:avLst/>
          </a:prstGeom>
          <a:solidFill>
            <a:srgbClr val="BCB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350" b="1" strike="noStrike" spc="-1" dirty="0">
              <a:solidFill>
                <a:schemeClr val="lt1"/>
              </a:solidFill>
              <a:latin typeface="Calibri"/>
            </a:endParaRPr>
          </a:p>
        </p:txBody>
      </p:sp>
      <p:grpSp>
        <p:nvGrpSpPr>
          <p:cNvPr id="7" name="Группа 77"/>
          <p:cNvGrpSpPr/>
          <p:nvPr/>
        </p:nvGrpSpPr>
        <p:grpSpPr>
          <a:xfrm>
            <a:off x="31634" y="6519161"/>
            <a:ext cx="2477765" cy="327779"/>
            <a:chOff x="31634" y="6519161"/>
            <a:chExt cx="2477765" cy="327779"/>
          </a:xfrm>
        </p:grpSpPr>
        <p:sp>
          <p:nvSpPr>
            <p:cNvPr id="8" name="TextBox 7"/>
            <p:cNvSpPr txBox="1"/>
            <p:nvPr/>
          </p:nvSpPr>
          <p:spPr>
            <a:xfrm>
              <a:off x="324698" y="6552772"/>
              <a:ext cx="218470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b="1" dirty="0" smtClean="0">
                  <a:latin typeface="Calibri" panose="020F0502020204030204" pitchFamily="34" charset="0"/>
                </a:rPr>
                <a:t>Администрация города Твери</a:t>
              </a:r>
              <a:endParaRPr lang="ru-RU" sz="1200" b="1" dirty="0">
                <a:latin typeface="Calibri" panose="020F0502020204030204" pitchFamily="34" charset="0"/>
              </a:endParaRPr>
            </a:p>
          </p:txBody>
        </p:sp>
        <p:pic>
          <p:nvPicPr>
            <p:cNvPr id="9" name="Picture 2" descr="Герб города Тверь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1634" y="6519161"/>
              <a:ext cx="294369" cy="3277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11423913" y="6492875"/>
            <a:ext cx="768087" cy="365125"/>
          </a:xfrm>
        </p:spPr>
        <p:txBody>
          <a:bodyPr/>
          <a:lstStyle/>
          <a:p>
            <a:fld id="{F8B4F9AE-2B7D-43B8-AD8B-ED3109F5FBD3}" type="slidenum">
              <a:rPr lang="ru-RU" sz="1400" b="1" smtClean="0">
                <a:solidFill>
                  <a:schemeClr val="tx1"/>
                </a:solidFill>
              </a:rPr>
              <a:pPr/>
              <a:t>37</a:t>
            </a:fld>
            <a:endParaRPr lang="ru-RU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78743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866901" y="1704975"/>
            <a:ext cx="85439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</a:rPr>
              <a:t>Расходы бюджета города Твери</a:t>
            </a:r>
            <a:endParaRPr lang="ru-RU" sz="3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Прямоугольник 77"/>
          <p:cNvSpPr/>
          <p:nvPr/>
        </p:nvSpPr>
        <p:spPr>
          <a:xfrm>
            <a:off x="0" y="6581160"/>
            <a:ext cx="12187680" cy="276480"/>
          </a:xfrm>
          <a:prstGeom prst="rect">
            <a:avLst/>
          </a:prstGeom>
          <a:solidFill>
            <a:srgbClr val="BCB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350" b="1" strike="noStrike" spc="-1" dirty="0">
              <a:solidFill>
                <a:schemeClr val="lt1"/>
              </a:solidFill>
              <a:latin typeface="Calibri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824592" y="6550223"/>
            <a:ext cx="36740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6E56C8BD-70D1-4B45-8C1B-2C0F3206853E}" type="slidenum">
              <a:rPr lang="ru-RU" sz="1400" b="1">
                <a:latin typeface="Calibri" panose="020F0502020204030204" pitchFamily="34" charset="0"/>
              </a:rPr>
              <a:pPr algn="ctr"/>
              <a:t>38</a:t>
            </a:fld>
            <a:endParaRPr lang="ru-RU" sz="1400" b="1" dirty="0">
              <a:latin typeface="Calibri" panose="020F0502020204030204" pitchFamily="34" charset="0"/>
            </a:endParaRPr>
          </a:p>
        </p:txBody>
      </p:sp>
      <p:grpSp>
        <p:nvGrpSpPr>
          <p:cNvPr id="2" name="Группа 8"/>
          <p:cNvGrpSpPr/>
          <p:nvPr/>
        </p:nvGrpSpPr>
        <p:grpSpPr>
          <a:xfrm>
            <a:off x="31634" y="6519161"/>
            <a:ext cx="2477765" cy="327779"/>
            <a:chOff x="31634" y="6519161"/>
            <a:chExt cx="2477765" cy="327779"/>
          </a:xfrm>
        </p:grpSpPr>
        <p:sp>
          <p:nvSpPr>
            <p:cNvPr id="6" name="TextBox 5"/>
            <p:cNvSpPr txBox="1"/>
            <p:nvPr/>
          </p:nvSpPr>
          <p:spPr>
            <a:xfrm>
              <a:off x="324698" y="6552772"/>
              <a:ext cx="218470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b="1" dirty="0" smtClean="0">
                  <a:latin typeface="Calibri" panose="020F0502020204030204" pitchFamily="34" charset="0"/>
                </a:rPr>
                <a:t>Администрация города Твери</a:t>
              </a:r>
              <a:endParaRPr lang="ru-RU" sz="1200" b="1" dirty="0">
                <a:latin typeface="Calibri" panose="020F0502020204030204" pitchFamily="34" charset="0"/>
              </a:endParaRPr>
            </a:p>
          </p:txBody>
        </p:sp>
        <p:pic>
          <p:nvPicPr>
            <p:cNvPr id="8" name="Picture 2" descr="Герб города Тверь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1634" y="6519161"/>
              <a:ext cx="294369" cy="3277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="" xmlns:p14="http://schemas.microsoft.com/office/powerpoint/2010/main" val="211178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95468" y="1745673"/>
            <a:ext cx="10176096" cy="1733797"/>
          </a:xfrm>
        </p:spPr>
        <p:txBody>
          <a:bodyPr>
            <a:noAutofit/>
          </a:bodyPr>
          <a:lstStyle/>
          <a:p>
            <a:pPr algn="just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Times New Roman" pitchFamily="18" charset="0"/>
              </a:rPr>
              <a:t>-   </a:t>
            </a:r>
            <a:r>
              <a:rPr lang="ru-RU" sz="2000" dirty="0" smtClean="0">
                <a:latin typeface="+mn-lt"/>
                <a:cs typeface="Times New Roman" pitchFamily="18" charset="0"/>
              </a:rPr>
              <a:t>выплачиваемые  из  бюджета денежные  средства, за исключением средств, являющихся  источниками финансирования дефицита бюджета. Формирование расходов осуществляется в соответствии с расходными обязательствами, обусловленными  установленным законодательством разграничением полномочий, исполнение которых должно происходить в  очередном финансовом году за счет средств соответствующих бюджетов.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Times New Roman" pitchFamily="18" charset="0"/>
              </a:rPr>
            </a:br>
            <a:endParaRPr lang="ru-RU" sz="2000" dirty="0">
              <a:latin typeface="+mn-lt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711183" y="836713"/>
            <a:ext cx="6816757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a typeface="+mj-ea"/>
                <a:cs typeface="Times New Roman" pitchFamily="18" charset="0"/>
              </a:rPr>
              <a:t>Расходы  бюджета </a:t>
            </a:r>
            <a:br>
              <a:rPr lang="ru-RU" sz="2400" dirty="0" smtClean="0">
                <a:solidFill>
                  <a:schemeClr val="accent1">
                    <a:lumMod val="50000"/>
                  </a:schemeClr>
                </a:solidFill>
                <a:ea typeface="+mj-ea"/>
                <a:cs typeface="Times New Roman" pitchFamily="18" charset="0"/>
              </a:rPr>
            </a:br>
            <a:endParaRPr lang="ru-RU" sz="2400" dirty="0">
              <a:solidFill>
                <a:schemeClr val="accent1">
                  <a:lumMod val="50000"/>
                </a:schemeClr>
              </a:solidFill>
              <a:ea typeface="+mj-ea"/>
              <a:cs typeface="Times New Roman" pitchFamily="18" charset="0"/>
            </a:endParaRPr>
          </a:p>
        </p:txBody>
      </p:sp>
      <p:sp>
        <p:nvSpPr>
          <p:cNvPr id="13" name="Объект 6"/>
          <p:cNvSpPr>
            <a:spLocks noGrp="1"/>
          </p:cNvSpPr>
          <p:nvPr>
            <p:ph idx="1"/>
          </p:nvPr>
        </p:nvSpPr>
        <p:spPr>
          <a:xfrm>
            <a:off x="1391478" y="4653136"/>
            <a:ext cx="10574966" cy="1944216"/>
          </a:xfrm>
        </p:spPr>
        <p:txBody>
          <a:bodyPr>
            <a:normAutofit fontScale="47500" lnSpcReduction="20000"/>
          </a:bodyPr>
          <a:lstStyle/>
          <a:p>
            <a:pPr marL="0" indent="0">
              <a:buFont typeface="Wingdings" pitchFamily="2" charset="2"/>
              <a:buChar char="Ø"/>
            </a:pPr>
            <a:r>
              <a:rPr lang="ru-RU" sz="3800" dirty="0" smtClean="0">
                <a:cs typeface="Times New Roman" panose="02020603050405020304" pitchFamily="18" charset="0"/>
              </a:rPr>
              <a:t>по 10 разделам бюджетной классификации</a:t>
            </a:r>
          </a:p>
          <a:p>
            <a:pPr marL="0" indent="0">
              <a:buFont typeface="Wingdings" pitchFamily="2" charset="2"/>
              <a:buChar char="Ø"/>
            </a:pPr>
            <a:r>
              <a:rPr lang="ru-RU" sz="3800" dirty="0" smtClean="0">
                <a:cs typeface="Times New Roman" panose="02020603050405020304" pitchFamily="18" charset="0"/>
              </a:rPr>
              <a:t>по 14 муниципальным программам;</a:t>
            </a:r>
            <a:endParaRPr lang="en-US" sz="3800" dirty="0" smtClean="0">
              <a:cs typeface="Times New Roman" panose="02020603050405020304" pitchFamily="18" charset="0"/>
            </a:endParaRPr>
          </a:p>
          <a:p>
            <a:pPr marL="0" indent="0">
              <a:buFont typeface="Wingdings" pitchFamily="2" charset="2"/>
              <a:buChar char="Ø"/>
            </a:pPr>
            <a:r>
              <a:rPr lang="ru-RU" sz="3800" dirty="0" smtClean="0">
                <a:cs typeface="Times New Roman" panose="02020603050405020304" pitchFamily="18" charset="0"/>
              </a:rPr>
              <a:t>по 15 распорядителям (прямым получателям)</a:t>
            </a:r>
            <a:r>
              <a:rPr lang="en-US" sz="3800" dirty="0" smtClean="0"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3800" dirty="0" smtClean="0">
                <a:cs typeface="Times New Roman" panose="02020603050405020304" pitchFamily="18" charset="0"/>
              </a:rPr>
              <a:t>   </a:t>
            </a:r>
            <a:r>
              <a:rPr lang="ru-RU" sz="3800" dirty="0" smtClean="0">
                <a:cs typeface="Times New Roman" panose="02020603050405020304" pitchFamily="18" charset="0"/>
              </a:rPr>
              <a:t>бюджетных средств</a:t>
            </a:r>
          </a:p>
          <a:p>
            <a:pPr marL="0" indent="0"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Wingdings" pitchFamily="2" charset="2"/>
              <a:buChar char="Ø"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  <a:buNone/>
            </a:pP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Заголовок 3"/>
          <p:cNvSpPr txBox="1">
            <a:spLocks/>
          </p:cNvSpPr>
          <p:nvPr/>
        </p:nvSpPr>
        <p:spPr>
          <a:xfrm>
            <a:off x="2714625" y="3717032"/>
            <a:ext cx="8589308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a typeface="+mj-ea"/>
                <a:cs typeface="Times New Roman" pitchFamily="18" charset="0"/>
              </a:rPr>
              <a:t>Расходы  бюджета города Твери распределены:</a:t>
            </a:r>
            <a:br>
              <a:rPr lang="ru-RU" sz="2400" dirty="0" smtClean="0">
                <a:solidFill>
                  <a:schemeClr val="accent1">
                    <a:lumMod val="50000"/>
                  </a:schemeClr>
                </a:solidFill>
                <a:ea typeface="+mj-ea"/>
                <a:cs typeface="Times New Roman" pitchFamily="18" charset="0"/>
              </a:rPr>
            </a:b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flipH="1" flipV="1">
            <a:off x="2828925" y="1419225"/>
            <a:ext cx="9363075" cy="19051"/>
          </a:xfrm>
          <a:prstGeom prst="line">
            <a:avLst/>
          </a:prstGeom>
          <a:ln w="38100">
            <a:solidFill>
              <a:srgbClr val="EC4F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H="1" flipV="1">
            <a:off x="2743200" y="4352925"/>
            <a:ext cx="9315450" cy="57151"/>
          </a:xfrm>
          <a:prstGeom prst="line">
            <a:avLst/>
          </a:prstGeom>
          <a:ln w="38100">
            <a:solidFill>
              <a:srgbClr val="EC4F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Группа 17"/>
          <p:cNvGrpSpPr/>
          <p:nvPr/>
        </p:nvGrpSpPr>
        <p:grpSpPr>
          <a:xfrm>
            <a:off x="5510151" y="4572001"/>
            <a:ext cx="6187044" cy="1814838"/>
            <a:chOff x="102655" y="4093067"/>
            <a:chExt cx="8925982" cy="2218744"/>
          </a:xfrm>
        </p:grpSpPr>
        <p:sp>
          <p:nvSpPr>
            <p:cNvPr id="20" name="Полилиния 19"/>
            <p:cNvSpPr/>
            <p:nvPr/>
          </p:nvSpPr>
          <p:spPr>
            <a:xfrm>
              <a:off x="179912" y="4093067"/>
              <a:ext cx="6713538" cy="2185987"/>
            </a:xfrm>
            <a:custGeom>
              <a:avLst/>
              <a:gdLst>
                <a:gd name="connsiteX0" fmla="*/ 9525 w 6719888"/>
                <a:gd name="connsiteY0" fmla="*/ 2185987 h 2205037"/>
                <a:gd name="connsiteX1" fmla="*/ 0 w 6719888"/>
                <a:gd name="connsiteY1" fmla="*/ 1371600 h 2205037"/>
                <a:gd name="connsiteX2" fmla="*/ 61913 w 6719888"/>
                <a:gd name="connsiteY2" fmla="*/ 1371600 h 2205037"/>
                <a:gd name="connsiteX3" fmla="*/ 66675 w 6719888"/>
                <a:gd name="connsiteY3" fmla="*/ 1147762 h 2205037"/>
                <a:gd name="connsiteX4" fmla="*/ 128588 w 6719888"/>
                <a:gd name="connsiteY4" fmla="*/ 1147762 h 2205037"/>
                <a:gd name="connsiteX5" fmla="*/ 138113 w 6719888"/>
                <a:gd name="connsiteY5" fmla="*/ 804862 h 2205037"/>
                <a:gd name="connsiteX6" fmla="*/ 185738 w 6719888"/>
                <a:gd name="connsiteY6" fmla="*/ 804862 h 2205037"/>
                <a:gd name="connsiteX7" fmla="*/ 176213 w 6719888"/>
                <a:gd name="connsiteY7" fmla="*/ 833437 h 2205037"/>
                <a:gd name="connsiteX8" fmla="*/ 209550 w 6719888"/>
                <a:gd name="connsiteY8" fmla="*/ 833437 h 2205037"/>
                <a:gd name="connsiteX9" fmla="*/ 214313 w 6719888"/>
                <a:gd name="connsiteY9" fmla="*/ 719137 h 2205037"/>
                <a:gd name="connsiteX10" fmla="*/ 238125 w 6719888"/>
                <a:gd name="connsiteY10" fmla="*/ 714375 h 2205037"/>
                <a:gd name="connsiteX11" fmla="*/ 233363 w 6719888"/>
                <a:gd name="connsiteY11" fmla="*/ 814387 h 2205037"/>
                <a:gd name="connsiteX12" fmla="*/ 247650 w 6719888"/>
                <a:gd name="connsiteY12" fmla="*/ 819150 h 2205037"/>
                <a:gd name="connsiteX13" fmla="*/ 242888 w 6719888"/>
                <a:gd name="connsiteY13" fmla="*/ 1838325 h 2205037"/>
                <a:gd name="connsiteX14" fmla="*/ 285750 w 6719888"/>
                <a:gd name="connsiteY14" fmla="*/ 1852612 h 2205037"/>
                <a:gd name="connsiteX15" fmla="*/ 285750 w 6719888"/>
                <a:gd name="connsiteY15" fmla="*/ 2095500 h 2205037"/>
                <a:gd name="connsiteX16" fmla="*/ 328613 w 6719888"/>
                <a:gd name="connsiteY16" fmla="*/ 2095500 h 2205037"/>
                <a:gd name="connsiteX17" fmla="*/ 328613 w 6719888"/>
                <a:gd name="connsiteY17" fmla="*/ 1538287 h 2205037"/>
                <a:gd name="connsiteX18" fmla="*/ 485775 w 6719888"/>
                <a:gd name="connsiteY18" fmla="*/ 1533525 h 2205037"/>
                <a:gd name="connsiteX19" fmla="*/ 485775 w 6719888"/>
                <a:gd name="connsiteY19" fmla="*/ 1776412 h 2205037"/>
                <a:gd name="connsiteX20" fmla="*/ 519113 w 6719888"/>
                <a:gd name="connsiteY20" fmla="*/ 1771650 h 2205037"/>
                <a:gd name="connsiteX21" fmla="*/ 514350 w 6719888"/>
                <a:gd name="connsiteY21" fmla="*/ 1724025 h 2205037"/>
                <a:gd name="connsiteX22" fmla="*/ 542925 w 6719888"/>
                <a:gd name="connsiteY22" fmla="*/ 1719262 h 2205037"/>
                <a:gd name="connsiteX23" fmla="*/ 547688 w 6719888"/>
                <a:gd name="connsiteY23" fmla="*/ 1647825 h 2205037"/>
                <a:gd name="connsiteX24" fmla="*/ 571500 w 6719888"/>
                <a:gd name="connsiteY24" fmla="*/ 1643062 h 2205037"/>
                <a:gd name="connsiteX25" fmla="*/ 571500 w 6719888"/>
                <a:gd name="connsiteY25" fmla="*/ 1547812 h 2205037"/>
                <a:gd name="connsiteX26" fmla="*/ 585788 w 6719888"/>
                <a:gd name="connsiteY26" fmla="*/ 1543050 h 2205037"/>
                <a:gd name="connsiteX27" fmla="*/ 614363 w 6719888"/>
                <a:gd name="connsiteY27" fmla="*/ 1581150 h 2205037"/>
                <a:gd name="connsiteX28" fmla="*/ 614363 w 6719888"/>
                <a:gd name="connsiteY28" fmla="*/ 1652587 h 2205037"/>
                <a:gd name="connsiteX29" fmla="*/ 738188 w 6719888"/>
                <a:gd name="connsiteY29" fmla="*/ 1652587 h 2205037"/>
                <a:gd name="connsiteX30" fmla="*/ 738188 w 6719888"/>
                <a:gd name="connsiteY30" fmla="*/ 1395412 h 2205037"/>
                <a:gd name="connsiteX31" fmla="*/ 847725 w 6719888"/>
                <a:gd name="connsiteY31" fmla="*/ 1390650 h 2205037"/>
                <a:gd name="connsiteX32" fmla="*/ 852488 w 6719888"/>
                <a:gd name="connsiteY32" fmla="*/ 1062037 h 2205037"/>
                <a:gd name="connsiteX33" fmla="*/ 1081088 w 6719888"/>
                <a:gd name="connsiteY33" fmla="*/ 1062037 h 2205037"/>
                <a:gd name="connsiteX34" fmla="*/ 1076325 w 6719888"/>
                <a:gd name="connsiteY34" fmla="*/ 1400175 h 2205037"/>
                <a:gd name="connsiteX35" fmla="*/ 1109663 w 6719888"/>
                <a:gd name="connsiteY35" fmla="*/ 1400175 h 2205037"/>
                <a:gd name="connsiteX36" fmla="*/ 1119188 w 6719888"/>
                <a:gd name="connsiteY36" fmla="*/ 1471612 h 2205037"/>
                <a:gd name="connsiteX37" fmla="*/ 1162050 w 6719888"/>
                <a:gd name="connsiteY37" fmla="*/ 1476375 h 2205037"/>
                <a:gd name="connsiteX38" fmla="*/ 1162050 w 6719888"/>
                <a:gd name="connsiteY38" fmla="*/ 1042987 h 2205037"/>
                <a:gd name="connsiteX39" fmla="*/ 1204913 w 6719888"/>
                <a:gd name="connsiteY39" fmla="*/ 1042987 h 2205037"/>
                <a:gd name="connsiteX40" fmla="*/ 1214438 w 6719888"/>
                <a:gd name="connsiteY40" fmla="*/ 1166812 h 2205037"/>
                <a:gd name="connsiteX41" fmla="*/ 1262063 w 6719888"/>
                <a:gd name="connsiteY41" fmla="*/ 1176337 h 2205037"/>
                <a:gd name="connsiteX42" fmla="*/ 1257300 w 6719888"/>
                <a:gd name="connsiteY42" fmla="*/ 771525 h 2205037"/>
                <a:gd name="connsiteX43" fmla="*/ 1323975 w 6719888"/>
                <a:gd name="connsiteY43" fmla="*/ 771525 h 2205037"/>
                <a:gd name="connsiteX44" fmla="*/ 1323975 w 6719888"/>
                <a:gd name="connsiteY44" fmla="*/ 838200 h 2205037"/>
                <a:gd name="connsiteX45" fmla="*/ 1366838 w 6719888"/>
                <a:gd name="connsiteY45" fmla="*/ 842962 h 2205037"/>
                <a:gd name="connsiteX46" fmla="*/ 1366838 w 6719888"/>
                <a:gd name="connsiteY46" fmla="*/ 1014412 h 2205037"/>
                <a:gd name="connsiteX47" fmla="*/ 1414463 w 6719888"/>
                <a:gd name="connsiteY47" fmla="*/ 1014412 h 2205037"/>
                <a:gd name="connsiteX48" fmla="*/ 1419225 w 6719888"/>
                <a:gd name="connsiteY48" fmla="*/ 985837 h 2205037"/>
                <a:gd name="connsiteX49" fmla="*/ 1576388 w 6719888"/>
                <a:gd name="connsiteY49" fmla="*/ 990600 h 2205037"/>
                <a:gd name="connsiteX50" fmla="*/ 1571625 w 6719888"/>
                <a:gd name="connsiteY50" fmla="*/ 257175 h 2205037"/>
                <a:gd name="connsiteX51" fmla="*/ 1600200 w 6719888"/>
                <a:gd name="connsiteY51" fmla="*/ 252412 h 2205037"/>
                <a:gd name="connsiteX52" fmla="*/ 1757363 w 6719888"/>
                <a:gd name="connsiteY52" fmla="*/ 261937 h 2205037"/>
                <a:gd name="connsiteX53" fmla="*/ 1762125 w 6719888"/>
                <a:gd name="connsiteY53" fmla="*/ 142875 h 2205037"/>
                <a:gd name="connsiteX54" fmla="*/ 1828800 w 6719888"/>
                <a:gd name="connsiteY54" fmla="*/ 142875 h 2205037"/>
                <a:gd name="connsiteX55" fmla="*/ 1824038 w 6719888"/>
                <a:gd name="connsiteY55" fmla="*/ 9525 h 2205037"/>
                <a:gd name="connsiteX56" fmla="*/ 1895475 w 6719888"/>
                <a:gd name="connsiteY56" fmla="*/ 0 h 2205037"/>
                <a:gd name="connsiteX57" fmla="*/ 1900238 w 6719888"/>
                <a:gd name="connsiteY57" fmla="*/ 76200 h 2205037"/>
                <a:gd name="connsiteX58" fmla="*/ 1985963 w 6719888"/>
                <a:gd name="connsiteY58" fmla="*/ 80962 h 2205037"/>
                <a:gd name="connsiteX59" fmla="*/ 1995488 w 6719888"/>
                <a:gd name="connsiteY59" fmla="*/ 109537 h 2205037"/>
                <a:gd name="connsiteX60" fmla="*/ 2047875 w 6719888"/>
                <a:gd name="connsiteY60" fmla="*/ 109537 h 2205037"/>
                <a:gd name="connsiteX61" fmla="*/ 2062163 w 6719888"/>
                <a:gd name="connsiteY61" fmla="*/ 138112 h 2205037"/>
                <a:gd name="connsiteX62" fmla="*/ 2014538 w 6719888"/>
                <a:gd name="connsiteY62" fmla="*/ 138112 h 2205037"/>
                <a:gd name="connsiteX63" fmla="*/ 2014538 w 6719888"/>
                <a:gd name="connsiteY63" fmla="*/ 266700 h 2205037"/>
                <a:gd name="connsiteX64" fmla="*/ 2047875 w 6719888"/>
                <a:gd name="connsiteY64" fmla="*/ 266700 h 2205037"/>
                <a:gd name="connsiteX65" fmla="*/ 2043113 w 6719888"/>
                <a:gd name="connsiteY65" fmla="*/ 409575 h 2205037"/>
                <a:gd name="connsiteX66" fmla="*/ 2076450 w 6719888"/>
                <a:gd name="connsiteY66" fmla="*/ 409575 h 2205037"/>
                <a:gd name="connsiteX67" fmla="*/ 2071688 w 6719888"/>
                <a:gd name="connsiteY67" fmla="*/ 2052637 h 2205037"/>
                <a:gd name="connsiteX68" fmla="*/ 2109788 w 6719888"/>
                <a:gd name="connsiteY68" fmla="*/ 2057400 h 2205037"/>
                <a:gd name="connsiteX69" fmla="*/ 2114550 w 6719888"/>
                <a:gd name="connsiteY69" fmla="*/ 1833562 h 2205037"/>
                <a:gd name="connsiteX70" fmla="*/ 2209800 w 6719888"/>
                <a:gd name="connsiteY70" fmla="*/ 1828800 h 2205037"/>
                <a:gd name="connsiteX71" fmla="*/ 2209800 w 6719888"/>
                <a:gd name="connsiteY71" fmla="*/ 1347787 h 2205037"/>
                <a:gd name="connsiteX72" fmla="*/ 2309813 w 6719888"/>
                <a:gd name="connsiteY72" fmla="*/ 1343025 h 2205037"/>
                <a:gd name="connsiteX73" fmla="*/ 2305050 w 6719888"/>
                <a:gd name="connsiteY73" fmla="*/ 1238250 h 2205037"/>
                <a:gd name="connsiteX74" fmla="*/ 2409825 w 6719888"/>
                <a:gd name="connsiteY74" fmla="*/ 1238250 h 2205037"/>
                <a:gd name="connsiteX75" fmla="*/ 2400300 w 6719888"/>
                <a:gd name="connsiteY75" fmla="*/ 1285875 h 2205037"/>
                <a:gd name="connsiteX76" fmla="*/ 2414588 w 6719888"/>
                <a:gd name="connsiteY76" fmla="*/ 1285875 h 2205037"/>
                <a:gd name="connsiteX77" fmla="*/ 2471738 w 6719888"/>
                <a:gd name="connsiteY77" fmla="*/ 852487 h 2205037"/>
                <a:gd name="connsiteX78" fmla="*/ 2524125 w 6719888"/>
                <a:gd name="connsiteY78" fmla="*/ 1290637 h 2205037"/>
                <a:gd name="connsiteX79" fmla="*/ 2605088 w 6719888"/>
                <a:gd name="connsiteY79" fmla="*/ 1285875 h 2205037"/>
                <a:gd name="connsiteX80" fmla="*/ 2609850 w 6719888"/>
                <a:gd name="connsiteY80" fmla="*/ 1352550 h 2205037"/>
                <a:gd name="connsiteX81" fmla="*/ 2638425 w 6719888"/>
                <a:gd name="connsiteY81" fmla="*/ 1352550 h 2205037"/>
                <a:gd name="connsiteX82" fmla="*/ 2638425 w 6719888"/>
                <a:gd name="connsiteY82" fmla="*/ 1095375 h 2205037"/>
                <a:gd name="connsiteX83" fmla="*/ 2671763 w 6719888"/>
                <a:gd name="connsiteY83" fmla="*/ 1095375 h 2205037"/>
                <a:gd name="connsiteX84" fmla="*/ 2671763 w 6719888"/>
                <a:gd name="connsiteY84" fmla="*/ 1347787 h 2205037"/>
                <a:gd name="connsiteX85" fmla="*/ 2700338 w 6719888"/>
                <a:gd name="connsiteY85" fmla="*/ 1347787 h 2205037"/>
                <a:gd name="connsiteX86" fmla="*/ 2738438 w 6719888"/>
                <a:gd name="connsiteY86" fmla="*/ 1138237 h 2205037"/>
                <a:gd name="connsiteX87" fmla="*/ 2795588 w 6719888"/>
                <a:gd name="connsiteY87" fmla="*/ 1109662 h 2205037"/>
                <a:gd name="connsiteX88" fmla="*/ 2800350 w 6719888"/>
                <a:gd name="connsiteY88" fmla="*/ 1062037 h 2205037"/>
                <a:gd name="connsiteX89" fmla="*/ 2862263 w 6719888"/>
                <a:gd name="connsiteY89" fmla="*/ 1062037 h 2205037"/>
                <a:gd name="connsiteX90" fmla="*/ 2857500 w 6719888"/>
                <a:gd name="connsiteY90" fmla="*/ 976312 h 2205037"/>
                <a:gd name="connsiteX91" fmla="*/ 2957513 w 6719888"/>
                <a:gd name="connsiteY91" fmla="*/ 976312 h 2205037"/>
                <a:gd name="connsiteX92" fmla="*/ 2962275 w 6719888"/>
                <a:gd name="connsiteY92" fmla="*/ 1066800 h 2205037"/>
                <a:gd name="connsiteX93" fmla="*/ 3048000 w 6719888"/>
                <a:gd name="connsiteY93" fmla="*/ 1071562 h 2205037"/>
                <a:gd name="connsiteX94" fmla="*/ 3048000 w 6719888"/>
                <a:gd name="connsiteY94" fmla="*/ 1128712 h 2205037"/>
                <a:gd name="connsiteX95" fmla="*/ 3100388 w 6719888"/>
                <a:gd name="connsiteY95" fmla="*/ 1162050 h 2205037"/>
                <a:gd name="connsiteX96" fmla="*/ 3128963 w 6719888"/>
                <a:gd name="connsiteY96" fmla="*/ 1285875 h 2205037"/>
                <a:gd name="connsiteX97" fmla="*/ 3176588 w 6719888"/>
                <a:gd name="connsiteY97" fmla="*/ 1128712 h 2205037"/>
                <a:gd name="connsiteX98" fmla="*/ 3209925 w 6719888"/>
                <a:gd name="connsiteY98" fmla="*/ 1081087 h 2205037"/>
                <a:gd name="connsiteX99" fmla="*/ 3271838 w 6719888"/>
                <a:gd name="connsiteY99" fmla="*/ 1071562 h 2205037"/>
                <a:gd name="connsiteX100" fmla="*/ 3271838 w 6719888"/>
                <a:gd name="connsiteY100" fmla="*/ 752475 h 2205037"/>
                <a:gd name="connsiteX101" fmla="*/ 3538538 w 6719888"/>
                <a:gd name="connsiteY101" fmla="*/ 747712 h 2205037"/>
                <a:gd name="connsiteX102" fmla="*/ 3538538 w 6719888"/>
                <a:gd name="connsiteY102" fmla="*/ 1976437 h 2205037"/>
                <a:gd name="connsiteX103" fmla="*/ 3562350 w 6719888"/>
                <a:gd name="connsiteY103" fmla="*/ 1976437 h 2205037"/>
                <a:gd name="connsiteX104" fmla="*/ 3557588 w 6719888"/>
                <a:gd name="connsiteY104" fmla="*/ 1876425 h 2205037"/>
                <a:gd name="connsiteX105" fmla="*/ 3571875 w 6719888"/>
                <a:gd name="connsiteY105" fmla="*/ 1857375 h 2205037"/>
                <a:gd name="connsiteX106" fmla="*/ 3581400 w 6719888"/>
                <a:gd name="connsiteY106" fmla="*/ 1690687 h 2205037"/>
                <a:gd name="connsiteX107" fmla="*/ 3609975 w 6719888"/>
                <a:gd name="connsiteY107" fmla="*/ 1581150 h 2205037"/>
                <a:gd name="connsiteX108" fmla="*/ 3633788 w 6719888"/>
                <a:gd name="connsiteY108" fmla="*/ 1704975 h 2205037"/>
                <a:gd name="connsiteX109" fmla="*/ 3638550 w 6719888"/>
                <a:gd name="connsiteY109" fmla="*/ 1819275 h 2205037"/>
                <a:gd name="connsiteX110" fmla="*/ 3662363 w 6719888"/>
                <a:gd name="connsiteY110" fmla="*/ 1824037 h 2205037"/>
                <a:gd name="connsiteX111" fmla="*/ 3662363 w 6719888"/>
                <a:gd name="connsiteY111" fmla="*/ 1719262 h 2205037"/>
                <a:gd name="connsiteX112" fmla="*/ 3690938 w 6719888"/>
                <a:gd name="connsiteY112" fmla="*/ 1571625 h 2205037"/>
                <a:gd name="connsiteX113" fmla="*/ 3714750 w 6719888"/>
                <a:gd name="connsiteY113" fmla="*/ 1709737 h 2205037"/>
                <a:gd name="connsiteX114" fmla="*/ 3719513 w 6719888"/>
                <a:gd name="connsiteY114" fmla="*/ 1876425 h 2205037"/>
                <a:gd name="connsiteX115" fmla="*/ 3729038 w 6719888"/>
                <a:gd name="connsiteY115" fmla="*/ 1952625 h 2205037"/>
                <a:gd name="connsiteX116" fmla="*/ 3805238 w 6719888"/>
                <a:gd name="connsiteY116" fmla="*/ 1966912 h 2205037"/>
                <a:gd name="connsiteX117" fmla="*/ 3814763 w 6719888"/>
                <a:gd name="connsiteY117" fmla="*/ 1390650 h 2205037"/>
                <a:gd name="connsiteX118" fmla="*/ 4038600 w 6719888"/>
                <a:gd name="connsiteY118" fmla="*/ 1381125 h 2205037"/>
                <a:gd name="connsiteX119" fmla="*/ 4048125 w 6719888"/>
                <a:gd name="connsiteY119" fmla="*/ 2062162 h 2205037"/>
                <a:gd name="connsiteX120" fmla="*/ 4095750 w 6719888"/>
                <a:gd name="connsiteY120" fmla="*/ 2062162 h 2205037"/>
                <a:gd name="connsiteX121" fmla="*/ 4100513 w 6719888"/>
                <a:gd name="connsiteY121" fmla="*/ 2024062 h 2205037"/>
                <a:gd name="connsiteX122" fmla="*/ 4229100 w 6719888"/>
                <a:gd name="connsiteY122" fmla="*/ 2024062 h 2205037"/>
                <a:gd name="connsiteX123" fmla="*/ 4233863 w 6719888"/>
                <a:gd name="connsiteY123" fmla="*/ 1695450 h 2205037"/>
                <a:gd name="connsiteX124" fmla="*/ 4300538 w 6719888"/>
                <a:gd name="connsiteY124" fmla="*/ 1704975 h 2205037"/>
                <a:gd name="connsiteX125" fmla="*/ 4310063 w 6719888"/>
                <a:gd name="connsiteY125" fmla="*/ 1662112 h 2205037"/>
                <a:gd name="connsiteX126" fmla="*/ 4491038 w 6719888"/>
                <a:gd name="connsiteY126" fmla="*/ 1666875 h 2205037"/>
                <a:gd name="connsiteX127" fmla="*/ 4486275 w 6719888"/>
                <a:gd name="connsiteY127" fmla="*/ 1624012 h 2205037"/>
                <a:gd name="connsiteX128" fmla="*/ 4557713 w 6719888"/>
                <a:gd name="connsiteY128" fmla="*/ 1628775 h 2205037"/>
                <a:gd name="connsiteX129" fmla="*/ 4557713 w 6719888"/>
                <a:gd name="connsiteY129" fmla="*/ 1524000 h 2205037"/>
                <a:gd name="connsiteX130" fmla="*/ 4624388 w 6719888"/>
                <a:gd name="connsiteY130" fmla="*/ 1524000 h 2205037"/>
                <a:gd name="connsiteX131" fmla="*/ 4624388 w 6719888"/>
                <a:gd name="connsiteY131" fmla="*/ 1476375 h 2205037"/>
                <a:gd name="connsiteX132" fmla="*/ 4705350 w 6719888"/>
                <a:gd name="connsiteY132" fmla="*/ 1481137 h 2205037"/>
                <a:gd name="connsiteX133" fmla="*/ 4705350 w 6719888"/>
                <a:gd name="connsiteY133" fmla="*/ 1528762 h 2205037"/>
                <a:gd name="connsiteX134" fmla="*/ 4776788 w 6719888"/>
                <a:gd name="connsiteY134" fmla="*/ 1528762 h 2205037"/>
                <a:gd name="connsiteX135" fmla="*/ 4781550 w 6719888"/>
                <a:gd name="connsiteY135" fmla="*/ 1752600 h 2205037"/>
                <a:gd name="connsiteX136" fmla="*/ 4833938 w 6719888"/>
                <a:gd name="connsiteY136" fmla="*/ 1747837 h 2205037"/>
                <a:gd name="connsiteX137" fmla="*/ 4824413 w 6719888"/>
                <a:gd name="connsiteY137" fmla="*/ 1685925 h 2205037"/>
                <a:gd name="connsiteX138" fmla="*/ 4953000 w 6719888"/>
                <a:gd name="connsiteY138" fmla="*/ 1685925 h 2205037"/>
                <a:gd name="connsiteX139" fmla="*/ 4953000 w 6719888"/>
                <a:gd name="connsiteY139" fmla="*/ 1724025 h 2205037"/>
                <a:gd name="connsiteX140" fmla="*/ 5057775 w 6719888"/>
                <a:gd name="connsiteY140" fmla="*/ 1719262 h 2205037"/>
                <a:gd name="connsiteX141" fmla="*/ 5053013 w 6719888"/>
                <a:gd name="connsiteY141" fmla="*/ 1447800 h 2205037"/>
                <a:gd name="connsiteX142" fmla="*/ 5334000 w 6719888"/>
                <a:gd name="connsiteY142" fmla="*/ 1438275 h 2205037"/>
                <a:gd name="connsiteX143" fmla="*/ 5329238 w 6719888"/>
                <a:gd name="connsiteY143" fmla="*/ 1390650 h 2205037"/>
                <a:gd name="connsiteX144" fmla="*/ 5376863 w 6719888"/>
                <a:gd name="connsiteY144" fmla="*/ 1390650 h 2205037"/>
                <a:gd name="connsiteX145" fmla="*/ 5376863 w 6719888"/>
                <a:gd name="connsiteY145" fmla="*/ 1338262 h 2205037"/>
                <a:gd name="connsiteX146" fmla="*/ 5405438 w 6719888"/>
                <a:gd name="connsiteY146" fmla="*/ 1338262 h 2205037"/>
                <a:gd name="connsiteX147" fmla="*/ 5400675 w 6719888"/>
                <a:gd name="connsiteY147" fmla="*/ 1152525 h 2205037"/>
                <a:gd name="connsiteX148" fmla="*/ 5481638 w 6719888"/>
                <a:gd name="connsiteY148" fmla="*/ 1147762 h 2205037"/>
                <a:gd name="connsiteX149" fmla="*/ 5481638 w 6719888"/>
                <a:gd name="connsiteY149" fmla="*/ 809625 h 2205037"/>
                <a:gd name="connsiteX150" fmla="*/ 5524500 w 6719888"/>
                <a:gd name="connsiteY150" fmla="*/ 804862 h 2205037"/>
                <a:gd name="connsiteX151" fmla="*/ 5534025 w 6719888"/>
                <a:gd name="connsiteY151" fmla="*/ 828675 h 2205037"/>
                <a:gd name="connsiteX152" fmla="*/ 5548313 w 6719888"/>
                <a:gd name="connsiteY152" fmla="*/ 833437 h 2205037"/>
                <a:gd name="connsiteX153" fmla="*/ 5548313 w 6719888"/>
                <a:gd name="connsiteY153" fmla="*/ 709612 h 2205037"/>
                <a:gd name="connsiteX154" fmla="*/ 5576888 w 6719888"/>
                <a:gd name="connsiteY154" fmla="*/ 714375 h 2205037"/>
                <a:gd name="connsiteX155" fmla="*/ 5586413 w 6719888"/>
                <a:gd name="connsiteY155" fmla="*/ 2066925 h 2205037"/>
                <a:gd name="connsiteX156" fmla="*/ 5619750 w 6719888"/>
                <a:gd name="connsiteY156" fmla="*/ 2071687 h 2205037"/>
                <a:gd name="connsiteX157" fmla="*/ 5619750 w 6719888"/>
                <a:gd name="connsiteY157" fmla="*/ 2009775 h 2205037"/>
                <a:gd name="connsiteX158" fmla="*/ 5676900 w 6719888"/>
                <a:gd name="connsiteY158" fmla="*/ 2005012 h 2205037"/>
                <a:gd name="connsiteX159" fmla="*/ 5672138 w 6719888"/>
                <a:gd name="connsiteY159" fmla="*/ 1543050 h 2205037"/>
                <a:gd name="connsiteX160" fmla="*/ 5824538 w 6719888"/>
                <a:gd name="connsiteY160" fmla="*/ 1543050 h 2205037"/>
                <a:gd name="connsiteX161" fmla="*/ 5829300 w 6719888"/>
                <a:gd name="connsiteY161" fmla="*/ 1943100 h 2205037"/>
                <a:gd name="connsiteX162" fmla="*/ 5862638 w 6719888"/>
                <a:gd name="connsiteY162" fmla="*/ 1928812 h 2205037"/>
                <a:gd name="connsiteX163" fmla="*/ 5867400 w 6719888"/>
                <a:gd name="connsiteY163" fmla="*/ 1881187 h 2205037"/>
                <a:gd name="connsiteX164" fmla="*/ 5900738 w 6719888"/>
                <a:gd name="connsiteY164" fmla="*/ 1881187 h 2205037"/>
                <a:gd name="connsiteX165" fmla="*/ 5900738 w 6719888"/>
                <a:gd name="connsiteY165" fmla="*/ 1562100 h 2205037"/>
                <a:gd name="connsiteX166" fmla="*/ 5929313 w 6719888"/>
                <a:gd name="connsiteY166" fmla="*/ 1562100 h 2205037"/>
                <a:gd name="connsiteX167" fmla="*/ 5943600 w 6719888"/>
                <a:gd name="connsiteY167" fmla="*/ 1638300 h 2205037"/>
                <a:gd name="connsiteX168" fmla="*/ 6076950 w 6719888"/>
                <a:gd name="connsiteY168" fmla="*/ 1638300 h 2205037"/>
                <a:gd name="connsiteX169" fmla="*/ 6081713 w 6719888"/>
                <a:gd name="connsiteY169" fmla="*/ 1385887 h 2205037"/>
                <a:gd name="connsiteX170" fmla="*/ 6443663 w 6719888"/>
                <a:gd name="connsiteY170" fmla="*/ 1390650 h 2205037"/>
                <a:gd name="connsiteX171" fmla="*/ 6443663 w 6719888"/>
                <a:gd name="connsiteY171" fmla="*/ 1462087 h 2205037"/>
                <a:gd name="connsiteX172" fmla="*/ 6510338 w 6719888"/>
                <a:gd name="connsiteY172" fmla="*/ 1462087 h 2205037"/>
                <a:gd name="connsiteX173" fmla="*/ 6500813 w 6719888"/>
                <a:gd name="connsiteY173" fmla="*/ 1366837 h 2205037"/>
                <a:gd name="connsiteX174" fmla="*/ 6538913 w 6719888"/>
                <a:gd name="connsiteY174" fmla="*/ 1376362 h 2205037"/>
                <a:gd name="connsiteX175" fmla="*/ 6548438 w 6719888"/>
                <a:gd name="connsiteY175" fmla="*/ 1471612 h 2205037"/>
                <a:gd name="connsiteX176" fmla="*/ 6605588 w 6719888"/>
                <a:gd name="connsiteY176" fmla="*/ 1466850 h 2205037"/>
                <a:gd name="connsiteX177" fmla="*/ 6596063 w 6719888"/>
                <a:gd name="connsiteY177" fmla="*/ 1104900 h 2205037"/>
                <a:gd name="connsiteX178" fmla="*/ 6653213 w 6719888"/>
                <a:gd name="connsiteY178" fmla="*/ 1104900 h 2205037"/>
                <a:gd name="connsiteX179" fmla="*/ 6657975 w 6719888"/>
                <a:gd name="connsiteY179" fmla="*/ 1147762 h 2205037"/>
                <a:gd name="connsiteX180" fmla="*/ 6691313 w 6719888"/>
                <a:gd name="connsiteY180" fmla="*/ 1152525 h 2205037"/>
                <a:gd name="connsiteX181" fmla="*/ 6700838 w 6719888"/>
                <a:gd name="connsiteY181" fmla="*/ 1319212 h 2205037"/>
                <a:gd name="connsiteX182" fmla="*/ 6719888 w 6719888"/>
                <a:gd name="connsiteY182" fmla="*/ 2205037 h 2205037"/>
                <a:gd name="connsiteX0" fmla="*/ 9525 w 6719888"/>
                <a:gd name="connsiteY0" fmla="*/ 2185987 h 2205037"/>
                <a:gd name="connsiteX1" fmla="*/ 0 w 6719888"/>
                <a:gd name="connsiteY1" fmla="*/ 1371600 h 2205037"/>
                <a:gd name="connsiteX2" fmla="*/ 61913 w 6719888"/>
                <a:gd name="connsiteY2" fmla="*/ 1371600 h 2205037"/>
                <a:gd name="connsiteX3" fmla="*/ 66675 w 6719888"/>
                <a:gd name="connsiteY3" fmla="*/ 1147762 h 2205037"/>
                <a:gd name="connsiteX4" fmla="*/ 128588 w 6719888"/>
                <a:gd name="connsiteY4" fmla="*/ 1147762 h 2205037"/>
                <a:gd name="connsiteX5" fmla="*/ 138113 w 6719888"/>
                <a:gd name="connsiteY5" fmla="*/ 804862 h 2205037"/>
                <a:gd name="connsiteX6" fmla="*/ 185738 w 6719888"/>
                <a:gd name="connsiteY6" fmla="*/ 804862 h 2205037"/>
                <a:gd name="connsiteX7" fmla="*/ 176213 w 6719888"/>
                <a:gd name="connsiteY7" fmla="*/ 833437 h 2205037"/>
                <a:gd name="connsiteX8" fmla="*/ 209550 w 6719888"/>
                <a:gd name="connsiteY8" fmla="*/ 833437 h 2205037"/>
                <a:gd name="connsiteX9" fmla="*/ 214313 w 6719888"/>
                <a:gd name="connsiteY9" fmla="*/ 719137 h 2205037"/>
                <a:gd name="connsiteX10" fmla="*/ 238125 w 6719888"/>
                <a:gd name="connsiteY10" fmla="*/ 714375 h 2205037"/>
                <a:gd name="connsiteX11" fmla="*/ 233363 w 6719888"/>
                <a:gd name="connsiteY11" fmla="*/ 814387 h 2205037"/>
                <a:gd name="connsiteX12" fmla="*/ 247650 w 6719888"/>
                <a:gd name="connsiteY12" fmla="*/ 819150 h 2205037"/>
                <a:gd name="connsiteX13" fmla="*/ 242888 w 6719888"/>
                <a:gd name="connsiteY13" fmla="*/ 1838325 h 2205037"/>
                <a:gd name="connsiteX14" fmla="*/ 285750 w 6719888"/>
                <a:gd name="connsiteY14" fmla="*/ 1852612 h 2205037"/>
                <a:gd name="connsiteX15" fmla="*/ 285750 w 6719888"/>
                <a:gd name="connsiteY15" fmla="*/ 2095500 h 2205037"/>
                <a:gd name="connsiteX16" fmla="*/ 328613 w 6719888"/>
                <a:gd name="connsiteY16" fmla="*/ 2095500 h 2205037"/>
                <a:gd name="connsiteX17" fmla="*/ 328613 w 6719888"/>
                <a:gd name="connsiteY17" fmla="*/ 1538287 h 2205037"/>
                <a:gd name="connsiteX18" fmla="*/ 485775 w 6719888"/>
                <a:gd name="connsiteY18" fmla="*/ 1533525 h 2205037"/>
                <a:gd name="connsiteX19" fmla="*/ 485775 w 6719888"/>
                <a:gd name="connsiteY19" fmla="*/ 1776412 h 2205037"/>
                <a:gd name="connsiteX20" fmla="*/ 519113 w 6719888"/>
                <a:gd name="connsiteY20" fmla="*/ 1771650 h 2205037"/>
                <a:gd name="connsiteX21" fmla="*/ 514350 w 6719888"/>
                <a:gd name="connsiteY21" fmla="*/ 1724025 h 2205037"/>
                <a:gd name="connsiteX22" fmla="*/ 542925 w 6719888"/>
                <a:gd name="connsiteY22" fmla="*/ 1719262 h 2205037"/>
                <a:gd name="connsiteX23" fmla="*/ 547688 w 6719888"/>
                <a:gd name="connsiteY23" fmla="*/ 1647825 h 2205037"/>
                <a:gd name="connsiteX24" fmla="*/ 571500 w 6719888"/>
                <a:gd name="connsiteY24" fmla="*/ 1643062 h 2205037"/>
                <a:gd name="connsiteX25" fmla="*/ 571500 w 6719888"/>
                <a:gd name="connsiteY25" fmla="*/ 1547812 h 2205037"/>
                <a:gd name="connsiteX26" fmla="*/ 585788 w 6719888"/>
                <a:gd name="connsiteY26" fmla="*/ 1543050 h 2205037"/>
                <a:gd name="connsiteX27" fmla="*/ 614363 w 6719888"/>
                <a:gd name="connsiteY27" fmla="*/ 1581150 h 2205037"/>
                <a:gd name="connsiteX28" fmla="*/ 614363 w 6719888"/>
                <a:gd name="connsiteY28" fmla="*/ 1652587 h 2205037"/>
                <a:gd name="connsiteX29" fmla="*/ 738188 w 6719888"/>
                <a:gd name="connsiteY29" fmla="*/ 1652587 h 2205037"/>
                <a:gd name="connsiteX30" fmla="*/ 738188 w 6719888"/>
                <a:gd name="connsiteY30" fmla="*/ 1395412 h 2205037"/>
                <a:gd name="connsiteX31" fmla="*/ 847725 w 6719888"/>
                <a:gd name="connsiteY31" fmla="*/ 1390650 h 2205037"/>
                <a:gd name="connsiteX32" fmla="*/ 852488 w 6719888"/>
                <a:gd name="connsiteY32" fmla="*/ 1062037 h 2205037"/>
                <a:gd name="connsiteX33" fmla="*/ 1081088 w 6719888"/>
                <a:gd name="connsiteY33" fmla="*/ 1062037 h 2205037"/>
                <a:gd name="connsiteX34" fmla="*/ 1076325 w 6719888"/>
                <a:gd name="connsiteY34" fmla="*/ 1400175 h 2205037"/>
                <a:gd name="connsiteX35" fmla="*/ 1109663 w 6719888"/>
                <a:gd name="connsiteY35" fmla="*/ 1400175 h 2205037"/>
                <a:gd name="connsiteX36" fmla="*/ 1119188 w 6719888"/>
                <a:gd name="connsiteY36" fmla="*/ 1471612 h 2205037"/>
                <a:gd name="connsiteX37" fmla="*/ 1162050 w 6719888"/>
                <a:gd name="connsiteY37" fmla="*/ 1476375 h 2205037"/>
                <a:gd name="connsiteX38" fmla="*/ 1162050 w 6719888"/>
                <a:gd name="connsiteY38" fmla="*/ 1042987 h 2205037"/>
                <a:gd name="connsiteX39" fmla="*/ 1204913 w 6719888"/>
                <a:gd name="connsiteY39" fmla="*/ 1042987 h 2205037"/>
                <a:gd name="connsiteX40" fmla="*/ 1214438 w 6719888"/>
                <a:gd name="connsiteY40" fmla="*/ 1166812 h 2205037"/>
                <a:gd name="connsiteX41" fmla="*/ 1262063 w 6719888"/>
                <a:gd name="connsiteY41" fmla="*/ 1176337 h 2205037"/>
                <a:gd name="connsiteX42" fmla="*/ 1257300 w 6719888"/>
                <a:gd name="connsiteY42" fmla="*/ 771525 h 2205037"/>
                <a:gd name="connsiteX43" fmla="*/ 1323975 w 6719888"/>
                <a:gd name="connsiteY43" fmla="*/ 771525 h 2205037"/>
                <a:gd name="connsiteX44" fmla="*/ 1323975 w 6719888"/>
                <a:gd name="connsiteY44" fmla="*/ 838200 h 2205037"/>
                <a:gd name="connsiteX45" fmla="*/ 1366838 w 6719888"/>
                <a:gd name="connsiteY45" fmla="*/ 842962 h 2205037"/>
                <a:gd name="connsiteX46" fmla="*/ 1366838 w 6719888"/>
                <a:gd name="connsiteY46" fmla="*/ 1014412 h 2205037"/>
                <a:gd name="connsiteX47" fmla="*/ 1414463 w 6719888"/>
                <a:gd name="connsiteY47" fmla="*/ 1014412 h 2205037"/>
                <a:gd name="connsiteX48" fmla="*/ 1419225 w 6719888"/>
                <a:gd name="connsiteY48" fmla="*/ 985837 h 2205037"/>
                <a:gd name="connsiteX49" fmla="*/ 1576388 w 6719888"/>
                <a:gd name="connsiteY49" fmla="*/ 990600 h 2205037"/>
                <a:gd name="connsiteX50" fmla="*/ 1571625 w 6719888"/>
                <a:gd name="connsiteY50" fmla="*/ 257175 h 2205037"/>
                <a:gd name="connsiteX51" fmla="*/ 1600200 w 6719888"/>
                <a:gd name="connsiteY51" fmla="*/ 252412 h 2205037"/>
                <a:gd name="connsiteX52" fmla="*/ 1757363 w 6719888"/>
                <a:gd name="connsiteY52" fmla="*/ 261937 h 2205037"/>
                <a:gd name="connsiteX53" fmla="*/ 1762125 w 6719888"/>
                <a:gd name="connsiteY53" fmla="*/ 142875 h 2205037"/>
                <a:gd name="connsiteX54" fmla="*/ 1828800 w 6719888"/>
                <a:gd name="connsiteY54" fmla="*/ 142875 h 2205037"/>
                <a:gd name="connsiteX55" fmla="*/ 1824038 w 6719888"/>
                <a:gd name="connsiteY55" fmla="*/ 9525 h 2205037"/>
                <a:gd name="connsiteX56" fmla="*/ 1895475 w 6719888"/>
                <a:gd name="connsiteY56" fmla="*/ 0 h 2205037"/>
                <a:gd name="connsiteX57" fmla="*/ 1900238 w 6719888"/>
                <a:gd name="connsiteY57" fmla="*/ 76200 h 2205037"/>
                <a:gd name="connsiteX58" fmla="*/ 1985963 w 6719888"/>
                <a:gd name="connsiteY58" fmla="*/ 80962 h 2205037"/>
                <a:gd name="connsiteX59" fmla="*/ 1995488 w 6719888"/>
                <a:gd name="connsiteY59" fmla="*/ 109537 h 2205037"/>
                <a:gd name="connsiteX60" fmla="*/ 2047875 w 6719888"/>
                <a:gd name="connsiteY60" fmla="*/ 109537 h 2205037"/>
                <a:gd name="connsiteX61" fmla="*/ 2062163 w 6719888"/>
                <a:gd name="connsiteY61" fmla="*/ 138112 h 2205037"/>
                <a:gd name="connsiteX62" fmla="*/ 2014538 w 6719888"/>
                <a:gd name="connsiteY62" fmla="*/ 138112 h 2205037"/>
                <a:gd name="connsiteX63" fmla="*/ 2014538 w 6719888"/>
                <a:gd name="connsiteY63" fmla="*/ 266700 h 2205037"/>
                <a:gd name="connsiteX64" fmla="*/ 2047875 w 6719888"/>
                <a:gd name="connsiteY64" fmla="*/ 266700 h 2205037"/>
                <a:gd name="connsiteX65" fmla="*/ 2043113 w 6719888"/>
                <a:gd name="connsiteY65" fmla="*/ 409575 h 2205037"/>
                <a:gd name="connsiteX66" fmla="*/ 2076450 w 6719888"/>
                <a:gd name="connsiteY66" fmla="*/ 409575 h 2205037"/>
                <a:gd name="connsiteX67" fmla="*/ 2071688 w 6719888"/>
                <a:gd name="connsiteY67" fmla="*/ 2052637 h 2205037"/>
                <a:gd name="connsiteX68" fmla="*/ 2109788 w 6719888"/>
                <a:gd name="connsiteY68" fmla="*/ 2057400 h 2205037"/>
                <a:gd name="connsiteX69" fmla="*/ 2114550 w 6719888"/>
                <a:gd name="connsiteY69" fmla="*/ 1833562 h 2205037"/>
                <a:gd name="connsiteX70" fmla="*/ 2209800 w 6719888"/>
                <a:gd name="connsiteY70" fmla="*/ 1828800 h 2205037"/>
                <a:gd name="connsiteX71" fmla="*/ 2209800 w 6719888"/>
                <a:gd name="connsiteY71" fmla="*/ 1347787 h 2205037"/>
                <a:gd name="connsiteX72" fmla="*/ 2309813 w 6719888"/>
                <a:gd name="connsiteY72" fmla="*/ 1343025 h 2205037"/>
                <a:gd name="connsiteX73" fmla="*/ 2305050 w 6719888"/>
                <a:gd name="connsiteY73" fmla="*/ 1238250 h 2205037"/>
                <a:gd name="connsiteX74" fmla="*/ 2409825 w 6719888"/>
                <a:gd name="connsiteY74" fmla="*/ 1238250 h 2205037"/>
                <a:gd name="connsiteX75" fmla="*/ 2400300 w 6719888"/>
                <a:gd name="connsiteY75" fmla="*/ 1285875 h 2205037"/>
                <a:gd name="connsiteX76" fmla="*/ 2414588 w 6719888"/>
                <a:gd name="connsiteY76" fmla="*/ 1285875 h 2205037"/>
                <a:gd name="connsiteX77" fmla="*/ 2471738 w 6719888"/>
                <a:gd name="connsiteY77" fmla="*/ 852487 h 2205037"/>
                <a:gd name="connsiteX78" fmla="*/ 2524125 w 6719888"/>
                <a:gd name="connsiteY78" fmla="*/ 1290637 h 2205037"/>
                <a:gd name="connsiteX79" fmla="*/ 2605088 w 6719888"/>
                <a:gd name="connsiteY79" fmla="*/ 1285875 h 2205037"/>
                <a:gd name="connsiteX80" fmla="*/ 2609850 w 6719888"/>
                <a:gd name="connsiteY80" fmla="*/ 1352550 h 2205037"/>
                <a:gd name="connsiteX81" fmla="*/ 2638425 w 6719888"/>
                <a:gd name="connsiteY81" fmla="*/ 1352550 h 2205037"/>
                <a:gd name="connsiteX82" fmla="*/ 2638425 w 6719888"/>
                <a:gd name="connsiteY82" fmla="*/ 1095375 h 2205037"/>
                <a:gd name="connsiteX83" fmla="*/ 2671763 w 6719888"/>
                <a:gd name="connsiteY83" fmla="*/ 1095375 h 2205037"/>
                <a:gd name="connsiteX84" fmla="*/ 2671763 w 6719888"/>
                <a:gd name="connsiteY84" fmla="*/ 1347787 h 2205037"/>
                <a:gd name="connsiteX85" fmla="*/ 2700338 w 6719888"/>
                <a:gd name="connsiteY85" fmla="*/ 1347787 h 2205037"/>
                <a:gd name="connsiteX86" fmla="*/ 2738438 w 6719888"/>
                <a:gd name="connsiteY86" fmla="*/ 1138237 h 2205037"/>
                <a:gd name="connsiteX87" fmla="*/ 2795588 w 6719888"/>
                <a:gd name="connsiteY87" fmla="*/ 1109662 h 2205037"/>
                <a:gd name="connsiteX88" fmla="*/ 2800350 w 6719888"/>
                <a:gd name="connsiteY88" fmla="*/ 1062037 h 2205037"/>
                <a:gd name="connsiteX89" fmla="*/ 2862263 w 6719888"/>
                <a:gd name="connsiteY89" fmla="*/ 1062037 h 2205037"/>
                <a:gd name="connsiteX90" fmla="*/ 2857500 w 6719888"/>
                <a:gd name="connsiteY90" fmla="*/ 976312 h 2205037"/>
                <a:gd name="connsiteX91" fmla="*/ 2957513 w 6719888"/>
                <a:gd name="connsiteY91" fmla="*/ 976312 h 2205037"/>
                <a:gd name="connsiteX92" fmla="*/ 2962275 w 6719888"/>
                <a:gd name="connsiteY92" fmla="*/ 1066800 h 2205037"/>
                <a:gd name="connsiteX93" fmla="*/ 3048000 w 6719888"/>
                <a:gd name="connsiteY93" fmla="*/ 1071562 h 2205037"/>
                <a:gd name="connsiteX94" fmla="*/ 3048000 w 6719888"/>
                <a:gd name="connsiteY94" fmla="*/ 1128712 h 2205037"/>
                <a:gd name="connsiteX95" fmla="*/ 3100388 w 6719888"/>
                <a:gd name="connsiteY95" fmla="*/ 1162050 h 2205037"/>
                <a:gd name="connsiteX96" fmla="*/ 3128963 w 6719888"/>
                <a:gd name="connsiteY96" fmla="*/ 1285875 h 2205037"/>
                <a:gd name="connsiteX97" fmla="*/ 3176588 w 6719888"/>
                <a:gd name="connsiteY97" fmla="*/ 1128712 h 2205037"/>
                <a:gd name="connsiteX98" fmla="*/ 3209925 w 6719888"/>
                <a:gd name="connsiteY98" fmla="*/ 1081087 h 2205037"/>
                <a:gd name="connsiteX99" fmla="*/ 3271838 w 6719888"/>
                <a:gd name="connsiteY99" fmla="*/ 1071562 h 2205037"/>
                <a:gd name="connsiteX100" fmla="*/ 3271838 w 6719888"/>
                <a:gd name="connsiteY100" fmla="*/ 752475 h 2205037"/>
                <a:gd name="connsiteX101" fmla="*/ 3538538 w 6719888"/>
                <a:gd name="connsiteY101" fmla="*/ 747712 h 2205037"/>
                <a:gd name="connsiteX102" fmla="*/ 3538538 w 6719888"/>
                <a:gd name="connsiteY102" fmla="*/ 1976437 h 2205037"/>
                <a:gd name="connsiteX103" fmla="*/ 3562350 w 6719888"/>
                <a:gd name="connsiteY103" fmla="*/ 1976437 h 2205037"/>
                <a:gd name="connsiteX104" fmla="*/ 3557588 w 6719888"/>
                <a:gd name="connsiteY104" fmla="*/ 1876425 h 2205037"/>
                <a:gd name="connsiteX105" fmla="*/ 3571875 w 6719888"/>
                <a:gd name="connsiteY105" fmla="*/ 1857375 h 2205037"/>
                <a:gd name="connsiteX106" fmla="*/ 3581400 w 6719888"/>
                <a:gd name="connsiteY106" fmla="*/ 1690687 h 2205037"/>
                <a:gd name="connsiteX107" fmla="*/ 3609975 w 6719888"/>
                <a:gd name="connsiteY107" fmla="*/ 1581150 h 2205037"/>
                <a:gd name="connsiteX108" fmla="*/ 3633788 w 6719888"/>
                <a:gd name="connsiteY108" fmla="*/ 1704975 h 2205037"/>
                <a:gd name="connsiteX109" fmla="*/ 3638550 w 6719888"/>
                <a:gd name="connsiteY109" fmla="*/ 1819275 h 2205037"/>
                <a:gd name="connsiteX110" fmla="*/ 3662363 w 6719888"/>
                <a:gd name="connsiteY110" fmla="*/ 1824037 h 2205037"/>
                <a:gd name="connsiteX111" fmla="*/ 3662363 w 6719888"/>
                <a:gd name="connsiteY111" fmla="*/ 1719262 h 2205037"/>
                <a:gd name="connsiteX112" fmla="*/ 3690938 w 6719888"/>
                <a:gd name="connsiteY112" fmla="*/ 1571625 h 2205037"/>
                <a:gd name="connsiteX113" fmla="*/ 3714750 w 6719888"/>
                <a:gd name="connsiteY113" fmla="*/ 1709737 h 2205037"/>
                <a:gd name="connsiteX114" fmla="*/ 3719513 w 6719888"/>
                <a:gd name="connsiteY114" fmla="*/ 1876425 h 2205037"/>
                <a:gd name="connsiteX115" fmla="*/ 3729038 w 6719888"/>
                <a:gd name="connsiteY115" fmla="*/ 1952625 h 2205037"/>
                <a:gd name="connsiteX116" fmla="*/ 3805238 w 6719888"/>
                <a:gd name="connsiteY116" fmla="*/ 1966912 h 2205037"/>
                <a:gd name="connsiteX117" fmla="*/ 3814763 w 6719888"/>
                <a:gd name="connsiteY117" fmla="*/ 1390650 h 2205037"/>
                <a:gd name="connsiteX118" fmla="*/ 4038600 w 6719888"/>
                <a:gd name="connsiteY118" fmla="*/ 1381125 h 2205037"/>
                <a:gd name="connsiteX119" fmla="*/ 4048125 w 6719888"/>
                <a:gd name="connsiteY119" fmla="*/ 2062162 h 2205037"/>
                <a:gd name="connsiteX120" fmla="*/ 4095750 w 6719888"/>
                <a:gd name="connsiteY120" fmla="*/ 2062162 h 2205037"/>
                <a:gd name="connsiteX121" fmla="*/ 4100513 w 6719888"/>
                <a:gd name="connsiteY121" fmla="*/ 2024062 h 2205037"/>
                <a:gd name="connsiteX122" fmla="*/ 4229100 w 6719888"/>
                <a:gd name="connsiteY122" fmla="*/ 2024062 h 2205037"/>
                <a:gd name="connsiteX123" fmla="*/ 4233863 w 6719888"/>
                <a:gd name="connsiteY123" fmla="*/ 1695450 h 2205037"/>
                <a:gd name="connsiteX124" fmla="*/ 4300538 w 6719888"/>
                <a:gd name="connsiteY124" fmla="*/ 1704975 h 2205037"/>
                <a:gd name="connsiteX125" fmla="*/ 4310063 w 6719888"/>
                <a:gd name="connsiteY125" fmla="*/ 1662112 h 2205037"/>
                <a:gd name="connsiteX126" fmla="*/ 4491038 w 6719888"/>
                <a:gd name="connsiteY126" fmla="*/ 1666875 h 2205037"/>
                <a:gd name="connsiteX127" fmla="*/ 4486275 w 6719888"/>
                <a:gd name="connsiteY127" fmla="*/ 1624012 h 2205037"/>
                <a:gd name="connsiteX128" fmla="*/ 4557713 w 6719888"/>
                <a:gd name="connsiteY128" fmla="*/ 1628775 h 2205037"/>
                <a:gd name="connsiteX129" fmla="*/ 4557713 w 6719888"/>
                <a:gd name="connsiteY129" fmla="*/ 1524000 h 2205037"/>
                <a:gd name="connsiteX130" fmla="*/ 4624388 w 6719888"/>
                <a:gd name="connsiteY130" fmla="*/ 1524000 h 2205037"/>
                <a:gd name="connsiteX131" fmla="*/ 4624388 w 6719888"/>
                <a:gd name="connsiteY131" fmla="*/ 1476375 h 2205037"/>
                <a:gd name="connsiteX132" fmla="*/ 4705350 w 6719888"/>
                <a:gd name="connsiteY132" fmla="*/ 1481137 h 2205037"/>
                <a:gd name="connsiteX133" fmla="*/ 4705350 w 6719888"/>
                <a:gd name="connsiteY133" fmla="*/ 1528762 h 2205037"/>
                <a:gd name="connsiteX134" fmla="*/ 4776788 w 6719888"/>
                <a:gd name="connsiteY134" fmla="*/ 1528762 h 2205037"/>
                <a:gd name="connsiteX135" fmla="*/ 4781550 w 6719888"/>
                <a:gd name="connsiteY135" fmla="*/ 1752600 h 2205037"/>
                <a:gd name="connsiteX136" fmla="*/ 4833938 w 6719888"/>
                <a:gd name="connsiteY136" fmla="*/ 1747837 h 2205037"/>
                <a:gd name="connsiteX137" fmla="*/ 4824413 w 6719888"/>
                <a:gd name="connsiteY137" fmla="*/ 1685925 h 2205037"/>
                <a:gd name="connsiteX138" fmla="*/ 4953000 w 6719888"/>
                <a:gd name="connsiteY138" fmla="*/ 1685925 h 2205037"/>
                <a:gd name="connsiteX139" fmla="*/ 4953000 w 6719888"/>
                <a:gd name="connsiteY139" fmla="*/ 1724025 h 2205037"/>
                <a:gd name="connsiteX140" fmla="*/ 5057775 w 6719888"/>
                <a:gd name="connsiteY140" fmla="*/ 1719262 h 2205037"/>
                <a:gd name="connsiteX141" fmla="*/ 5053013 w 6719888"/>
                <a:gd name="connsiteY141" fmla="*/ 1447800 h 2205037"/>
                <a:gd name="connsiteX142" fmla="*/ 5334000 w 6719888"/>
                <a:gd name="connsiteY142" fmla="*/ 1438275 h 2205037"/>
                <a:gd name="connsiteX143" fmla="*/ 5329238 w 6719888"/>
                <a:gd name="connsiteY143" fmla="*/ 1390650 h 2205037"/>
                <a:gd name="connsiteX144" fmla="*/ 5376863 w 6719888"/>
                <a:gd name="connsiteY144" fmla="*/ 1390650 h 2205037"/>
                <a:gd name="connsiteX145" fmla="*/ 5376863 w 6719888"/>
                <a:gd name="connsiteY145" fmla="*/ 1338262 h 2205037"/>
                <a:gd name="connsiteX146" fmla="*/ 5405438 w 6719888"/>
                <a:gd name="connsiteY146" fmla="*/ 1338262 h 2205037"/>
                <a:gd name="connsiteX147" fmla="*/ 5400675 w 6719888"/>
                <a:gd name="connsiteY147" fmla="*/ 1152525 h 2205037"/>
                <a:gd name="connsiteX148" fmla="*/ 5481638 w 6719888"/>
                <a:gd name="connsiteY148" fmla="*/ 1147762 h 2205037"/>
                <a:gd name="connsiteX149" fmla="*/ 5481638 w 6719888"/>
                <a:gd name="connsiteY149" fmla="*/ 809625 h 2205037"/>
                <a:gd name="connsiteX150" fmla="*/ 5524500 w 6719888"/>
                <a:gd name="connsiteY150" fmla="*/ 804862 h 2205037"/>
                <a:gd name="connsiteX151" fmla="*/ 5534025 w 6719888"/>
                <a:gd name="connsiteY151" fmla="*/ 828675 h 2205037"/>
                <a:gd name="connsiteX152" fmla="*/ 5548313 w 6719888"/>
                <a:gd name="connsiteY152" fmla="*/ 833437 h 2205037"/>
                <a:gd name="connsiteX153" fmla="*/ 5548313 w 6719888"/>
                <a:gd name="connsiteY153" fmla="*/ 709612 h 2205037"/>
                <a:gd name="connsiteX154" fmla="*/ 5576888 w 6719888"/>
                <a:gd name="connsiteY154" fmla="*/ 714375 h 2205037"/>
                <a:gd name="connsiteX155" fmla="*/ 5586413 w 6719888"/>
                <a:gd name="connsiteY155" fmla="*/ 2066925 h 2205037"/>
                <a:gd name="connsiteX156" fmla="*/ 5619750 w 6719888"/>
                <a:gd name="connsiteY156" fmla="*/ 2071687 h 2205037"/>
                <a:gd name="connsiteX157" fmla="*/ 5619750 w 6719888"/>
                <a:gd name="connsiteY157" fmla="*/ 2009775 h 2205037"/>
                <a:gd name="connsiteX158" fmla="*/ 5676900 w 6719888"/>
                <a:gd name="connsiteY158" fmla="*/ 2005012 h 2205037"/>
                <a:gd name="connsiteX159" fmla="*/ 5672138 w 6719888"/>
                <a:gd name="connsiteY159" fmla="*/ 1543050 h 2205037"/>
                <a:gd name="connsiteX160" fmla="*/ 5824538 w 6719888"/>
                <a:gd name="connsiteY160" fmla="*/ 1543050 h 2205037"/>
                <a:gd name="connsiteX161" fmla="*/ 5829300 w 6719888"/>
                <a:gd name="connsiteY161" fmla="*/ 1943100 h 2205037"/>
                <a:gd name="connsiteX162" fmla="*/ 5862638 w 6719888"/>
                <a:gd name="connsiteY162" fmla="*/ 1928812 h 2205037"/>
                <a:gd name="connsiteX163" fmla="*/ 5867400 w 6719888"/>
                <a:gd name="connsiteY163" fmla="*/ 1881187 h 2205037"/>
                <a:gd name="connsiteX164" fmla="*/ 5900738 w 6719888"/>
                <a:gd name="connsiteY164" fmla="*/ 1881187 h 2205037"/>
                <a:gd name="connsiteX165" fmla="*/ 5900738 w 6719888"/>
                <a:gd name="connsiteY165" fmla="*/ 1562100 h 2205037"/>
                <a:gd name="connsiteX166" fmla="*/ 5929313 w 6719888"/>
                <a:gd name="connsiteY166" fmla="*/ 1562100 h 2205037"/>
                <a:gd name="connsiteX167" fmla="*/ 5943600 w 6719888"/>
                <a:gd name="connsiteY167" fmla="*/ 1638300 h 2205037"/>
                <a:gd name="connsiteX168" fmla="*/ 6076950 w 6719888"/>
                <a:gd name="connsiteY168" fmla="*/ 1638300 h 2205037"/>
                <a:gd name="connsiteX169" fmla="*/ 6081713 w 6719888"/>
                <a:gd name="connsiteY169" fmla="*/ 1385887 h 2205037"/>
                <a:gd name="connsiteX170" fmla="*/ 6443663 w 6719888"/>
                <a:gd name="connsiteY170" fmla="*/ 1390650 h 2205037"/>
                <a:gd name="connsiteX171" fmla="*/ 6443663 w 6719888"/>
                <a:gd name="connsiteY171" fmla="*/ 1462087 h 2205037"/>
                <a:gd name="connsiteX172" fmla="*/ 6510338 w 6719888"/>
                <a:gd name="connsiteY172" fmla="*/ 1462087 h 2205037"/>
                <a:gd name="connsiteX173" fmla="*/ 6500813 w 6719888"/>
                <a:gd name="connsiteY173" fmla="*/ 1366837 h 2205037"/>
                <a:gd name="connsiteX174" fmla="*/ 6538913 w 6719888"/>
                <a:gd name="connsiteY174" fmla="*/ 1376362 h 2205037"/>
                <a:gd name="connsiteX175" fmla="*/ 6548438 w 6719888"/>
                <a:gd name="connsiteY175" fmla="*/ 1471612 h 2205037"/>
                <a:gd name="connsiteX176" fmla="*/ 6605588 w 6719888"/>
                <a:gd name="connsiteY176" fmla="*/ 1466850 h 2205037"/>
                <a:gd name="connsiteX177" fmla="*/ 6596063 w 6719888"/>
                <a:gd name="connsiteY177" fmla="*/ 1104900 h 2205037"/>
                <a:gd name="connsiteX178" fmla="*/ 6653213 w 6719888"/>
                <a:gd name="connsiteY178" fmla="*/ 1104900 h 2205037"/>
                <a:gd name="connsiteX179" fmla="*/ 6657975 w 6719888"/>
                <a:gd name="connsiteY179" fmla="*/ 1147762 h 2205037"/>
                <a:gd name="connsiteX180" fmla="*/ 6691313 w 6719888"/>
                <a:gd name="connsiteY180" fmla="*/ 1152525 h 2205037"/>
                <a:gd name="connsiteX181" fmla="*/ 6700838 w 6719888"/>
                <a:gd name="connsiteY181" fmla="*/ 1319212 h 2205037"/>
                <a:gd name="connsiteX182" fmla="*/ 6719888 w 6719888"/>
                <a:gd name="connsiteY182" fmla="*/ 2205037 h 2205037"/>
                <a:gd name="connsiteX183" fmla="*/ 9525 w 6719888"/>
                <a:gd name="connsiteY183" fmla="*/ 2185987 h 2205037"/>
                <a:gd name="connsiteX0" fmla="*/ 9525 w 6713538"/>
                <a:gd name="connsiteY0" fmla="*/ 2185987 h 2195512"/>
                <a:gd name="connsiteX1" fmla="*/ 0 w 6713538"/>
                <a:gd name="connsiteY1" fmla="*/ 1371600 h 2195512"/>
                <a:gd name="connsiteX2" fmla="*/ 61913 w 6713538"/>
                <a:gd name="connsiteY2" fmla="*/ 1371600 h 2195512"/>
                <a:gd name="connsiteX3" fmla="*/ 66675 w 6713538"/>
                <a:gd name="connsiteY3" fmla="*/ 1147762 h 2195512"/>
                <a:gd name="connsiteX4" fmla="*/ 128588 w 6713538"/>
                <a:gd name="connsiteY4" fmla="*/ 1147762 h 2195512"/>
                <a:gd name="connsiteX5" fmla="*/ 138113 w 6713538"/>
                <a:gd name="connsiteY5" fmla="*/ 804862 h 2195512"/>
                <a:gd name="connsiteX6" fmla="*/ 185738 w 6713538"/>
                <a:gd name="connsiteY6" fmla="*/ 804862 h 2195512"/>
                <a:gd name="connsiteX7" fmla="*/ 176213 w 6713538"/>
                <a:gd name="connsiteY7" fmla="*/ 833437 h 2195512"/>
                <a:gd name="connsiteX8" fmla="*/ 209550 w 6713538"/>
                <a:gd name="connsiteY8" fmla="*/ 833437 h 2195512"/>
                <a:gd name="connsiteX9" fmla="*/ 214313 w 6713538"/>
                <a:gd name="connsiteY9" fmla="*/ 719137 h 2195512"/>
                <a:gd name="connsiteX10" fmla="*/ 238125 w 6713538"/>
                <a:gd name="connsiteY10" fmla="*/ 714375 h 2195512"/>
                <a:gd name="connsiteX11" fmla="*/ 233363 w 6713538"/>
                <a:gd name="connsiteY11" fmla="*/ 814387 h 2195512"/>
                <a:gd name="connsiteX12" fmla="*/ 247650 w 6713538"/>
                <a:gd name="connsiteY12" fmla="*/ 819150 h 2195512"/>
                <a:gd name="connsiteX13" fmla="*/ 242888 w 6713538"/>
                <a:gd name="connsiteY13" fmla="*/ 1838325 h 2195512"/>
                <a:gd name="connsiteX14" fmla="*/ 285750 w 6713538"/>
                <a:gd name="connsiteY14" fmla="*/ 1852612 h 2195512"/>
                <a:gd name="connsiteX15" fmla="*/ 285750 w 6713538"/>
                <a:gd name="connsiteY15" fmla="*/ 2095500 h 2195512"/>
                <a:gd name="connsiteX16" fmla="*/ 328613 w 6713538"/>
                <a:gd name="connsiteY16" fmla="*/ 2095500 h 2195512"/>
                <a:gd name="connsiteX17" fmla="*/ 328613 w 6713538"/>
                <a:gd name="connsiteY17" fmla="*/ 1538287 h 2195512"/>
                <a:gd name="connsiteX18" fmla="*/ 485775 w 6713538"/>
                <a:gd name="connsiteY18" fmla="*/ 1533525 h 2195512"/>
                <a:gd name="connsiteX19" fmla="*/ 485775 w 6713538"/>
                <a:gd name="connsiteY19" fmla="*/ 1776412 h 2195512"/>
                <a:gd name="connsiteX20" fmla="*/ 519113 w 6713538"/>
                <a:gd name="connsiteY20" fmla="*/ 1771650 h 2195512"/>
                <a:gd name="connsiteX21" fmla="*/ 514350 w 6713538"/>
                <a:gd name="connsiteY21" fmla="*/ 1724025 h 2195512"/>
                <a:gd name="connsiteX22" fmla="*/ 542925 w 6713538"/>
                <a:gd name="connsiteY22" fmla="*/ 1719262 h 2195512"/>
                <a:gd name="connsiteX23" fmla="*/ 547688 w 6713538"/>
                <a:gd name="connsiteY23" fmla="*/ 1647825 h 2195512"/>
                <a:gd name="connsiteX24" fmla="*/ 571500 w 6713538"/>
                <a:gd name="connsiteY24" fmla="*/ 1643062 h 2195512"/>
                <a:gd name="connsiteX25" fmla="*/ 571500 w 6713538"/>
                <a:gd name="connsiteY25" fmla="*/ 1547812 h 2195512"/>
                <a:gd name="connsiteX26" fmla="*/ 585788 w 6713538"/>
                <a:gd name="connsiteY26" fmla="*/ 1543050 h 2195512"/>
                <a:gd name="connsiteX27" fmla="*/ 614363 w 6713538"/>
                <a:gd name="connsiteY27" fmla="*/ 1581150 h 2195512"/>
                <a:gd name="connsiteX28" fmla="*/ 614363 w 6713538"/>
                <a:gd name="connsiteY28" fmla="*/ 1652587 h 2195512"/>
                <a:gd name="connsiteX29" fmla="*/ 738188 w 6713538"/>
                <a:gd name="connsiteY29" fmla="*/ 1652587 h 2195512"/>
                <a:gd name="connsiteX30" fmla="*/ 738188 w 6713538"/>
                <a:gd name="connsiteY30" fmla="*/ 1395412 h 2195512"/>
                <a:gd name="connsiteX31" fmla="*/ 847725 w 6713538"/>
                <a:gd name="connsiteY31" fmla="*/ 1390650 h 2195512"/>
                <a:gd name="connsiteX32" fmla="*/ 852488 w 6713538"/>
                <a:gd name="connsiteY32" fmla="*/ 1062037 h 2195512"/>
                <a:gd name="connsiteX33" fmla="*/ 1081088 w 6713538"/>
                <a:gd name="connsiteY33" fmla="*/ 1062037 h 2195512"/>
                <a:gd name="connsiteX34" fmla="*/ 1076325 w 6713538"/>
                <a:gd name="connsiteY34" fmla="*/ 1400175 h 2195512"/>
                <a:gd name="connsiteX35" fmla="*/ 1109663 w 6713538"/>
                <a:gd name="connsiteY35" fmla="*/ 1400175 h 2195512"/>
                <a:gd name="connsiteX36" fmla="*/ 1119188 w 6713538"/>
                <a:gd name="connsiteY36" fmla="*/ 1471612 h 2195512"/>
                <a:gd name="connsiteX37" fmla="*/ 1162050 w 6713538"/>
                <a:gd name="connsiteY37" fmla="*/ 1476375 h 2195512"/>
                <a:gd name="connsiteX38" fmla="*/ 1162050 w 6713538"/>
                <a:gd name="connsiteY38" fmla="*/ 1042987 h 2195512"/>
                <a:gd name="connsiteX39" fmla="*/ 1204913 w 6713538"/>
                <a:gd name="connsiteY39" fmla="*/ 1042987 h 2195512"/>
                <a:gd name="connsiteX40" fmla="*/ 1214438 w 6713538"/>
                <a:gd name="connsiteY40" fmla="*/ 1166812 h 2195512"/>
                <a:gd name="connsiteX41" fmla="*/ 1262063 w 6713538"/>
                <a:gd name="connsiteY41" fmla="*/ 1176337 h 2195512"/>
                <a:gd name="connsiteX42" fmla="*/ 1257300 w 6713538"/>
                <a:gd name="connsiteY42" fmla="*/ 771525 h 2195512"/>
                <a:gd name="connsiteX43" fmla="*/ 1323975 w 6713538"/>
                <a:gd name="connsiteY43" fmla="*/ 771525 h 2195512"/>
                <a:gd name="connsiteX44" fmla="*/ 1323975 w 6713538"/>
                <a:gd name="connsiteY44" fmla="*/ 838200 h 2195512"/>
                <a:gd name="connsiteX45" fmla="*/ 1366838 w 6713538"/>
                <a:gd name="connsiteY45" fmla="*/ 842962 h 2195512"/>
                <a:gd name="connsiteX46" fmla="*/ 1366838 w 6713538"/>
                <a:gd name="connsiteY46" fmla="*/ 1014412 h 2195512"/>
                <a:gd name="connsiteX47" fmla="*/ 1414463 w 6713538"/>
                <a:gd name="connsiteY47" fmla="*/ 1014412 h 2195512"/>
                <a:gd name="connsiteX48" fmla="*/ 1419225 w 6713538"/>
                <a:gd name="connsiteY48" fmla="*/ 985837 h 2195512"/>
                <a:gd name="connsiteX49" fmla="*/ 1576388 w 6713538"/>
                <a:gd name="connsiteY49" fmla="*/ 990600 h 2195512"/>
                <a:gd name="connsiteX50" fmla="*/ 1571625 w 6713538"/>
                <a:gd name="connsiteY50" fmla="*/ 257175 h 2195512"/>
                <a:gd name="connsiteX51" fmla="*/ 1600200 w 6713538"/>
                <a:gd name="connsiteY51" fmla="*/ 252412 h 2195512"/>
                <a:gd name="connsiteX52" fmla="*/ 1757363 w 6713538"/>
                <a:gd name="connsiteY52" fmla="*/ 261937 h 2195512"/>
                <a:gd name="connsiteX53" fmla="*/ 1762125 w 6713538"/>
                <a:gd name="connsiteY53" fmla="*/ 142875 h 2195512"/>
                <a:gd name="connsiteX54" fmla="*/ 1828800 w 6713538"/>
                <a:gd name="connsiteY54" fmla="*/ 142875 h 2195512"/>
                <a:gd name="connsiteX55" fmla="*/ 1824038 w 6713538"/>
                <a:gd name="connsiteY55" fmla="*/ 9525 h 2195512"/>
                <a:gd name="connsiteX56" fmla="*/ 1895475 w 6713538"/>
                <a:gd name="connsiteY56" fmla="*/ 0 h 2195512"/>
                <a:gd name="connsiteX57" fmla="*/ 1900238 w 6713538"/>
                <a:gd name="connsiteY57" fmla="*/ 76200 h 2195512"/>
                <a:gd name="connsiteX58" fmla="*/ 1985963 w 6713538"/>
                <a:gd name="connsiteY58" fmla="*/ 80962 h 2195512"/>
                <a:gd name="connsiteX59" fmla="*/ 1995488 w 6713538"/>
                <a:gd name="connsiteY59" fmla="*/ 109537 h 2195512"/>
                <a:gd name="connsiteX60" fmla="*/ 2047875 w 6713538"/>
                <a:gd name="connsiteY60" fmla="*/ 109537 h 2195512"/>
                <a:gd name="connsiteX61" fmla="*/ 2062163 w 6713538"/>
                <a:gd name="connsiteY61" fmla="*/ 138112 h 2195512"/>
                <a:gd name="connsiteX62" fmla="*/ 2014538 w 6713538"/>
                <a:gd name="connsiteY62" fmla="*/ 138112 h 2195512"/>
                <a:gd name="connsiteX63" fmla="*/ 2014538 w 6713538"/>
                <a:gd name="connsiteY63" fmla="*/ 266700 h 2195512"/>
                <a:gd name="connsiteX64" fmla="*/ 2047875 w 6713538"/>
                <a:gd name="connsiteY64" fmla="*/ 266700 h 2195512"/>
                <a:gd name="connsiteX65" fmla="*/ 2043113 w 6713538"/>
                <a:gd name="connsiteY65" fmla="*/ 409575 h 2195512"/>
                <a:gd name="connsiteX66" fmla="*/ 2076450 w 6713538"/>
                <a:gd name="connsiteY66" fmla="*/ 409575 h 2195512"/>
                <a:gd name="connsiteX67" fmla="*/ 2071688 w 6713538"/>
                <a:gd name="connsiteY67" fmla="*/ 2052637 h 2195512"/>
                <a:gd name="connsiteX68" fmla="*/ 2109788 w 6713538"/>
                <a:gd name="connsiteY68" fmla="*/ 2057400 h 2195512"/>
                <a:gd name="connsiteX69" fmla="*/ 2114550 w 6713538"/>
                <a:gd name="connsiteY69" fmla="*/ 1833562 h 2195512"/>
                <a:gd name="connsiteX70" fmla="*/ 2209800 w 6713538"/>
                <a:gd name="connsiteY70" fmla="*/ 1828800 h 2195512"/>
                <a:gd name="connsiteX71" fmla="*/ 2209800 w 6713538"/>
                <a:gd name="connsiteY71" fmla="*/ 1347787 h 2195512"/>
                <a:gd name="connsiteX72" fmla="*/ 2309813 w 6713538"/>
                <a:gd name="connsiteY72" fmla="*/ 1343025 h 2195512"/>
                <a:gd name="connsiteX73" fmla="*/ 2305050 w 6713538"/>
                <a:gd name="connsiteY73" fmla="*/ 1238250 h 2195512"/>
                <a:gd name="connsiteX74" fmla="*/ 2409825 w 6713538"/>
                <a:gd name="connsiteY74" fmla="*/ 1238250 h 2195512"/>
                <a:gd name="connsiteX75" fmla="*/ 2400300 w 6713538"/>
                <a:gd name="connsiteY75" fmla="*/ 1285875 h 2195512"/>
                <a:gd name="connsiteX76" fmla="*/ 2414588 w 6713538"/>
                <a:gd name="connsiteY76" fmla="*/ 1285875 h 2195512"/>
                <a:gd name="connsiteX77" fmla="*/ 2471738 w 6713538"/>
                <a:gd name="connsiteY77" fmla="*/ 852487 h 2195512"/>
                <a:gd name="connsiteX78" fmla="*/ 2524125 w 6713538"/>
                <a:gd name="connsiteY78" fmla="*/ 1290637 h 2195512"/>
                <a:gd name="connsiteX79" fmla="*/ 2605088 w 6713538"/>
                <a:gd name="connsiteY79" fmla="*/ 1285875 h 2195512"/>
                <a:gd name="connsiteX80" fmla="*/ 2609850 w 6713538"/>
                <a:gd name="connsiteY80" fmla="*/ 1352550 h 2195512"/>
                <a:gd name="connsiteX81" fmla="*/ 2638425 w 6713538"/>
                <a:gd name="connsiteY81" fmla="*/ 1352550 h 2195512"/>
                <a:gd name="connsiteX82" fmla="*/ 2638425 w 6713538"/>
                <a:gd name="connsiteY82" fmla="*/ 1095375 h 2195512"/>
                <a:gd name="connsiteX83" fmla="*/ 2671763 w 6713538"/>
                <a:gd name="connsiteY83" fmla="*/ 1095375 h 2195512"/>
                <a:gd name="connsiteX84" fmla="*/ 2671763 w 6713538"/>
                <a:gd name="connsiteY84" fmla="*/ 1347787 h 2195512"/>
                <a:gd name="connsiteX85" fmla="*/ 2700338 w 6713538"/>
                <a:gd name="connsiteY85" fmla="*/ 1347787 h 2195512"/>
                <a:gd name="connsiteX86" fmla="*/ 2738438 w 6713538"/>
                <a:gd name="connsiteY86" fmla="*/ 1138237 h 2195512"/>
                <a:gd name="connsiteX87" fmla="*/ 2795588 w 6713538"/>
                <a:gd name="connsiteY87" fmla="*/ 1109662 h 2195512"/>
                <a:gd name="connsiteX88" fmla="*/ 2800350 w 6713538"/>
                <a:gd name="connsiteY88" fmla="*/ 1062037 h 2195512"/>
                <a:gd name="connsiteX89" fmla="*/ 2862263 w 6713538"/>
                <a:gd name="connsiteY89" fmla="*/ 1062037 h 2195512"/>
                <a:gd name="connsiteX90" fmla="*/ 2857500 w 6713538"/>
                <a:gd name="connsiteY90" fmla="*/ 976312 h 2195512"/>
                <a:gd name="connsiteX91" fmla="*/ 2957513 w 6713538"/>
                <a:gd name="connsiteY91" fmla="*/ 976312 h 2195512"/>
                <a:gd name="connsiteX92" fmla="*/ 2962275 w 6713538"/>
                <a:gd name="connsiteY92" fmla="*/ 1066800 h 2195512"/>
                <a:gd name="connsiteX93" fmla="*/ 3048000 w 6713538"/>
                <a:gd name="connsiteY93" fmla="*/ 1071562 h 2195512"/>
                <a:gd name="connsiteX94" fmla="*/ 3048000 w 6713538"/>
                <a:gd name="connsiteY94" fmla="*/ 1128712 h 2195512"/>
                <a:gd name="connsiteX95" fmla="*/ 3100388 w 6713538"/>
                <a:gd name="connsiteY95" fmla="*/ 1162050 h 2195512"/>
                <a:gd name="connsiteX96" fmla="*/ 3128963 w 6713538"/>
                <a:gd name="connsiteY96" fmla="*/ 1285875 h 2195512"/>
                <a:gd name="connsiteX97" fmla="*/ 3176588 w 6713538"/>
                <a:gd name="connsiteY97" fmla="*/ 1128712 h 2195512"/>
                <a:gd name="connsiteX98" fmla="*/ 3209925 w 6713538"/>
                <a:gd name="connsiteY98" fmla="*/ 1081087 h 2195512"/>
                <a:gd name="connsiteX99" fmla="*/ 3271838 w 6713538"/>
                <a:gd name="connsiteY99" fmla="*/ 1071562 h 2195512"/>
                <a:gd name="connsiteX100" fmla="*/ 3271838 w 6713538"/>
                <a:gd name="connsiteY100" fmla="*/ 752475 h 2195512"/>
                <a:gd name="connsiteX101" fmla="*/ 3538538 w 6713538"/>
                <a:gd name="connsiteY101" fmla="*/ 747712 h 2195512"/>
                <a:gd name="connsiteX102" fmla="*/ 3538538 w 6713538"/>
                <a:gd name="connsiteY102" fmla="*/ 1976437 h 2195512"/>
                <a:gd name="connsiteX103" fmla="*/ 3562350 w 6713538"/>
                <a:gd name="connsiteY103" fmla="*/ 1976437 h 2195512"/>
                <a:gd name="connsiteX104" fmla="*/ 3557588 w 6713538"/>
                <a:gd name="connsiteY104" fmla="*/ 1876425 h 2195512"/>
                <a:gd name="connsiteX105" fmla="*/ 3571875 w 6713538"/>
                <a:gd name="connsiteY105" fmla="*/ 1857375 h 2195512"/>
                <a:gd name="connsiteX106" fmla="*/ 3581400 w 6713538"/>
                <a:gd name="connsiteY106" fmla="*/ 1690687 h 2195512"/>
                <a:gd name="connsiteX107" fmla="*/ 3609975 w 6713538"/>
                <a:gd name="connsiteY107" fmla="*/ 1581150 h 2195512"/>
                <a:gd name="connsiteX108" fmla="*/ 3633788 w 6713538"/>
                <a:gd name="connsiteY108" fmla="*/ 1704975 h 2195512"/>
                <a:gd name="connsiteX109" fmla="*/ 3638550 w 6713538"/>
                <a:gd name="connsiteY109" fmla="*/ 1819275 h 2195512"/>
                <a:gd name="connsiteX110" fmla="*/ 3662363 w 6713538"/>
                <a:gd name="connsiteY110" fmla="*/ 1824037 h 2195512"/>
                <a:gd name="connsiteX111" fmla="*/ 3662363 w 6713538"/>
                <a:gd name="connsiteY111" fmla="*/ 1719262 h 2195512"/>
                <a:gd name="connsiteX112" fmla="*/ 3690938 w 6713538"/>
                <a:gd name="connsiteY112" fmla="*/ 1571625 h 2195512"/>
                <a:gd name="connsiteX113" fmla="*/ 3714750 w 6713538"/>
                <a:gd name="connsiteY113" fmla="*/ 1709737 h 2195512"/>
                <a:gd name="connsiteX114" fmla="*/ 3719513 w 6713538"/>
                <a:gd name="connsiteY114" fmla="*/ 1876425 h 2195512"/>
                <a:gd name="connsiteX115" fmla="*/ 3729038 w 6713538"/>
                <a:gd name="connsiteY115" fmla="*/ 1952625 h 2195512"/>
                <a:gd name="connsiteX116" fmla="*/ 3805238 w 6713538"/>
                <a:gd name="connsiteY116" fmla="*/ 1966912 h 2195512"/>
                <a:gd name="connsiteX117" fmla="*/ 3814763 w 6713538"/>
                <a:gd name="connsiteY117" fmla="*/ 1390650 h 2195512"/>
                <a:gd name="connsiteX118" fmla="*/ 4038600 w 6713538"/>
                <a:gd name="connsiteY118" fmla="*/ 1381125 h 2195512"/>
                <a:gd name="connsiteX119" fmla="*/ 4048125 w 6713538"/>
                <a:gd name="connsiteY119" fmla="*/ 2062162 h 2195512"/>
                <a:gd name="connsiteX120" fmla="*/ 4095750 w 6713538"/>
                <a:gd name="connsiteY120" fmla="*/ 2062162 h 2195512"/>
                <a:gd name="connsiteX121" fmla="*/ 4100513 w 6713538"/>
                <a:gd name="connsiteY121" fmla="*/ 2024062 h 2195512"/>
                <a:gd name="connsiteX122" fmla="*/ 4229100 w 6713538"/>
                <a:gd name="connsiteY122" fmla="*/ 2024062 h 2195512"/>
                <a:gd name="connsiteX123" fmla="*/ 4233863 w 6713538"/>
                <a:gd name="connsiteY123" fmla="*/ 1695450 h 2195512"/>
                <a:gd name="connsiteX124" fmla="*/ 4300538 w 6713538"/>
                <a:gd name="connsiteY124" fmla="*/ 1704975 h 2195512"/>
                <a:gd name="connsiteX125" fmla="*/ 4310063 w 6713538"/>
                <a:gd name="connsiteY125" fmla="*/ 1662112 h 2195512"/>
                <a:gd name="connsiteX126" fmla="*/ 4491038 w 6713538"/>
                <a:gd name="connsiteY126" fmla="*/ 1666875 h 2195512"/>
                <a:gd name="connsiteX127" fmla="*/ 4486275 w 6713538"/>
                <a:gd name="connsiteY127" fmla="*/ 1624012 h 2195512"/>
                <a:gd name="connsiteX128" fmla="*/ 4557713 w 6713538"/>
                <a:gd name="connsiteY128" fmla="*/ 1628775 h 2195512"/>
                <a:gd name="connsiteX129" fmla="*/ 4557713 w 6713538"/>
                <a:gd name="connsiteY129" fmla="*/ 1524000 h 2195512"/>
                <a:gd name="connsiteX130" fmla="*/ 4624388 w 6713538"/>
                <a:gd name="connsiteY130" fmla="*/ 1524000 h 2195512"/>
                <a:gd name="connsiteX131" fmla="*/ 4624388 w 6713538"/>
                <a:gd name="connsiteY131" fmla="*/ 1476375 h 2195512"/>
                <a:gd name="connsiteX132" fmla="*/ 4705350 w 6713538"/>
                <a:gd name="connsiteY132" fmla="*/ 1481137 h 2195512"/>
                <a:gd name="connsiteX133" fmla="*/ 4705350 w 6713538"/>
                <a:gd name="connsiteY133" fmla="*/ 1528762 h 2195512"/>
                <a:gd name="connsiteX134" fmla="*/ 4776788 w 6713538"/>
                <a:gd name="connsiteY134" fmla="*/ 1528762 h 2195512"/>
                <a:gd name="connsiteX135" fmla="*/ 4781550 w 6713538"/>
                <a:gd name="connsiteY135" fmla="*/ 1752600 h 2195512"/>
                <a:gd name="connsiteX136" fmla="*/ 4833938 w 6713538"/>
                <a:gd name="connsiteY136" fmla="*/ 1747837 h 2195512"/>
                <a:gd name="connsiteX137" fmla="*/ 4824413 w 6713538"/>
                <a:gd name="connsiteY137" fmla="*/ 1685925 h 2195512"/>
                <a:gd name="connsiteX138" fmla="*/ 4953000 w 6713538"/>
                <a:gd name="connsiteY138" fmla="*/ 1685925 h 2195512"/>
                <a:gd name="connsiteX139" fmla="*/ 4953000 w 6713538"/>
                <a:gd name="connsiteY139" fmla="*/ 1724025 h 2195512"/>
                <a:gd name="connsiteX140" fmla="*/ 5057775 w 6713538"/>
                <a:gd name="connsiteY140" fmla="*/ 1719262 h 2195512"/>
                <a:gd name="connsiteX141" fmla="*/ 5053013 w 6713538"/>
                <a:gd name="connsiteY141" fmla="*/ 1447800 h 2195512"/>
                <a:gd name="connsiteX142" fmla="*/ 5334000 w 6713538"/>
                <a:gd name="connsiteY142" fmla="*/ 1438275 h 2195512"/>
                <a:gd name="connsiteX143" fmla="*/ 5329238 w 6713538"/>
                <a:gd name="connsiteY143" fmla="*/ 1390650 h 2195512"/>
                <a:gd name="connsiteX144" fmla="*/ 5376863 w 6713538"/>
                <a:gd name="connsiteY144" fmla="*/ 1390650 h 2195512"/>
                <a:gd name="connsiteX145" fmla="*/ 5376863 w 6713538"/>
                <a:gd name="connsiteY145" fmla="*/ 1338262 h 2195512"/>
                <a:gd name="connsiteX146" fmla="*/ 5405438 w 6713538"/>
                <a:gd name="connsiteY146" fmla="*/ 1338262 h 2195512"/>
                <a:gd name="connsiteX147" fmla="*/ 5400675 w 6713538"/>
                <a:gd name="connsiteY147" fmla="*/ 1152525 h 2195512"/>
                <a:gd name="connsiteX148" fmla="*/ 5481638 w 6713538"/>
                <a:gd name="connsiteY148" fmla="*/ 1147762 h 2195512"/>
                <a:gd name="connsiteX149" fmla="*/ 5481638 w 6713538"/>
                <a:gd name="connsiteY149" fmla="*/ 809625 h 2195512"/>
                <a:gd name="connsiteX150" fmla="*/ 5524500 w 6713538"/>
                <a:gd name="connsiteY150" fmla="*/ 804862 h 2195512"/>
                <a:gd name="connsiteX151" fmla="*/ 5534025 w 6713538"/>
                <a:gd name="connsiteY151" fmla="*/ 828675 h 2195512"/>
                <a:gd name="connsiteX152" fmla="*/ 5548313 w 6713538"/>
                <a:gd name="connsiteY152" fmla="*/ 833437 h 2195512"/>
                <a:gd name="connsiteX153" fmla="*/ 5548313 w 6713538"/>
                <a:gd name="connsiteY153" fmla="*/ 709612 h 2195512"/>
                <a:gd name="connsiteX154" fmla="*/ 5576888 w 6713538"/>
                <a:gd name="connsiteY154" fmla="*/ 714375 h 2195512"/>
                <a:gd name="connsiteX155" fmla="*/ 5586413 w 6713538"/>
                <a:gd name="connsiteY155" fmla="*/ 2066925 h 2195512"/>
                <a:gd name="connsiteX156" fmla="*/ 5619750 w 6713538"/>
                <a:gd name="connsiteY156" fmla="*/ 2071687 h 2195512"/>
                <a:gd name="connsiteX157" fmla="*/ 5619750 w 6713538"/>
                <a:gd name="connsiteY157" fmla="*/ 2009775 h 2195512"/>
                <a:gd name="connsiteX158" fmla="*/ 5676900 w 6713538"/>
                <a:gd name="connsiteY158" fmla="*/ 2005012 h 2195512"/>
                <a:gd name="connsiteX159" fmla="*/ 5672138 w 6713538"/>
                <a:gd name="connsiteY159" fmla="*/ 1543050 h 2195512"/>
                <a:gd name="connsiteX160" fmla="*/ 5824538 w 6713538"/>
                <a:gd name="connsiteY160" fmla="*/ 1543050 h 2195512"/>
                <a:gd name="connsiteX161" fmla="*/ 5829300 w 6713538"/>
                <a:gd name="connsiteY161" fmla="*/ 1943100 h 2195512"/>
                <a:gd name="connsiteX162" fmla="*/ 5862638 w 6713538"/>
                <a:gd name="connsiteY162" fmla="*/ 1928812 h 2195512"/>
                <a:gd name="connsiteX163" fmla="*/ 5867400 w 6713538"/>
                <a:gd name="connsiteY163" fmla="*/ 1881187 h 2195512"/>
                <a:gd name="connsiteX164" fmla="*/ 5900738 w 6713538"/>
                <a:gd name="connsiteY164" fmla="*/ 1881187 h 2195512"/>
                <a:gd name="connsiteX165" fmla="*/ 5900738 w 6713538"/>
                <a:gd name="connsiteY165" fmla="*/ 1562100 h 2195512"/>
                <a:gd name="connsiteX166" fmla="*/ 5929313 w 6713538"/>
                <a:gd name="connsiteY166" fmla="*/ 1562100 h 2195512"/>
                <a:gd name="connsiteX167" fmla="*/ 5943600 w 6713538"/>
                <a:gd name="connsiteY167" fmla="*/ 1638300 h 2195512"/>
                <a:gd name="connsiteX168" fmla="*/ 6076950 w 6713538"/>
                <a:gd name="connsiteY168" fmla="*/ 1638300 h 2195512"/>
                <a:gd name="connsiteX169" fmla="*/ 6081713 w 6713538"/>
                <a:gd name="connsiteY169" fmla="*/ 1385887 h 2195512"/>
                <a:gd name="connsiteX170" fmla="*/ 6443663 w 6713538"/>
                <a:gd name="connsiteY170" fmla="*/ 1390650 h 2195512"/>
                <a:gd name="connsiteX171" fmla="*/ 6443663 w 6713538"/>
                <a:gd name="connsiteY171" fmla="*/ 1462087 h 2195512"/>
                <a:gd name="connsiteX172" fmla="*/ 6510338 w 6713538"/>
                <a:gd name="connsiteY172" fmla="*/ 1462087 h 2195512"/>
                <a:gd name="connsiteX173" fmla="*/ 6500813 w 6713538"/>
                <a:gd name="connsiteY173" fmla="*/ 1366837 h 2195512"/>
                <a:gd name="connsiteX174" fmla="*/ 6538913 w 6713538"/>
                <a:gd name="connsiteY174" fmla="*/ 1376362 h 2195512"/>
                <a:gd name="connsiteX175" fmla="*/ 6548438 w 6713538"/>
                <a:gd name="connsiteY175" fmla="*/ 1471612 h 2195512"/>
                <a:gd name="connsiteX176" fmla="*/ 6605588 w 6713538"/>
                <a:gd name="connsiteY176" fmla="*/ 1466850 h 2195512"/>
                <a:gd name="connsiteX177" fmla="*/ 6596063 w 6713538"/>
                <a:gd name="connsiteY177" fmla="*/ 1104900 h 2195512"/>
                <a:gd name="connsiteX178" fmla="*/ 6653213 w 6713538"/>
                <a:gd name="connsiteY178" fmla="*/ 1104900 h 2195512"/>
                <a:gd name="connsiteX179" fmla="*/ 6657975 w 6713538"/>
                <a:gd name="connsiteY179" fmla="*/ 1147762 h 2195512"/>
                <a:gd name="connsiteX180" fmla="*/ 6691313 w 6713538"/>
                <a:gd name="connsiteY180" fmla="*/ 1152525 h 2195512"/>
                <a:gd name="connsiteX181" fmla="*/ 6700838 w 6713538"/>
                <a:gd name="connsiteY181" fmla="*/ 1319212 h 2195512"/>
                <a:gd name="connsiteX182" fmla="*/ 6713538 w 6713538"/>
                <a:gd name="connsiteY182" fmla="*/ 2195512 h 2195512"/>
                <a:gd name="connsiteX183" fmla="*/ 9525 w 6713538"/>
                <a:gd name="connsiteY183" fmla="*/ 2185987 h 2195512"/>
                <a:gd name="connsiteX0" fmla="*/ 9525 w 6713538"/>
                <a:gd name="connsiteY0" fmla="*/ 2185987 h 2185987"/>
                <a:gd name="connsiteX1" fmla="*/ 0 w 6713538"/>
                <a:gd name="connsiteY1" fmla="*/ 1371600 h 2185987"/>
                <a:gd name="connsiteX2" fmla="*/ 61913 w 6713538"/>
                <a:gd name="connsiteY2" fmla="*/ 1371600 h 2185987"/>
                <a:gd name="connsiteX3" fmla="*/ 66675 w 6713538"/>
                <a:gd name="connsiteY3" fmla="*/ 1147762 h 2185987"/>
                <a:gd name="connsiteX4" fmla="*/ 128588 w 6713538"/>
                <a:gd name="connsiteY4" fmla="*/ 1147762 h 2185987"/>
                <a:gd name="connsiteX5" fmla="*/ 138113 w 6713538"/>
                <a:gd name="connsiteY5" fmla="*/ 804862 h 2185987"/>
                <a:gd name="connsiteX6" fmla="*/ 185738 w 6713538"/>
                <a:gd name="connsiteY6" fmla="*/ 804862 h 2185987"/>
                <a:gd name="connsiteX7" fmla="*/ 176213 w 6713538"/>
                <a:gd name="connsiteY7" fmla="*/ 833437 h 2185987"/>
                <a:gd name="connsiteX8" fmla="*/ 209550 w 6713538"/>
                <a:gd name="connsiteY8" fmla="*/ 833437 h 2185987"/>
                <a:gd name="connsiteX9" fmla="*/ 214313 w 6713538"/>
                <a:gd name="connsiteY9" fmla="*/ 719137 h 2185987"/>
                <a:gd name="connsiteX10" fmla="*/ 238125 w 6713538"/>
                <a:gd name="connsiteY10" fmla="*/ 714375 h 2185987"/>
                <a:gd name="connsiteX11" fmla="*/ 233363 w 6713538"/>
                <a:gd name="connsiteY11" fmla="*/ 814387 h 2185987"/>
                <a:gd name="connsiteX12" fmla="*/ 247650 w 6713538"/>
                <a:gd name="connsiteY12" fmla="*/ 819150 h 2185987"/>
                <a:gd name="connsiteX13" fmla="*/ 242888 w 6713538"/>
                <a:gd name="connsiteY13" fmla="*/ 1838325 h 2185987"/>
                <a:gd name="connsiteX14" fmla="*/ 285750 w 6713538"/>
                <a:gd name="connsiteY14" fmla="*/ 1852612 h 2185987"/>
                <a:gd name="connsiteX15" fmla="*/ 285750 w 6713538"/>
                <a:gd name="connsiteY15" fmla="*/ 2095500 h 2185987"/>
                <a:gd name="connsiteX16" fmla="*/ 328613 w 6713538"/>
                <a:gd name="connsiteY16" fmla="*/ 2095500 h 2185987"/>
                <a:gd name="connsiteX17" fmla="*/ 328613 w 6713538"/>
                <a:gd name="connsiteY17" fmla="*/ 1538287 h 2185987"/>
                <a:gd name="connsiteX18" fmla="*/ 485775 w 6713538"/>
                <a:gd name="connsiteY18" fmla="*/ 1533525 h 2185987"/>
                <a:gd name="connsiteX19" fmla="*/ 485775 w 6713538"/>
                <a:gd name="connsiteY19" fmla="*/ 1776412 h 2185987"/>
                <a:gd name="connsiteX20" fmla="*/ 519113 w 6713538"/>
                <a:gd name="connsiteY20" fmla="*/ 1771650 h 2185987"/>
                <a:gd name="connsiteX21" fmla="*/ 514350 w 6713538"/>
                <a:gd name="connsiteY21" fmla="*/ 1724025 h 2185987"/>
                <a:gd name="connsiteX22" fmla="*/ 542925 w 6713538"/>
                <a:gd name="connsiteY22" fmla="*/ 1719262 h 2185987"/>
                <a:gd name="connsiteX23" fmla="*/ 547688 w 6713538"/>
                <a:gd name="connsiteY23" fmla="*/ 1647825 h 2185987"/>
                <a:gd name="connsiteX24" fmla="*/ 571500 w 6713538"/>
                <a:gd name="connsiteY24" fmla="*/ 1643062 h 2185987"/>
                <a:gd name="connsiteX25" fmla="*/ 571500 w 6713538"/>
                <a:gd name="connsiteY25" fmla="*/ 1547812 h 2185987"/>
                <a:gd name="connsiteX26" fmla="*/ 585788 w 6713538"/>
                <a:gd name="connsiteY26" fmla="*/ 1543050 h 2185987"/>
                <a:gd name="connsiteX27" fmla="*/ 614363 w 6713538"/>
                <a:gd name="connsiteY27" fmla="*/ 1581150 h 2185987"/>
                <a:gd name="connsiteX28" fmla="*/ 614363 w 6713538"/>
                <a:gd name="connsiteY28" fmla="*/ 1652587 h 2185987"/>
                <a:gd name="connsiteX29" fmla="*/ 738188 w 6713538"/>
                <a:gd name="connsiteY29" fmla="*/ 1652587 h 2185987"/>
                <a:gd name="connsiteX30" fmla="*/ 738188 w 6713538"/>
                <a:gd name="connsiteY30" fmla="*/ 1395412 h 2185987"/>
                <a:gd name="connsiteX31" fmla="*/ 847725 w 6713538"/>
                <a:gd name="connsiteY31" fmla="*/ 1390650 h 2185987"/>
                <a:gd name="connsiteX32" fmla="*/ 852488 w 6713538"/>
                <a:gd name="connsiteY32" fmla="*/ 1062037 h 2185987"/>
                <a:gd name="connsiteX33" fmla="*/ 1081088 w 6713538"/>
                <a:gd name="connsiteY33" fmla="*/ 1062037 h 2185987"/>
                <a:gd name="connsiteX34" fmla="*/ 1076325 w 6713538"/>
                <a:gd name="connsiteY34" fmla="*/ 1400175 h 2185987"/>
                <a:gd name="connsiteX35" fmla="*/ 1109663 w 6713538"/>
                <a:gd name="connsiteY35" fmla="*/ 1400175 h 2185987"/>
                <a:gd name="connsiteX36" fmla="*/ 1119188 w 6713538"/>
                <a:gd name="connsiteY36" fmla="*/ 1471612 h 2185987"/>
                <a:gd name="connsiteX37" fmla="*/ 1162050 w 6713538"/>
                <a:gd name="connsiteY37" fmla="*/ 1476375 h 2185987"/>
                <a:gd name="connsiteX38" fmla="*/ 1162050 w 6713538"/>
                <a:gd name="connsiteY38" fmla="*/ 1042987 h 2185987"/>
                <a:gd name="connsiteX39" fmla="*/ 1204913 w 6713538"/>
                <a:gd name="connsiteY39" fmla="*/ 1042987 h 2185987"/>
                <a:gd name="connsiteX40" fmla="*/ 1214438 w 6713538"/>
                <a:gd name="connsiteY40" fmla="*/ 1166812 h 2185987"/>
                <a:gd name="connsiteX41" fmla="*/ 1262063 w 6713538"/>
                <a:gd name="connsiteY41" fmla="*/ 1176337 h 2185987"/>
                <a:gd name="connsiteX42" fmla="*/ 1257300 w 6713538"/>
                <a:gd name="connsiteY42" fmla="*/ 771525 h 2185987"/>
                <a:gd name="connsiteX43" fmla="*/ 1323975 w 6713538"/>
                <a:gd name="connsiteY43" fmla="*/ 771525 h 2185987"/>
                <a:gd name="connsiteX44" fmla="*/ 1323975 w 6713538"/>
                <a:gd name="connsiteY44" fmla="*/ 838200 h 2185987"/>
                <a:gd name="connsiteX45" fmla="*/ 1366838 w 6713538"/>
                <a:gd name="connsiteY45" fmla="*/ 842962 h 2185987"/>
                <a:gd name="connsiteX46" fmla="*/ 1366838 w 6713538"/>
                <a:gd name="connsiteY46" fmla="*/ 1014412 h 2185987"/>
                <a:gd name="connsiteX47" fmla="*/ 1414463 w 6713538"/>
                <a:gd name="connsiteY47" fmla="*/ 1014412 h 2185987"/>
                <a:gd name="connsiteX48" fmla="*/ 1419225 w 6713538"/>
                <a:gd name="connsiteY48" fmla="*/ 985837 h 2185987"/>
                <a:gd name="connsiteX49" fmla="*/ 1576388 w 6713538"/>
                <a:gd name="connsiteY49" fmla="*/ 990600 h 2185987"/>
                <a:gd name="connsiteX50" fmla="*/ 1571625 w 6713538"/>
                <a:gd name="connsiteY50" fmla="*/ 257175 h 2185987"/>
                <a:gd name="connsiteX51" fmla="*/ 1600200 w 6713538"/>
                <a:gd name="connsiteY51" fmla="*/ 252412 h 2185987"/>
                <a:gd name="connsiteX52" fmla="*/ 1757363 w 6713538"/>
                <a:gd name="connsiteY52" fmla="*/ 261937 h 2185987"/>
                <a:gd name="connsiteX53" fmla="*/ 1762125 w 6713538"/>
                <a:gd name="connsiteY53" fmla="*/ 142875 h 2185987"/>
                <a:gd name="connsiteX54" fmla="*/ 1828800 w 6713538"/>
                <a:gd name="connsiteY54" fmla="*/ 142875 h 2185987"/>
                <a:gd name="connsiteX55" fmla="*/ 1824038 w 6713538"/>
                <a:gd name="connsiteY55" fmla="*/ 9525 h 2185987"/>
                <a:gd name="connsiteX56" fmla="*/ 1895475 w 6713538"/>
                <a:gd name="connsiteY56" fmla="*/ 0 h 2185987"/>
                <a:gd name="connsiteX57" fmla="*/ 1900238 w 6713538"/>
                <a:gd name="connsiteY57" fmla="*/ 76200 h 2185987"/>
                <a:gd name="connsiteX58" fmla="*/ 1985963 w 6713538"/>
                <a:gd name="connsiteY58" fmla="*/ 80962 h 2185987"/>
                <a:gd name="connsiteX59" fmla="*/ 1995488 w 6713538"/>
                <a:gd name="connsiteY59" fmla="*/ 109537 h 2185987"/>
                <a:gd name="connsiteX60" fmla="*/ 2047875 w 6713538"/>
                <a:gd name="connsiteY60" fmla="*/ 109537 h 2185987"/>
                <a:gd name="connsiteX61" fmla="*/ 2062163 w 6713538"/>
                <a:gd name="connsiteY61" fmla="*/ 138112 h 2185987"/>
                <a:gd name="connsiteX62" fmla="*/ 2014538 w 6713538"/>
                <a:gd name="connsiteY62" fmla="*/ 138112 h 2185987"/>
                <a:gd name="connsiteX63" fmla="*/ 2014538 w 6713538"/>
                <a:gd name="connsiteY63" fmla="*/ 266700 h 2185987"/>
                <a:gd name="connsiteX64" fmla="*/ 2047875 w 6713538"/>
                <a:gd name="connsiteY64" fmla="*/ 266700 h 2185987"/>
                <a:gd name="connsiteX65" fmla="*/ 2043113 w 6713538"/>
                <a:gd name="connsiteY65" fmla="*/ 409575 h 2185987"/>
                <a:gd name="connsiteX66" fmla="*/ 2076450 w 6713538"/>
                <a:gd name="connsiteY66" fmla="*/ 409575 h 2185987"/>
                <a:gd name="connsiteX67" fmla="*/ 2071688 w 6713538"/>
                <a:gd name="connsiteY67" fmla="*/ 2052637 h 2185987"/>
                <a:gd name="connsiteX68" fmla="*/ 2109788 w 6713538"/>
                <a:gd name="connsiteY68" fmla="*/ 2057400 h 2185987"/>
                <a:gd name="connsiteX69" fmla="*/ 2114550 w 6713538"/>
                <a:gd name="connsiteY69" fmla="*/ 1833562 h 2185987"/>
                <a:gd name="connsiteX70" fmla="*/ 2209800 w 6713538"/>
                <a:gd name="connsiteY70" fmla="*/ 1828800 h 2185987"/>
                <a:gd name="connsiteX71" fmla="*/ 2209800 w 6713538"/>
                <a:gd name="connsiteY71" fmla="*/ 1347787 h 2185987"/>
                <a:gd name="connsiteX72" fmla="*/ 2309813 w 6713538"/>
                <a:gd name="connsiteY72" fmla="*/ 1343025 h 2185987"/>
                <a:gd name="connsiteX73" fmla="*/ 2305050 w 6713538"/>
                <a:gd name="connsiteY73" fmla="*/ 1238250 h 2185987"/>
                <a:gd name="connsiteX74" fmla="*/ 2409825 w 6713538"/>
                <a:gd name="connsiteY74" fmla="*/ 1238250 h 2185987"/>
                <a:gd name="connsiteX75" fmla="*/ 2400300 w 6713538"/>
                <a:gd name="connsiteY75" fmla="*/ 1285875 h 2185987"/>
                <a:gd name="connsiteX76" fmla="*/ 2414588 w 6713538"/>
                <a:gd name="connsiteY76" fmla="*/ 1285875 h 2185987"/>
                <a:gd name="connsiteX77" fmla="*/ 2471738 w 6713538"/>
                <a:gd name="connsiteY77" fmla="*/ 852487 h 2185987"/>
                <a:gd name="connsiteX78" fmla="*/ 2524125 w 6713538"/>
                <a:gd name="connsiteY78" fmla="*/ 1290637 h 2185987"/>
                <a:gd name="connsiteX79" fmla="*/ 2605088 w 6713538"/>
                <a:gd name="connsiteY79" fmla="*/ 1285875 h 2185987"/>
                <a:gd name="connsiteX80" fmla="*/ 2609850 w 6713538"/>
                <a:gd name="connsiteY80" fmla="*/ 1352550 h 2185987"/>
                <a:gd name="connsiteX81" fmla="*/ 2638425 w 6713538"/>
                <a:gd name="connsiteY81" fmla="*/ 1352550 h 2185987"/>
                <a:gd name="connsiteX82" fmla="*/ 2638425 w 6713538"/>
                <a:gd name="connsiteY82" fmla="*/ 1095375 h 2185987"/>
                <a:gd name="connsiteX83" fmla="*/ 2671763 w 6713538"/>
                <a:gd name="connsiteY83" fmla="*/ 1095375 h 2185987"/>
                <a:gd name="connsiteX84" fmla="*/ 2671763 w 6713538"/>
                <a:gd name="connsiteY84" fmla="*/ 1347787 h 2185987"/>
                <a:gd name="connsiteX85" fmla="*/ 2700338 w 6713538"/>
                <a:gd name="connsiteY85" fmla="*/ 1347787 h 2185987"/>
                <a:gd name="connsiteX86" fmla="*/ 2738438 w 6713538"/>
                <a:gd name="connsiteY86" fmla="*/ 1138237 h 2185987"/>
                <a:gd name="connsiteX87" fmla="*/ 2795588 w 6713538"/>
                <a:gd name="connsiteY87" fmla="*/ 1109662 h 2185987"/>
                <a:gd name="connsiteX88" fmla="*/ 2800350 w 6713538"/>
                <a:gd name="connsiteY88" fmla="*/ 1062037 h 2185987"/>
                <a:gd name="connsiteX89" fmla="*/ 2862263 w 6713538"/>
                <a:gd name="connsiteY89" fmla="*/ 1062037 h 2185987"/>
                <a:gd name="connsiteX90" fmla="*/ 2857500 w 6713538"/>
                <a:gd name="connsiteY90" fmla="*/ 976312 h 2185987"/>
                <a:gd name="connsiteX91" fmla="*/ 2957513 w 6713538"/>
                <a:gd name="connsiteY91" fmla="*/ 976312 h 2185987"/>
                <a:gd name="connsiteX92" fmla="*/ 2962275 w 6713538"/>
                <a:gd name="connsiteY92" fmla="*/ 1066800 h 2185987"/>
                <a:gd name="connsiteX93" fmla="*/ 3048000 w 6713538"/>
                <a:gd name="connsiteY93" fmla="*/ 1071562 h 2185987"/>
                <a:gd name="connsiteX94" fmla="*/ 3048000 w 6713538"/>
                <a:gd name="connsiteY94" fmla="*/ 1128712 h 2185987"/>
                <a:gd name="connsiteX95" fmla="*/ 3100388 w 6713538"/>
                <a:gd name="connsiteY95" fmla="*/ 1162050 h 2185987"/>
                <a:gd name="connsiteX96" fmla="*/ 3128963 w 6713538"/>
                <a:gd name="connsiteY96" fmla="*/ 1285875 h 2185987"/>
                <a:gd name="connsiteX97" fmla="*/ 3176588 w 6713538"/>
                <a:gd name="connsiteY97" fmla="*/ 1128712 h 2185987"/>
                <a:gd name="connsiteX98" fmla="*/ 3209925 w 6713538"/>
                <a:gd name="connsiteY98" fmla="*/ 1081087 h 2185987"/>
                <a:gd name="connsiteX99" fmla="*/ 3271838 w 6713538"/>
                <a:gd name="connsiteY99" fmla="*/ 1071562 h 2185987"/>
                <a:gd name="connsiteX100" fmla="*/ 3271838 w 6713538"/>
                <a:gd name="connsiteY100" fmla="*/ 752475 h 2185987"/>
                <a:gd name="connsiteX101" fmla="*/ 3538538 w 6713538"/>
                <a:gd name="connsiteY101" fmla="*/ 747712 h 2185987"/>
                <a:gd name="connsiteX102" fmla="*/ 3538538 w 6713538"/>
                <a:gd name="connsiteY102" fmla="*/ 1976437 h 2185987"/>
                <a:gd name="connsiteX103" fmla="*/ 3562350 w 6713538"/>
                <a:gd name="connsiteY103" fmla="*/ 1976437 h 2185987"/>
                <a:gd name="connsiteX104" fmla="*/ 3557588 w 6713538"/>
                <a:gd name="connsiteY104" fmla="*/ 1876425 h 2185987"/>
                <a:gd name="connsiteX105" fmla="*/ 3571875 w 6713538"/>
                <a:gd name="connsiteY105" fmla="*/ 1857375 h 2185987"/>
                <a:gd name="connsiteX106" fmla="*/ 3581400 w 6713538"/>
                <a:gd name="connsiteY106" fmla="*/ 1690687 h 2185987"/>
                <a:gd name="connsiteX107" fmla="*/ 3609975 w 6713538"/>
                <a:gd name="connsiteY107" fmla="*/ 1581150 h 2185987"/>
                <a:gd name="connsiteX108" fmla="*/ 3633788 w 6713538"/>
                <a:gd name="connsiteY108" fmla="*/ 1704975 h 2185987"/>
                <a:gd name="connsiteX109" fmla="*/ 3638550 w 6713538"/>
                <a:gd name="connsiteY109" fmla="*/ 1819275 h 2185987"/>
                <a:gd name="connsiteX110" fmla="*/ 3662363 w 6713538"/>
                <a:gd name="connsiteY110" fmla="*/ 1824037 h 2185987"/>
                <a:gd name="connsiteX111" fmla="*/ 3662363 w 6713538"/>
                <a:gd name="connsiteY111" fmla="*/ 1719262 h 2185987"/>
                <a:gd name="connsiteX112" fmla="*/ 3690938 w 6713538"/>
                <a:gd name="connsiteY112" fmla="*/ 1571625 h 2185987"/>
                <a:gd name="connsiteX113" fmla="*/ 3714750 w 6713538"/>
                <a:gd name="connsiteY113" fmla="*/ 1709737 h 2185987"/>
                <a:gd name="connsiteX114" fmla="*/ 3719513 w 6713538"/>
                <a:gd name="connsiteY114" fmla="*/ 1876425 h 2185987"/>
                <a:gd name="connsiteX115" fmla="*/ 3729038 w 6713538"/>
                <a:gd name="connsiteY115" fmla="*/ 1952625 h 2185987"/>
                <a:gd name="connsiteX116" fmla="*/ 3805238 w 6713538"/>
                <a:gd name="connsiteY116" fmla="*/ 1966912 h 2185987"/>
                <a:gd name="connsiteX117" fmla="*/ 3814763 w 6713538"/>
                <a:gd name="connsiteY117" fmla="*/ 1390650 h 2185987"/>
                <a:gd name="connsiteX118" fmla="*/ 4038600 w 6713538"/>
                <a:gd name="connsiteY118" fmla="*/ 1381125 h 2185987"/>
                <a:gd name="connsiteX119" fmla="*/ 4048125 w 6713538"/>
                <a:gd name="connsiteY119" fmla="*/ 2062162 h 2185987"/>
                <a:gd name="connsiteX120" fmla="*/ 4095750 w 6713538"/>
                <a:gd name="connsiteY120" fmla="*/ 2062162 h 2185987"/>
                <a:gd name="connsiteX121" fmla="*/ 4100513 w 6713538"/>
                <a:gd name="connsiteY121" fmla="*/ 2024062 h 2185987"/>
                <a:gd name="connsiteX122" fmla="*/ 4229100 w 6713538"/>
                <a:gd name="connsiteY122" fmla="*/ 2024062 h 2185987"/>
                <a:gd name="connsiteX123" fmla="*/ 4233863 w 6713538"/>
                <a:gd name="connsiteY123" fmla="*/ 1695450 h 2185987"/>
                <a:gd name="connsiteX124" fmla="*/ 4300538 w 6713538"/>
                <a:gd name="connsiteY124" fmla="*/ 1704975 h 2185987"/>
                <a:gd name="connsiteX125" fmla="*/ 4310063 w 6713538"/>
                <a:gd name="connsiteY125" fmla="*/ 1662112 h 2185987"/>
                <a:gd name="connsiteX126" fmla="*/ 4491038 w 6713538"/>
                <a:gd name="connsiteY126" fmla="*/ 1666875 h 2185987"/>
                <a:gd name="connsiteX127" fmla="*/ 4486275 w 6713538"/>
                <a:gd name="connsiteY127" fmla="*/ 1624012 h 2185987"/>
                <a:gd name="connsiteX128" fmla="*/ 4557713 w 6713538"/>
                <a:gd name="connsiteY128" fmla="*/ 1628775 h 2185987"/>
                <a:gd name="connsiteX129" fmla="*/ 4557713 w 6713538"/>
                <a:gd name="connsiteY129" fmla="*/ 1524000 h 2185987"/>
                <a:gd name="connsiteX130" fmla="*/ 4624388 w 6713538"/>
                <a:gd name="connsiteY130" fmla="*/ 1524000 h 2185987"/>
                <a:gd name="connsiteX131" fmla="*/ 4624388 w 6713538"/>
                <a:gd name="connsiteY131" fmla="*/ 1476375 h 2185987"/>
                <a:gd name="connsiteX132" fmla="*/ 4705350 w 6713538"/>
                <a:gd name="connsiteY132" fmla="*/ 1481137 h 2185987"/>
                <a:gd name="connsiteX133" fmla="*/ 4705350 w 6713538"/>
                <a:gd name="connsiteY133" fmla="*/ 1528762 h 2185987"/>
                <a:gd name="connsiteX134" fmla="*/ 4776788 w 6713538"/>
                <a:gd name="connsiteY134" fmla="*/ 1528762 h 2185987"/>
                <a:gd name="connsiteX135" fmla="*/ 4781550 w 6713538"/>
                <a:gd name="connsiteY135" fmla="*/ 1752600 h 2185987"/>
                <a:gd name="connsiteX136" fmla="*/ 4833938 w 6713538"/>
                <a:gd name="connsiteY136" fmla="*/ 1747837 h 2185987"/>
                <a:gd name="connsiteX137" fmla="*/ 4824413 w 6713538"/>
                <a:gd name="connsiteY137" fmla="*/ 1685925 h 2185987"/>
                <a:gd name="connsiteX138" fmla="*/ 4953000 w 6713538"/>
                <a:gd name="connsiteY138" fmla="*/ 1685925 h 2185987"/>
                <a:gd name="connsiteX139" fmla="*/ 4953000 w 6713538"/>
                <a:gd name="connsiteY139" fmla="*/ 1724025 h 2185987"/>
                <a:gd name="connsiteX140" fmla="*/ 5057775 w 6713538"/>
                <a:gd name="connsiteY140" fmla="*/ 1719262 h 2185987"/>
                <a:gd name="connsiteX141" fmla="*/ 5053013 w 6713538"/>
                <a:gd name="connsiteY141" fmla="*/ 1447800 h 2185987"/>
                <a:gd name="connsiteX142" fmla="*/ 5334000 w 6713538"/>
                <a:gd name="connsiteY142" fmla="*/ 1438275 h 2185987"/>
                <a:gd name="connsiteX143" fmla="*/ 5329238 w 6713538"/>
                <a:gd name="connsiteY143" fmla="*/ 1390650 h 2185987"/>
                <a:gd name="connsiteX144" fmla="*/ 5376863 w 6713538"/>
                <a:gd name="connsiteY144" fmla="*/ 1390650 h 2185987"/>
                <a:gd name="connsiteX145" fmla="*/ 5376863 w 6713538"/>
                <a:gd name="connsiteY145" fmla="*/ 1338262 h 2185987"/>
                <a:gd name="connsiteX146" fmla="*/ 5405438 w 6713538"/>
                <a:gd name="connsiteY146" fmla="*/ 1338262 h 2185987"/>
                <a:gd name="connsiteX147" fmla="*/ 5400675 w 6713538"/>
                <a:gd name="connsiteY147" fmla="*/ 1152525 h 2185987"/>
                <a:gd name="connsiteX148" fmla="*/ 5481638 w 6713538"/>
                <a:gd name="connsiteY148" fmla="*/ 1147762 h 2185987"/>
                <a:gd name="connsiteX149" fmla="*/ 5481638 w 6713538"/>
                <a:gd name="connsiteY149" fmla="*/ 809625 h 2185987"/>
                <a:gd name="connsiteX150" fmla="*/ 5524500 w 6713538"/>
                <a:gd name="connsiteY150" fmla="*/ 804862 h 2185987"/>
                <a:gd name="connsiteX151" fmla="*/ 5534025 w 6713538"/>
                <a:gd name="connsiteY151" fmla="*/ 828675 h 2185987"/>
                <a:gd name="connsiteX152" fmla="*/ 5548313 w 6713538"/>
                <a:gd name="connsiteY152" fmla="*/ 833437 h 2185987"/>
                <a:gd name="connsiteX153" fmla="*/ 5548313 w 6713538"/>
                <a:gd name="connsiteY153" fmla="*/ 709612 h 2185987"/>
                <a:gd name="connsiteX154" fmla="*/ 5576888 w 6713538"/>
                <a:gd name="connsiteY154" fmla="*/ 714375 h 2185987"/>
                <a:gd name="connsiteX155" fmla="*/ 5586413 w 6713538"/>
                <a:gd name="connsiteY155" fmla="*/ 2066925 h 2185987"/>
                <a:gd name="connsiteX156" fmla="*/ 5619750 w 6713538"/>
                <a:gd name="connsiteY156" fmla="*/ 2071687 h 2185987"/>
                <a:gd name="connsiteX157" fmla="*/ 5619750 w 6713538"/>
                <a:gd name="connsiteY157" fmla="*/ 2009775 h 2185987"/>
                <a:gd name="connsiteX158" fmla="*/ 5676900 w 6713538"/>
                <a:gd name="connsiteY158" fmla="*/ 2005012 h 2185987"/>
                <a:gd name="connsiteX159" fmla="*/ 5672138 w 6713538"/>
                <a:gd name="connsiteY159" fmla="*/ 1543050 h 2185987"/>
                <a:gd name="connsiteX160" fmla="*/ 5824538 w 6713538"/>
                <a:gd name="connsiteY160" fmla="*/ 1543050 h 2185987"/>
                <a:gd name="connsiteX161" fmla="*/ 5829300 w 6713538"/>
                <a:gd name="connsiteY161" fmla="*/ 1943100 h 2185987"/>
                <a:gd name="connsiteX162" fmla="*/ 5862638 w 6713538"/>
                <a:gd name="connsiteY162" fmla="*/ 1928812 h 2185987"/>
                <a:gd name="connsiteX163" fmla="*/ 5867400 w 6713538"/>
                <a:gd name="connsiteY163" fmla="*/ 1881187 h 2185987"/>
                <a:gd name="connsiteX164" fmla="*/ 5900738 w 6713538"/>
                <a:gd name="connsiteY164" fmla="*/ 1881187 h 2185987"/>
                <a:gd name="connsiteX165" fmla="*/ 5900738 w 6713538"/>
                <a:gd name="connsiteY165" fmla="*/ 1562100 h 2185987"/>
                <a:gd name="connsiteX166" fmla="*/ 5929313 w 6713538"/>
                <a:gd name="connsiteY166" fmla="*/ 1562100 h 2185987"/>
                <a:gd name="connsiteX167" fmla="*/ 5943600 w 6713538"/>
                <a:gd name="connsiteY167" fmla="*/ 1638300 h 2185987"/>
                <a:gd name="connsiteX168" fmla="*/ 6076950 w 6713538"/>
                <a:gd name="connsiteY168" fmla="*/ 1638300 h 2185987"/>
                <a:gd name="connsiteX169" fmla="*/ 6081713 w 6713538"/>
                <a:gd name="connsiteY169" fmla="*/ 1385887 h 2185987"/>
                <a:gd name="connsiteX170" fmla="*/ 6443663 w 6713538"/>
                <a:gd name="connsiteY170" fmla="*/ 1390650 h 2185987"/>
                <a:gd name="connsiteX171" fmla="*/ 6443663 w 6713538"/>
                <a:gd name="connsiteY171" fmla="*/ 1462087 h 2185987"/>
                <a:gd name="connsiteX172" fmla="*/ 6510338 w 6713538"/>
                <a:gd name="connsiteY172" fmla="*/ 1462087 h 2185987"/>
                <a:gd name="connsiteX173" fmla="*/ 6500813 w 6713538"/>
                <a:gd name="connsiteY173" fmla="*/ 1366837 h 2185987"/>
                <a:gd name="connsiteX174" fmla="*/ 6538913 w 6713538"/>
                <a:gd name="connsiteY174" fmla="*/ 1376362 h 2185987"/>
                <a:gd name="connsiteX175" fmla="*/ 6548438 w 6713538"/>
                <a:gd name="connsiteY175" fmla="*/ 1471612 h 2185987"/>
                <a:gd name="connsiteX176" fmla="*/ 6605588 w 6713538"/>
                <a:gd name="connsiteY176" fmla="*/ 1466850 h 2185987"/>
                <a:gd name="connsiteX177" fmla="*/ 6596063 w 6713538"/>
                <a:gd name="connsiteY177" fmla="*/ 1104900 h 2185987"/>
                <a:gd name="connsiteX178" fmla="*/ 6653213 w 6713538"/>
                <a:gd name="connsiteY178" fmla="*/ 1104900 h 2185987"/>
                <a:gd name="connsiteX179" fmla="*/ 6657975 w 6713538"/>
                <a:gd name="connsiteY179" fmla="*/ 1147762 h 2185987"/>
                <a:gd name="connsiteX180" fmla="*/ 6691313 w 6713538"/>
                <a:gd name="connsiteY180" fmla="*/ 1152525 h 2185987"/>
                <a:gd name="connsiteX181" fmla="*/ 6700838 w 6713538"/>
                <a:gd name="connsiteY181" fmla="*/ 1319212 h 2185987"/>
                <a:gd name="connsiteX182" fmla="*/ 6713538 w 6713538"/>
                <a:gd name="connsiteY182" fmla="*/ 2185987 h 2185987"/>
                <a:gd name="connsiteX183" fmla="*/ 9525 w 6713538"/>
                <a:gd name="connsiteY183" fmla="*/ 2185987 h 2185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</a:cxnLst>
              <a:rect l="l" t="t" r="r" b="b"/>
              <a:pathLst>
                <a:path w="6713538" h="2185987">
                  <a:moveTo>
                    <a:pt x="9525" y="2185987"/>
                  </a:moveTo>
                  <a:lnTo>
                    <a:pt x="0" y="1371600"/>
                  </a:lnTo>
                  <a:lnTo>
                    <a:pt x="61913" y="1371600"/>
                  </a:lnTo>
                  <a:cubicBezTo>
                    <a:pt x="63500" y="1296987"/>
                    <a:pt x="65088" y="1222375"/>
                    <a:pt x="66675" y="1147762"/>
                  </a:cubicBezTo>
                  <a:lnTo>
                    <a:pt x="128588" y="1147762"/>
                  </a:lnTo>
                  <a:lnTo>
                    <a:pt x="138113" y="804862"/>
                  </a:lnTo>
                  <a:lnTo>
                    <a:pt x="185738" y="804862"/>
                  </a:lnTo>
                  <a:lnTo>
                    <a:pt x="176213" y="833437"/>
                  </a:lnTo>
                  <a:lnTo>
                    <a:pt x="209550" y="833437"/>
                  </a:lnTo>
                  <a:lnTo>
                    <a:pt x="214313" y="719137"/>
                  </a:lnTo>
                  <a:lnTo>
                    <a:pt x="238125" y="714375"/>
                  </a:lnTo>
                  <a:lnTo>
                    <a:pt x="233363" y="814387"/>
                  </a:lnTo>
                  <a:lnTo>
                    <a:pt x="247650" y="819150"/>
                  </a:lnTo>
                  <a:cubicBezTo>
                    <a:pt x="246063" y="1158875"/>
                    <a:pt x="244475" y="1498600"/>
                    <a:pt x="242888" y="1838325"/>
                  </a:cubicBezTo>
                  <a:lnTo>
                    <a:pt x="285750" y="1852612"/>
                  </a:lnTo>
                  <a:lnTo>
                    <a:pt x="285750" y="2095500"/>
                  </a:lnTo>
                  <a:lnTo>
                    <a:pt x="328613" y="2095500"/>
                  </a:lnTo>
                  <a:lnTo>
                    <a:pt x="328613" y="1538287"/>
                  </a:lnTo>
                  <a:lnTo>
                    <a:pt x="485775" y="1533525"/>
                  </a:lnTo>
                  <a:lnTo>
                    <a:pt x="485775" y="1776412"/>
                  </a:lnTo>
                  <a:lnTo>
                    <a:pt x="519113" y="1771650"/>
                  </a:lnTo>
                  <a:lnTo>
                    <a:pt x="514350" y="1724025"/>
                  </a:lnTo>
                  <a:lnTo>
                    <a:pt x="542925" y="1719262"/>
                  </a:lnTo>
                  <a:lnTo>
                    <a:pt x="547688" y="1647825"/>
                  </a:lnTo>
                  <a:lnTo>
                    <a:pt x="571500" y="1643062"/>
                  </a:lnTo>
                  <a:lnTo>
                    <a:pt x="571500" y="1547812"/>
                  </a:lnTo>
                  <a:lnTo>
                    <a:pt x="585788" y="1543050"/>
                  </a:lnTo>
                  <a:lnTo>
                    <a:pt x="614363" y="1581150"/>
                  </a:lnTo>
                  <a:lnTo>
                    <a:pt x="614363" y="1652587"/>
                  </a:lnTo>
                  <a:lnTo>
                    <a:pt x="738188" y="1652587"/>
                  </a:lnTo>
                  <a:lnTo>
                    <a:pt x="738188" y="1395412"/>
                  </a:lnTo>
                  <a:lnTo>
                    <a:pt x="847725" y="1390650"/>
                  </a:lnTo>
                  <a:cubicBezTo>
                    <a:pt x="849313" y="1281112"/>
                    <a:pt x="850900" y="1171575"/>
                    <a:pt x="852488" y="1062037"/>
                  </a:cubicBezTo>
                  <a:lnTo>
                    <a:pt x="1081088" y="1062037"/>
                  </a:lnTo>
                  <a:cubicBezTo>
                    <a:pt x="1079500" y="1174750"/>
                    <a:pt x="1077913" y="1287462"/>
                    <a:pt x="1076325" y="1400175"/>
                  </a:cubicBezTo>
                  <a:lnTo>
                    <a:pt x="1109663" y="1400175"/>
                  </a:lnTo>
                  <a:lnTo>
                    <a:pt x="1119188" y="1471612"/>
                  </a:lnTo>
                  <a:lnTo>
                    <a:pt x="1162050" y="1476375"/>
                  </a:lnTo>
                  <a:lnTo>
                    <a:pt x="1162050" y="1042987"/>
                  </a:lnTo>
                  <a:lnTo>
                    <a:pt x="1204913" y="1042987"/>
                  </a:lnTo>
                  <a:lnTo>
                    <a:pt x="1214438" y="1166812"/>
                  </a:lnTo>
                  <a:lnTo>
                    <a:pt x="1262063" y="1176337"/>
                  </a:lnTo>
                  <a:cubicBezTo>
                    <a:pt x="1260475" y="1041400"/>
                    <a:pt x="1258888" y="906462"/>
                    <a:pt x="1257300" y="771525"/>
                  </a:cubicBezTo>
                  <a:lnTo>
                    <a:pt x="1323975" y="771525"/>
                  </a:lnTo>
                  <a:lnTo>
                    <a:pt x="1323975" y="838200"/>
                  </a:lnTo>
                  <a:lnTo>
                    <a:pt x="1366838" y="842962"/>
                  </a:lnTo>
                  <a:lnTo>
                    <a:pt x="1366838" y="1014412"/>
                  </a:lnTo>
                  <a:lnTo>
                    <a:pt x="1414463" y="1014412"/>
                  </a:lnTo>
                  <a:lnTo>
                    <a:pt x="1419225" y="985837"/>
                  </a:lnTo>
                  <a:lnTo>
                    <a:pt x="1576388" y="990600"/>
                  </a:lnTo>
                  <a:cubicBezTo>
                    <a:pt x="1574800" y="746125"/>
                    <a:pt x="1573213" y="501650"/>
                    <a:pt x="1571625" y="257175"/>
                  </a:cubicBezTo>
                  <a:lnTo>
                    <a:pt x="1600200" y="252412"/>
                  </a:lnTo>
                  <a:lnTo>
                    <a:pt x="1757363" y="261937"/>
                  </a:lnTo>
                  <a:lnTo>
                    <a:pt x="1762125" y="142875"/>
                  </a:lnTo>
                  <a:lnTo>
                    <a:pt x="1828800" y="142875"/>
                  </a:lnTo>
                  <a:lnTo>
                    <a:pt x="1824038" y="9525"/>
                  </a:lnTo>
                  <a:lnTo>
                    <a:pt x="1895475" y="0"/>
                  </a:lnTo>
                  <a:lnTo>
                    <a:pt x="1900238" y="76200"/>
                  </a:lnTo>
                  <a:lnTo>
                    <a:pt x="1985963" y="80962"/>
                  </a:lnTo>
                  <a:lnTo>
                    <a:pt x="1995488" y="109537"/>
                  </a:lnTo>
                  <a:lnTo>
                    <a:pt x="2047875" y="109537"/>
                  </a:lnTo>
                  <a:lnTo>
                    <a:pt x="2062163" y="138112"/>
                  </a:lnTo>
                  <a:lnTo>
                    <a:pt x="2014538" y="138112"/>
                  </a:lnTo>
                  <a:lnTo>
                    <a:pt x="2014538" y="266700"/>
                  </a:lnTo>
                  <a:lnTo>
                    <a:pt x="2047875" y="266700"/>
                  </a:lnTo>
                  <a:lnTo>
                    <a:pt x="2043113" y="409575"/>
                  </a:lnTo>
                  <a:lnTo>
                    <a:pt x="2076450" y="409575"/>
                  </a:lnTo>
                  <a:cubicBezTo>
                    <a:pt x="2074863" y="957262"/>
                    <a:pt x="2073275" y="1504950"/>
                    <a:pt x="2071688" y="2052637"/>
                  </a:cubicBezTo>
                  <a:lnTo>
                    <a:pt x="2109788" y="2057400"/>
                  </a:lnTo>
                  <a:cubicBezTo>
                    <a:pt x="2111375" y="1982787"/>
                    <a:pt x="2112963" y="1908175"/>
                    <a:pt x="2114550" y="1833562"/>
                  </a:cubicBezTo>
                  <a:lnTo>
                    <a:pt x="2209800" y="1828800"/>
                  </a:lnTo>
                  <a:lnTo>
                    <a:pt x="2209800" y="1347787"/>
                  </a:lnTo>
                  <a:lnTo>
                    <a:pt x="2309813" y="1343025"/>
                  </a:lnTo>
                  <a:lnTo>
                    <a:pt x="2305050" y="1238250"/>
                  </a:lnTo>
                  <a:lnTo>
                    <a:pt x="2409825" y="1238250"/>
                  </a:lnTo>
                  <a:lnTo>
                    <a:pt x="2400300" y="1285875"/>
                  </a:lnTo>
                  <a:lnTo>
                    <a:pt x="2414588" y="1285875"/>
                  </a:lnTo>
                  <a:lnTo>
                    <a:pt x="2471738" y="852487"/>
                  </a:lnTo>
                  <a:lnTo>
                    <a:pt x="2524125" y="1290637"/>
                  </a:lnTo>
                  <a:lnTo>
                    <a:pt x="2605088" y="1285875"/>
                  </a:lnTo>
                  <a:lnTo>
                    <a:pt x="2609850" y="1352550"/>
                  </a:lnTo>
                  <a:lnTo>
                    <a:pt x="2638425" y="1352550"/>
                  </a:lnTo>
                  <a:lnTo>
                    <a:pt x="2638425" y="1095375"/>
                  </a:lnTo>
                  <a:lnTo>
                    <a:pt x="2671763" y="1095375"/>
                  </a:lnTo>
                  <a:lnTo>
                    <a:pt x="2671763" y="1347787"/>
                  </a:lnTo>
                  <a:lnTo>
                    <a:pt x="2700338" y="1347787"/>
                  </a:lnTo>
                  <a:lnTo>
                    <a:pt x="2738438" y="1138237"/>
                  </a:lnTo>
                  <a:lnTo>
                    <a:pt x="2795588" y="1109662"/>
                  </a:lnTo>
                  <a:lnTo>
                    <a:pt x="2800350" y="1062037"/>
                  </a:lnTo>
                  <a:lnTo>
                    <a:pt x="2862263" y="1062037"/>
                  </a:lnTo>
                  <a:lnTo>
                    <a:pt x="2857500" y="976312"/>
                  </a:lnTo>
                  <a:lnTo>
                    <a:pt x="2957513" y="976312"/>
                  </a:lnTo>
                  <a:lnTo>
                    <a:pt x="2962275" y="1066800"/>
                  </a:lnTo>
                  <a:lnTo>
                    <a:pt x="3048000" y="1071562"/>
                  </a:lnTo>
                  <a:lnTo>
                    <a:pt x="3048000" y="1128712"/>
                  </a:lnTo>
                  <a:lnTo>
                    <a:pt x="3100388" y="1162050"/>
                  </a:lnTo>
                  <a:lnTo>
                    <a:pt x="3128963" y="1285875"/>
                  </a:lnTo>
                  <a:lnTo>
                    <a:pt x="3176588" y="1128712"/>
                  </a:lnTo>
                  <a:lnTo>
                    <a:pt x="3209925" y="1081087"/>
                  </a:lnTo>
                  <a:lnTo>
                    <a:pt x="3271838" y="1071562"/>
                  </a:lnTo>
                  <a:lnTo>
                    <a:pt x="3271838" y="752475"/>
                  </a:lnTo>
                  <a:lnTo>
                    <a:pt x="3538538" y="747712"/>
                  </a:lnTo>
                  <a:lnTo>
                    <a:pt x="3538538" y="1976437"/>
                  </a:lnTo>
                  <a:lnTo>
                    <a:pt x="3562350" y="1976437"/>
                  </a:lnTo>
                  <a:lnTo>
                    <a:pt x="3557588" y="1876425"/>
                  </a:lnTo>
                  <a:lnTo>
                    <a:pt x="3571875" y="1857375"/>
                  </a:lnTo>
                  <a:lnTo>
                    <a:pt x="3581400" y="1690687"/>
                  </a:lnTo>
                  <a:lnTo>
                    <a:pt x="3609975" y="1581150"/>
                  </a:lnTo>
                  <a:lnTo>
                    <a:pt x="3633788" y="1704975"/>
                  </a:lnTo>
                  <a:lnTo>
                    <a:pt x="3638550" y="1819275"/>
                  </a:lnTo>
                  <a:lnTo>
                    <a:pt x="3662363" y="1824037"/>
                  </a:lnTo>
                  <a:lnTo>
                    <a:pt x="3662363" y="1719262"/>
                  </a:lnTo>
                  <a:lnTo>
                    <a:pt x="3690938" y="1571625"/>
                  </a:lnTo>
                  <a:lnTo>
                    <a:pt x="3714750" y="1709737"/>
                  </a:lnTo>
                  <a:lnTo>
                    <a:pt x="3719513" y="1876425"/>
                  </a:lnTo>
                  <a:lnTo>
                    <a:pt x="3729038" y="1952625"/>
                  </a:lnTo>
                  <a:lnTo>
                    <a:pt x="3805238" y="1966912"/>
                  </a:lnTo>
                  <a:lnTo>
                    <a:pt x="3814763" y="1390650"/>
                  </a:lnTo>
                  <a:lnTo>
                    <a:pt x="4038600" y="1381125"/>
                  </a:lnTo>
                  <a:lnTo>
                    <a:pt x="4048125" y="2062162"/>
                  </a:lnTo>
                  <a:lnTo>
                    <a:pt x="4095750" y="2062162"/>
                  </a:lnTo>
                  <a:lnTo>
                    <a:pt x="4100513" y="2024062"/>
                  </a:lnTo>
                  <a:lnTo>
                    <a:pt x="4229100" y="2024062"/>
                  </a:lnTo>
                  <a:cubicBezTo>
                    <a:pt x="4230688" y="1914525"/>
                    <a:pt x="4232275" y="1804987"/>
                    <a:pt x="4233863" y="1695450"/>
                  </a:cubicBezTo>
                  <a:lnTo>
                    <a:pt x="4300538" y="1704975"/>
                  </a:lnTo>
                  <a:lnTo>
                    <a:pt x="4310063" y="1662112"/>
                  </a:lnTo>
                  <a:lnTo>
                    <a:pt x="4491038" y="1666875"/>
                  </a:lnTo>
                  <a:lnTo>
                    <a:pt x="4486275" y="1624012"/>
                  </a:lnTo>
                  <a:lnTo>
                    <a:pt x="4557713" y="1628775"/>
                  </a:lnTo>
                  <a:lnTo>
                    <a:pt x="4557713" y="1524000"/>
                  </a:lnTo>
                  <a:lnTo>
                    <a:pt x="4624388" y="1524000"/>
                  </a:lnTo>
                  <a:lnTo>
                    <a:pt x="4624388" y="1476375"/>
                  </a:lnTo>
                  <a:lnTo>
                    <a:pt x="4705350" y="1481137"/>
                  </a:lnTo>
                  <a:lnTo>
                    <a:pt x="4705350" y="1528762"/>
                  </a:lnTo>
                  <a:lnTo>
                    <a:pt x="4776788" y="1528762"/>
                  </a:lnTo>
                  <a:cubicBezTo>
                    <a:pt x="4778375" y="1603375"/>
                    <a:pt x="4779963" y="1677987"/>
                    <a:pt x="4781550" y="1752600"/>
                  </a:cubicBezTo>
                  <a:lnTo>
                    <a:pt x="4833938" y="1747837"/>
                  </a:lnTo>
                  <a:lnTo>
                    <a:pt x="4824413" y="1685925"/>
                  </a:lnTo>
                  <a:lnTo>
                    <a:pt x="4953000" y="1685925"/>
                  </a:lnTo>
                  <a:lnTo>
                    <a:pt x="4953000" y="1724025"/>
                  </a:lnTo>
                  <a:lnTo>
                    <a:pt x="5057775" y="1719262"/>
                  </a:lnTo>
                  <a:cubicBezTo>
                    <a:pt x="5056188" y="1628775"/>
                    <a:pt x="5054600" y="1538287"/>
                    <a:pt x="5053013" y="1447800"/>
                  </a:cubicBezTo>
                  <a:lnTo>
                    <a:pt x="5334000" y="1438275"/>
                  </a:lnTo>
                  <a:lnTo>
                    <a:pt x="5329238" y="1390650"/>
                  </a:lnTo>
                  <a:lnTo>
                    <a:pt x="5376863" y="1390650"/>
                  </a:lnTo>
                  <a:lnTo>
                    <a:pt x="5376863" y="1338262"/>
                  </a:lnTo>
                  <a:lnTo>
                    <a:pt x="5405438" y="1338262"/>
                  </a:lnTo>
                  <a:lnTo>
                    <a:pt x="5400675" y="1152525"/>
                  </a:lnTo>
                  <a:lnTo>
                    <a:pt x="5481638" y="1147762"/>
                  </a:lnTo>
                  <a:lnTo>
                    <a:pt x="5481638" y="809625"/>
                  </a:lnTo>
                  <a:lnTo>
                    <a:pt x="5524500" y="804862"/>
                  </a:lnTo>
                  <a:lnTo>
                    <a:pt x="5534025" y="828675"/>
                  </a:lnTo>
                  <a:lnTo>
                    <a:pt x="5548313" y="833437"/>
                  </a:lnTo>
                  <a:lnTo>
                    <a:pt x="5548313" y="709612"/>
                  </a:lnTo>
                  <a:lnTo>
                    <a:pt x="5576888" y="714375"/>
                  </a:lnTo>
                  <a:lnTo>
                    <a:pt x="5586413" y="2066925"/>
                  </a:lnTo>
                  <a:lnTo>
                    <a:pt x="5619750" y="2071687"/>
                  </a:lnTo>
                  <a:lnTo>
                    <a:pt x="5619750" y="2009775"/>
                  </a:lnTo>
                  <a:lnTo>
                    <a:pt x="5676900" y="2005012"/>
                  </a:lnTo>
                  <a:cubicBezTo>
                    <a:pt x="5675313" y="1851025"/>
                    <a:pt x="5673725" y="1697037"/>
                    <a:pt x="5672138" y="1543050"/>
                  </a:cubicBezTo>
                  <a:lnTo>
                    <a:pt x="5824538" y="1543050"/>
                  </a:lnTo>
                  <a:cubicBezTo>
                    <a:pt x="5826125" y="1676400"/>
                    <a:pt x="5827713" y="1809750"/>
                    <a:pt x="5829300" y="1943100"/>
                  </a:cubicBezTo>
                  <a:lnTo>
                    <a:pt x="5862638" y="1928812"/>
                  </a:lnTo>
                  <a:lnTo>
                    <a:pt x="5867400" y="1881187"/>
                  </a:lnTo>
                  <a:lnTo>
                    <a:pt x="5900738" y="1881187"/>
                  </a:lnTo>
                  <a:lnTo>
                    <a:pt x="5900738" y="1562100"/>
                  </a:lnTo>
                  <a:lnTo>
                    <a:pt x="5929313" y="1562100"/>
                  </a:lnTo>
                  <a:lnTo>
                    <a:pt x="5943600" y="1638300"/>
                  </a:lnTo>
                  <a:lnTo>
                    <a:pt x="6076950" y="1638300"/>
                  </a:lnTo>
                  <a:cubicBezTo>
                    <a:pt x="6078538" y="1554162"/>
                    <a:pt x="6080125" y="1470025"/>
                    <a:pt x="6081713" y="1385887"/>
                  </a:cubicBezTo>
                  <a:lnTo>
                    <a:pt x="6443663" y="1390650"/>
                  </a:lnTo>
                  <a:lnTo>
                    <a:pt x="6443663" y="1462087"/>
                  </a:lnTo>
                  <a:lnTo>
                    <a:pt x="6510338" y="1462087"/>
                  </a:lnTo>
                  <a:lnTo>
                    <a:pt x="6500813" y="1366837"/>
                  </a:lnTo>
                  <a:lnTo>
                    <a:pt x="6538913" y="1376362"/>
                  </a:lnTo>
                  <a:lnTo>
                    <a:pt x="6548438" y="1471612"/>
                  </a:lnTo>
                  <a:lnTo>
                    <a:pt x="6605588" y="1466850"/>
                  </a:lnTo>
                  <a:lnTo>
                    <a:pt x="6596063" y="1104900"/>
                  </a:lnTo>
                  <a:lnTo>
                    <a:pt x="6653213" y="1104900"/>
                  </a:lnTo>
                  <a:lnTo>
                    <a:pt x="6657975" y="1147762"/>
                  </a:lnTo>
                  <a:lnTo>
                    <a:pt x="6691313" y="1152525"/>
                  </a:lnTo>
                  <a:lnTo>
                    <a:pt x="6700838" y="1319212"/>
                  </a:lnTo>
                  <a:lnTo>
                    <a:pt x="6713538" y="2185987"/>
                  </a:lnTo>
                  <a:lnTo>
                    <a:pt x="9525" y="218598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олилиния 20"/>
            <p:cNvSpPr/>
            <p:nvPr/>
          </p:nvSpPr>
          <p:spPr>
            <a:xfrm flipH="1">
              <a:off x="2315099" y="4093067"/>
              <a:ext cx="6713538" cy="2185987"/>
            </a:xfrm>
            <a:custGeom>
              <a:avLst/>
              <a:gdLst>
                <a:gd name="connsiteX0" fmla="*/ 9525 w 6719888"/>
                <a:gd name="connsiteY0" fmla="*/ 2185987 h 2205037"/>
                <a:gd name="connsiteX1" fmla="*/ 0 w 6719888"/>
                <a:gd name="connsiteY1" fmla="*/ 1371600 h 2205037"/>
                <a:gd name="connsiteX2" fmla="*/ 61913 w 6719888"/>
                <a:gd name="connsiteY2" fmla="*/ 1371600 h 2205037"/>
                <a:gd name="connsiteX3" fmla="*/ 66675 w 6719888"/>
                <a:gd name="connsiteY3" fmla="*/ 1147762 h 2205037"/>
                <a:gd name="connsiteX4" fmla="*/ 128588 w 6719888"/>
                <a:gd name="connsiteY4" fmla="*/ 1147762 h 2205037"/>
                <a:gd name="connsiteX5" fmla="*/ 138113 w 6719888"/>
                <a:gd name="connsiteY5" fmla="*/ 804862 h 2205037"/>
                <a:gd name="connsiteX6" fmla="*/ 185738 w 6719888"/>
                <a:gd name="connsiteY6" fmla="*/ 804862 h 2205037"/>
                <a:gd name="connsiteX7" fmla="*/ 176213 w 6719888"/>
                <a:gd name="connsiteY7" fmla="*/ 833437 h 2205037"/>
                <a:gd name="connsiteX8" fmla="*/ 209550 w 6719888"/>
                <a:gd name="connsiteY8" fmla="*/ 833437 h 2205037"/>
                <a:gd name="connsiteX9" fmla="*/ 214313 w 6719888"/>
                <a:gd name="connsiteY9" fmla="*/ 719137 h 2205037"/>
                <a:gd name="connsiteX10" fmla="*/ 238125 w 6719888"/>
                <a:gd name="connsiteY10" fmla="*/ 714375 h 2205037"/>
                <a:gd name="connsiteX11" fmla="*/ 233363 w 6719888"/>
                <a:gd name="connsiteY11" fmla="*/ 814387 h 2205037"/>
                <a:gd name="connsiteX12" fmla="*/ 247650 w 6719888"/>
                <a:gd name="connsiteY12" fmla="*/ 819150 h 2205037"/>
                <a:gd name="connsiteX13" fmla="*/ 242888 w 6719888"/>
                <a:gd name="connsiteY13" fmla="*/ 1838325 h 2205037"/>
                <a:gd name="connsiteX14" fmla="*/ 285750 w 6719888"/>
                <a:gd name="connsiteY14" fmla="*/ 1852612 h 2205037"/>
                <a:gd name="connsiteX15" fmla="*/ 285750 w 6719888"/>
                <a:gd name="connsiteY15" fmla="*/ 2095500 h 2205037"/>
                <a:gd name="connsiteX16" fmla="*/ 328613 w 6719888"/>
                <a:gd name="connsiteY16" fmla="*/ 2095500 h 2205037"/>
                <a:gd name="connsiteX17" fmla="*/ 328613 w 6719888"/>
                <a:gd name="connsiteY17" fmla="*/ 1538287 h 2205037"/>
                <a:gd name="connsiteX18" fmla="*/ 485775 w 6719888"/>
                <a:gd name="connsiteY18" fmla="*/ 1533525 h 2205037"/>
                <a:gd name="connsiteX19" fmla="*/ 485775 w 6719888"/>
                <a:gd name="connsiteY19" fmla="*/ 1776412 h 2205037"/>
                <a:gd name="connsiteX20" fmla="*/ 519113 w 6719888"/>
                <a:gd name="connsiteY20" fmla="*/ 1771650 h 2205037"/>
                <a:gd name="connsiteX21" fmla="*/ 514350 w 6719888"/>
                <a:gd name="connsiteY21" fmla="*/ 1724025 h 2205037"/>
                <a:gd name="connsiteX22" fmla="*/ 542925 w 6719888"/>
                <a:gd name="connsiteY22" fmla="*/ 1719262 h 2205037"/>
                <a:gd name="connsiteX23" fmla="*/ 547688 w 6719888"/>
                <a:gd name="connsiteY23" fmla="*/ 1647825 h 2205037"/>
                <a:gd name="connsiteX24" fmla="*/ 571500 w 6719888"/>
                <a:gd name="connsiteY24" fmla="*/ 1643062 h 2205037"/>
                <a:gd name="connsiteX25" fmla="*/ 571500 w 6719888"/>
                <a:gd name="connsiteY25" fmla="*/ 1547812 h 2205037"/>
                <a:gd name="connsiteX26" fmla="*/ 585788 w 6719888"/>
                <a:gd name="connsiteY26" fmla="*/ 1543050 h 2205037"/>
                <a:gd name="connsiteX27" fmla="*/ 614363 w 6719888"/>
                <a:gd name="connsiteY27" fmla="*/ 1581150 h 2205037"/>
                <a:gd name="connsiteX28" fmla="*/ 614363 w 6719888"/>
                <a:gd name="connsiteY28" fmla="*/ 1652587 h 2205037"/>
                <a:gd name="connsiteX29" fmla="*/ 738188 w 6719888"/>
                <a:gd name="connsiteY29" fmla="*/ 1652587 h 2205037"/>
                <a:gd name="connsiteX30" fmla="*/ 738188 w 6719888"/>
                <a:gd name="connsiteY30" fmla="*/ 1395412 h 2205037"/>
                <a:gd name="connsiteX31" fmla="*/ 847725 w 6719888"/>
                <a:gd name="connsiteY31" fmla="*/ 1390650 h 2205037"/>
                <a:gd name="connsiteX32" fmla="*/ 852488 w 6719888"/>
                <a:gd name="connsiteY32" fmla="*/ 1062037 h 2205037"/>
                <a:gd name="connsiteX33" fmla="*/ 1081088 w 6719888"/>
                <a:gd name="connsiteY33" fmla="*/ 1062037 h 2205037"/>
                <a:gd name="connsiteX34" fmla="*/ 1076325 w 6719888"/>
                <a:gd name="connsiteY34" fmla="*/ 1400175 h 2205037"/>
                <a:gd name="connsiteX35" fmla="*/ 1109663 w 6719888"/>
                <a:gd name="connsiteY35" fmla="*/ 1400175 h 2205037"/>
                <a:gd name="connsiteX36" fmla="*/ 1119188 w 6719888"/>
                <a:gd name="connsiteY36" fmla="*/ 1471612 h 2205037"/>
                <a:gd name="connsiteX37" fmla="*/ 1162050 w 6719888"/>
                <a:gd name="connsiteY37" fmla="*/ 1476375 h 2205037"/>
                <a:gd name="connsiteX38" fmla="*/ 1162050 w 6719888"/>
                <a:gd name="connsiteY38" fmla="*/ 1042987 h 2205037"/>
                <a:gd name="connsiteX39" fmla="*/ 1204913 w 6719888"/>
                <a:gd name="connsiteY39" fmla="*/ 1042987 h 2205037"/>
                <a:gd name="connsiteX40" fmla="*/ 1214438 w 6719888"/>
                <a:gd name="connsiteY40" fmla="*/ 1166812 h 2205037"/>
                <a:gd name="connsiteX41" fmla="*/ 1262063 w 6719888"/>
                <a:gd name="connsiteY41" fmla="*/ 1176337 h 2205037"/>
                <a:gd name="connsiteX42" fmla="*/ 1257300 w 6719888"/>
                <a:gd name="connsiteY42" fmla="*/ 771525 h 2205037"/>
                <a:gd name="connsiteX43" fmla="*/ 1323975 w 6719888"/>
                <a:gd name="connsiteY43" fmla="*/ 771525 h 2205037"/>
                <a:gd name="connsiteX44" fmla="*/ 1323975 w 6719888"/>
                <a:gd name="connsiteY44" fmla="*/ 838200 h 2205037"/>
                <a:gd name="connsiteX45" fmla="*/ 1366838 w 6719888"/>
                <a:gd name="connsiteY45" fmla="*/ 842962 h 2205037"/>
                <a:gd name="connsiteX46" fmla="*/ 1366838 w 6719888"/>
                <a:gd name="connsiteY46" fmla="*/ 1014412 h 2205037"/>
                <a:gd name="connsiteX47" fmla="*/ 1414463 w 6719888"/>
                <a:gd name="connsiteY47" fmla="*/ 1014412 h 2205037"/>
                <a:gd name="connsiteX48" fmla="*/ 1419225 w 6719888"/>
                <a:gd name="connsiteY48" fmla="*/ 985837 h 2205037"/>
                <a:gd name="connsiteX49" fmla="*/ 1576388 w 6719888"/>
                <a:gd name="connsiteY49" fmla="*/ 990600 h 2205037"/>
                <a:gd name="connsiteX50" fmla="*/ 1571625 w 6719888"/>
                <a:gd name="connsiteY50" fmla="*/ 257175 h 2205037"/>
                <a:gd name="connsiteX51" fmla="*/ 1600200 w 6719888"/>
                <a:gd name="connsiteY51" fmla="*/ 252412 h 2205037"/>
                <a:gd name="connsiteX52" fmla="*/ 1757363 w 6719888"/>
                <a:gd name="connsiteY52" fmla="*/ 261937 h 2205037"/>
                <a:gd name="connsiteX53" fmla="*/ 1762125 w 6719888"/>
                <a:gd name="connsiteY53" fmla="*/ 142875 h 2205037"/>
                <a:gd name="connsiteX54" fmla="*/ 1828800 w 6719888"/>
                <a:gd name="connsiteY54" fmla="*/ 142875 h 2205037"/>
                <a:gd name="connsiteX55" fmla="*/ 1824038 w 6719888"/>
                <a:gd name="connsiteY55" fmla="*/ 9525 h 2205037"/>
                <a:gd name="connsiteX56" fmla="*/ 1895475 w 6719888"/>
                <a:gd name="connsiteY56" fmla="*/ 0 h 2205037"/>
                <a:gd name="connsiteX57" fmla="*/ 1900238 w 6719888"/>
                <a:gd name="connsiteY57" fmla="*/ 76200 h 2205037"/>
                <a:gd name="connsiteX58" fmla="*/ 1985963 w 6719888"/>
                <a:gd name="connsiteY58" fmla="*/ 80962 h 2205037"/>
                <a:gd name="connsiteX59" fmla="*/ 1995488 w 6719888"/>
                <a:gd name="connsiteY59" fmla="*/ 109537 h 2205037"/>
                <a:gd name="connsiteX60" fmla="*/ 2047875 w 6719888"/>
                <a:gd name="connsiteY60" fmla="*/ 109537 h 2205037"/>
                <a:gd name="connsiteX61" fmla="*/ 2062163 w 6719888"/>
                <a:gd name="connsiteY61" fmla="*/ 138112 h 2205037"/>
                <a:gd name="connsiteX62" fmla="*/ 2014538 w 6719888"/>
                <a:gd name="connsiteY62" fmla="*/ 138112 h 2205037"/>
                <a:gd name="connsiteX63" fmla="*/ 2014538 w 6719888"/>
                <a:gd name="connsiteY63" fmla="*/ 266700 h 2205037"/>
                <a:gd name="connsiteX64" fmla="*/ 2047875 w 6719888"/>
                <a:gd name="connsiteY64" fmla="*/ 266700 h 2205037"/>
                <a:gd name="connsiteX65" fmla="*/ 2043113 w 6719888"/>
                <a:gd name="connsiteY65" fmla="*/ 409575 h 2205037"/>
                <a:gd name="connsiteX66" fmla="*/ 2076450 w 6719888"/>
                <a:gd name="connsiteY66" fmla="*/ 409575 h 2205037"/>
                <a:gd name="connsiteX67" fmla="*/ 2071688 w 6719888"/>
                <a:gd name="connsiteY67" fmla="*/ 2052637 h 2205037"/>
                <a:gd name="connsiteX68" fmla="*/ 2109788 w 6719888"/>
                <a:gd name="connsiteY68" fmla="*/ 2057400 h 2205037"/>
                <a:gd name="connsiteX69" fmla="*/ 2114550 w 6719888"/>
                <a:gd name="connsiteY69" fmla="*/ 1833562 h 2205037"/>
                <a:gd name="connsiteX70" fmla="*/ 2209800 w 6719888"/>
                <a:gd name="connsiteY70" fmla="*/ 1828800 h 2205037"/>
                <a:gd name="connsiteX71" fmla="*/ 2209800 w 6719888"/>
                <a:gd name="connsiteY71" fmla="*/ 1347787 h 2205037"/>
                <a:gd name="connsiteX72" fmla="*/ 2309813 w 6719888"/>
                <a:gd name="connsiteY72" fmla="*/ 1343025 h 2205037"/>
                <a:gd name="connsiteX73" fmla="*/ 2305050 w 6719888"/>
                <a:gd name="connsiteY73" fmla="*/ 1238250 h 2205037"/>
                <a:gd name="connsiteX74" fmla="*/ 2409825 w 6719888"/>
                <a:gd name="connsiteY74" fmla="*/ 1238250 h 2205037"/>
                <a:gd name="connsiteX75" fmla="*/ 2400300 w 6719888"/>
                <a:gd name="connsiteY75" fmla="*/ 1285875 h 2205037"/>
                <a:gd name="connsiteX76" fmla="*/ 2414588 w 6719888"/>
                <a:gd name="connsiteY76" fmla="*/ 1285875 h 2205037"/>
                <a:gd name="connsiteX77" fmla="*/ 2471738 w 6719888"/>
                <a:gd name="connsiteY77" fmla="*/ 852487 h 2205037"/>
                <a:gd name="connsiteX78" fmla="*/ 2524125 w 6719888"/>
                <a:gd name="connsiteY78" fmla="*/ 1290637 h 2205037"/>
                <a:gd name="connsiteX79" fmla="*/ 2605088 w 6719888"/>
                <a:gd name="connsiteY79" fmla="*/ 1285875 h 2205037"/>
                <a:gd name="connsiteX80" fmla="*/ 2609850 w 6719888"/>
                <a:gd name="connsiteY80" fmla="*/ 1352550 h 2205037"/>
                <a:gd name="connsiteX81" fmla="*/ 2638425 w 6719888"/>
                <a:gd name="connsiteY81" fmla="*/ 1352550 h 2205037"/>
                <a:gd name="connsiteX82" fmla="*/ 2638425 w 6719888"/>
                <a:gd name="connsiteY82" fmla="*/ 1095375 h 2205037"/>
                <a:gd name="connsiteX83" fmla="*/ 2671763 w 6719888"/>
                <a:gd name="connsiteY83" fmla="*/ 1095375 h 2205037"/>
                <a:gd name="connsiteX84" fmla="*/ 2671763 w 6719888"/>
                <a:gd name="connsiteY84" fmla="*/ 1347787 h 2205037"/>
                <a:gd name="connsiteX85" fmla="*/ 2700338 w 6719888"/>
                <a:gd name="connsiteY85" fmla="*/ 1347787 h 2205037"/>
                <a:gd name="connsiteX86" fmla="*/ 2738438 w 6719888"/>
                <a:gd name="connsiteY86" fmla="*/ 1138237 h 2205037"/>
                <a:gd name="connsiteX87" fmla="*/ 2795588 w 6719888"/>
                <a:gd name="connsiteY87" fmla="*/ 1109662 h 2205037"/>
                <a:gd name="connsiteX88" fmla="*/ 2800350 w 6719888"/>
                <a:gd name="connsiteY88" fmla="*/ 1062037 h 2205037"/>
                <a:gd name="connsiteX89" fmla="*/ 2862263 w 6719888"/>
                <a:gd name="connsiteY89" fmla="*/ 1062037 h 2205037"/>
                <a:gd name="connsiteX90" fmla="*/ 2857500 w 6719888"/>
                <a:gd name="connsiteY90" fmla="*/ 976312 h 2205037"/>
                <a:gd name="connsiteX91" fmla="*/ 2957513 w 6719888"/>
                <a:gd name="connsiteY91" fmla="*/ 976312 h 2205037"/>
                <a:gd name="connsiteX92" fmla="*/ 2962275 w 6719888"/>
                <a:gd name="connsiteY92" fmla="*/ 1066800 h 2205037"/>
                <a:gd name="connsiteX93" fmla="*/ 3048000 w 6719888"/>
                <a:gd name="connsiteY93" fmla="*/ 1071562 h 2205037"/>
                <a:gd name="connsiteX94" fmla="*/ 3048000 w 6719888"/>
                <a:gd name="connsiteY94" fmla="*/ 1128712 h 2205037"/>
                <a:gd name="connsiteX95" fmla="*/ 3100388 w 6719888"/>
                <a:gd name="connsiteY95" fmla="*/ 1162050 h 2205037"/>
                <a:gd name="connsiteX96" fmla="*/ 3128963 w 6719888"/>
                <a:gd name="connsiteY96" fmla="*/ 1285875 h 2205037"/>
                <a:gd name="connsiteX97" fmla="*/ 3176588 w 6719888"/>
                <a:gd name="connsiteY97" fmla="*/ 1128712 h 2205037"/>
                <a:gd name="connsiteX98" fmla="*/ 3209925 w 6719888"/>
                <a:gd name="connsiteY98" fmla="*/ 1081087 h 2205037"/>
                <a:gd name="connsiteX99" fmla="*/ 3271838 w 6719888"/>
                <a:gd name="connsiteY99" fmla="*/ 1071562 h 2205037"/>
                <a:gd name="connsiteX100" fmla="*/ 3271838 w 6719888"/>
                <a:gd name="connsiteY100" fmla="*/ 752475 h 2205037"/>
                <a:gd name="connsiteX101" fmla="*/ 3538538 w 6719888"/>
                <a:gd name="connsiteY101" fmla="*/ 747712 h 2205037"/>
                <a:gd name="connsiteX102" fmla="*/ 3538538 w 6719888"/>
                <a:gd name="connsiteY102" fmla="*/ 1976437 h 2205037"/>
                <a:gd name="connsiteX103" fmla="*/ 3562350 w 6719888"/>
                <a:gd name="connsiteY103" fmla="*/ 1976437 h 2205037"/>
                <a:gd name="connsiteX104" fmla="*/ 3557588 w 6719888"/>
                <a:gd name="connsiteY104" fmla="*/ 1876425 h 2205037"/>
                <a:gd name="connsiteX105" fmla="*/ 3571875 w 6719888"/>
                <a:gd name="connsiteY105" fmla="*/ 1857375 h 2205037"/>
                <a:gd name="connsiteX106" fmla="*/ 3581400 w 6719888"/>
                <a:gd name="connsiteY106" fmla="*/ 1690687 h 2205037"/>
                <a:gd name="connsiteX107" fmla="*/ 3609975 w 6719888"/>
                <a:gd name="connsiteY107" fmla="*/ 1581150 h 2205037"/>
                <a:gd name="connsiteX108" fmla="*/ 3633788 w 6719888"/>
                <a:gd name="connsiteY108" fmla="*/ 1704975 h 2205037"/>
                <a:gd name="connsiteX109" fmla="*/ 3638550 w 6719888"/>
                <a:gd name="connsiteY109" fmla="*/ 1819275 h 2205037"/>
                <a:gd name="connsiteX110" fmla="*/ 3662363 w 6719888"/>
                <a:gd name="connsiteY110" fmla="*/ 1824037 h 2205037"/>
                <a:gd name="connsiteX111" fmla="*/ 3662363 w 6719888"/>
                <a:gd name="connsiteY111" fmla="*/ 1719262 h 2205037"/>
                <a:gd name="connsiteX112" fmla="*/ 3690938 w 6719888"/>
                <a:gd name="connsiteY112" fmla="*/ 1571625 h 2205037"/>
                <a:gd name="connsiteX113" fmla="*/ 3714750 w 6719888"/>
                <a:gd name="connsiteY113" fmla="*/ 1709737 h 2205037"/>
                <a:gd name="connsiteX114" fmla="*/ 3719513 w 6719888"/>
                <a:gd name="connsiteY114" fmla="*/ 1876425 h 2205037"/>
                <a:gd name="connsiteX115" fmla="*/ 3729038 w 6719888"/>
                <a:gd name="connsiteY115" fmla="*/ 1952625 h 2205037"/>
                <a:gd name="connsiteX116" fmla="*/ 3805238 w 6719888"/>
                <a:gd name="connsiteY116" fmla="*/ 1966912 h 2205037"/>
                <a:gd name="connsiteX117" fmla="*/ 3814763 w 6719888"/>
                <a:gd name="connsiteY117" fmla="*/ 1390650 h 2205037"/>
                <a:gd name="connsiteX118" fmla="*/ 4038600 w 6719888"/>
                <a:gd name="connsiteY118" fmla="*/ 1381125 h 2205037"/>
                <a:gd name="connsiteX119" fmla="*/ 4048125 w 6719888"/>
                <a:gd name="connsiteY119" fmla="*/ 2062162 h 2205037"/>
                <a:gd name="connsiteX120" fmla="*/ 4095750 w 6719888"/>
                <a:gd name="connsiteY120" fmla="*/ 2062162 h 2205037"/>
                <a:gd name="connsiteX121" fmla="*/ 4100513 w 6719888"/>
                <a:gd name="connsiteY121" fmla="*/ 2024062 h 2205037"/>
                <a:gd name="connsiteX122" fmla="*/ 4229100 w 6719888"/>
                <a:gd name="connsiteY122" fmla="*/ 2024062 h 2205037"/>
                <a:gd name="connsiteX123" fmla="*/ 4233863 w 6719888"/>
                <a:gd name="connsiteY123" fmla="*/ 1695450 h 2205037"/>
                <a:gd name="connsiteX124" fmla="*/ 4300538 w 6719888"/>
                <a:gd name="connsiteY124" fmla="*/ 1704975 h 2205037"/>
                <a:gd name="connsiteX125" fmla="*/ 4310063 w 6719888"/>
                <a:gd name="connsiteY125" fmla="*/ 1662112 h 2205037"/>
                <a:gd name="connsiteX126" fmla="*/ 4491038 w 6719888"/>
                <a:gd name="connsiteY126" fmla="*/ 1666875 h 2205037"/>
                <a:gd name="connsiteX127" fmla="*/ 4486275 w 6719888"/>
                <a:gd name="connsiteY127" fmla="*/ 1624012 h 2205037"/>
                <a:gd name="connsiteX128" fmla="*/ 4557713 w 6719888"/>
                <a:gd name="connsiteY128" fmla="*/ 1628775 h 2205037"/>
                <a:gd name="connsiteX129" fmla="*/ 4557713 w 6719888"/>
                <a:gd name="connsiteY129" fmla="*/ 1524000 h 2205037"/>
                <a:gd name="connsiteX130" fmla="*/ 4624388 w 6719888"/>
                <a:gd name="connsiteY130" fmla="*/ 1524000 h 2205037"/>
                <a:gd name="connsiteX131" fmla="*/ 4624388 w 6719888"/>
                <a:gd name="connsiteY131" fmla="*/ 1476375 h 2205037"/>
                <a:gd name="connsiteX132" fmla="*/ 4705350 w 6719888"/>
                <a:gd name="connsiteY132" fmla="*/ 1481137 h 2205037"/>
                <a:gd name="connsiteX133" fmla="*/ 4705350 w 6719888"/>
                <a:gd name="connsiteY133" fmla="*/ 1528762 h 2205037"/>
                <a:gd name="connsiteX134" fmla="*/ 4776788 w 6719888"/>
                <a:gd name="connsiteY134" fmla="*/ 1528762 h 2205037"/>
                <a:gd name="connsiteX135" fmla="*/ 4781550 w 6719888"/>
                <a:gd name="connsiteY135" fmla="*/ 1752600 h 2205037"/>
                <a:gd name="connsiteX136" fmla="*/ 4833938 w 6719888"/>
                <a:gd name="connsiteY136" fmla="*/ 1747837 h 2205037"/>
                <a:gd name="connsiteX137" fmla="*/ 4824413 w 6719888"/>
                <a:gd name="connsiteY137" fmla="*/ 1685925 h 2205037"/>
                <a:gd name="connsiteX138" fmla="*/ 4953000 w 6719888"/>
                <a:gd name="connsiteY138" fmla="*/ 1685925 h 2205037"/>
                <a:gd name="connsiteX139" fmla="*/ 4953000 w 6719888"/>
                <a:gd name="connsiteY139" fmla="*/ 1724025 h 2205037"/>
                <a:gd name="connsiteX140" fmla="*/ 5057775 w 6719888"/>
                <a:gd name="connsiteY140" fmla="*/ 1719262 h 2205037"/>
                <a:gd name="connsiteX141" fmla="*/ 5053013 w 6719888"/>
                <a:gd name="connsiteY141" fmla="*/ 1447800 h 2205037"/>
                <a:gd name="connsiteX142" fmla="*/ 5334000 w 6719888"/>
                <a:gd name="connsiteY142" fmla="*/ 1438275 h 2205037"/>
                <a:gd name="connsiteX143" fmla="*/ 5329238 w 6719888"/>
                <a:gd name="connsiteY143" fmla="*/ 1390650 h 2205037"/>
                <a:gd name="connsiteX144" fmla="*/ 5376863 w 6719888"/>
                <a:gd name="connsiteY144" fmla="*/ 1390650 h 2205037"/>
                <a:gd name="connsiteX145" fmla="*/ 5376863 w 6719888"/>
                <a:gd name="connsiteY145" fmla="*/ 1338262 h 2205037"/>
                <a:gd name="connsiteX146" fmla="*/ 5405438 w 6719888"/>
                <a:gd name="connsiteY146" fmla="*/ 1338262 h 2205037"/>
                <a:gd name="connsiteX147" fmla="*/ 5400675 w 6719888"/>
                <a:gd name="connsiteY147" fmla="*/ 1152525 h 2205037"/>
                <a:gd name="connsiteX148" fmla="*/ 5481638 w 6719888"/>
                <a:gd name="connsiteY148" fmla="*/ 1147762 h 2205037"/>
                <a:gd name="connsiteX149" fmla="*/ 5481638 w 6719888"/>
                <a:gd name="connsiteY149" fmla="*/ 809625 h 2205037"/>
                <a:gd name="connsiteX150" fmla="*/ 5524500 w 6719888"/>
                <a:gd name="connsiteY150" fmla="*/ 804862 h 2205037"/>
                <a:gd name="connsiteX151" fmla="*/ 5534025 w 6719888"/>
                <a:gd name="connsiteY151" fmla="*/ 828675 h 2205037"/>
                <a:gd name="connsiteX152" fmla="*/ 5548313 w 6719888"/>
                <a:gd name="connsiteY152" fmla="*/ 833437 h 2205037"/>
                <a:gd name="connsiteX153" fmla="*/ 5548313 w 6719888"/>
                <a:gd name="connsiteY153" fmla="*/ 709612 h 2205037"/>
                <a:gd name="connsiteX154" fmla="*/ 5576888 w 6719888"/>
                <a:gd name="connsiteY154" fmla="*/ 714375 h 2205037"/>
                <a:gd name="connsiteX155" fmla="*/ 5586413 w 6719888"/>
                <a:gd name="connsiteY155" fmla="*/ 2066925 h 2205037"/>
                <a:gd name="connsiteX156" fmla="*/ 5619750 w 6719888"/>
                <a:gd name="connsiteY156" fmla="*/ 2071687 h 2205037"/>
                <a:gd name="connsiteX157" fmla="*/ 5619750 w 6719888"/>
                <a:gd name="connsiteY157" fmla="*/ 2009775 h 2205037"/>
                <a:gd name="connsiteX158" fmla="*/ 5676900 w 6719888"/>
                <a:gd name="connsiteY158" fmla="*/ 2005012 h 2205037"/>
                <a:gd name="connsiteX159" fmla="*/ 5672138 w 6719888"/>
                <a:gd name="connsiteY159" fmla="*/ 1543050 h 2205037"/>
                <a:gd name="connsiteX160" fmla="*/ 5824538 w 6719888"/>
                <a:gd name="connsiteY160" fmla="*/ 1543050 h 2205037"/>
                <a:gd name="connsiteX161" fmla="*/ 5829300 w 6719888"/>
                <a:gd name="connsiteY161" fmla="*/ 1943100 h 2205037"/>
                <a:gd name="connsiteX162" fmla="*/ 5862638 w 6719888"/>
                <a:gd name="connsiteY162" fmla="*/ 1928812 h 2205037"/>
                <a:gd name="connsiteX163" fmla="*/ 5867400 w 6719888"/>
                <a:gd name="connsiteY163" fmla="*/ 1881187 h 2205037"/>
                <a:gd name="connsiteX164" fmla="*/ 5900738 w 6719888"/>
                <a:gd name="connsiteY164" fmla="*/ 1881187 h 2205037"/>
                <a:gd name="connsiteX165" fmla="*/ 5900738 w 6719888"/>
                <a:gd name="connsiteY165" fmla="*/ 1562100 h 2205037"/>
                <a:gd name="connsiteX166" fmla="*/ 5929313 w 6719888"/>
                <a:gd name="connsiteY166" fmla="*/ 1562100 h 2205037"/>
                <a:gd name="connsiteX167" fmla="*/ 5943600 w 6719888"/>
                <a:gd name="connsiteY167" fmla="*/ 1638300 h 2205037"/>
                <a:gd name="connsiteX168" fmla="*/ 6076950 w 6719888"/>
                <a:gd name="connsiteY168" fmla="*/ 1638300 h 2205037"/>
                <a:gd name="connsiteX169" fmla="*/ 6081713 w 6719888"/>
                <a:gd name="connsiteY169" fmla="*/ 1385887 h 2205037"/>
                <a:gd name="connsiteX170" fmla="*/ 6443663 w 6719888"/>
                <a:gd name="connsiteY170" fmla="*/ 1390650 h 2205037"/>
                <a:gd name="connsiteX171" fmla="*/ 6443663 w 6719888"/>
                <a:gd name="connsiteY171" fmla="*/ 1462087 h 2205037"/>
                <a:gd name="connsiteX172" fmla="*/ 6510338 w 6719888"/>
                <a:gd name="connsiteY172" fmla="*/ 1462087 h 2205037"/>
                <a:gd name="connsiteX173" fmla="*/ 6500813 w 6719888"/>
                <a:gd name="connsiteY173" fmla="*/ 1366837 h 2205037"/>
                <a:gd name="connsiteX174" fmla="*/ 6538913 w 6719888"/>
                <a:gd name="connsiteY174" fmla="*/ 1376362 h 2205037"/>
                <a:gd name="connsiteX175" fmla="*/ 6548438 w 6719888"/>
                <a:gd name="connsiteY175" fmla="*/ 1471612 h 2205037"/>
                <a:gd name="connsiteX176" fmla="*/ 6605588 w 6719888"/>
                <a:gd name="connsiteY176" fmla="*/ 1466850 h 2205037"/>
                <a:gd name="connsiteX177" fmla="*/ 6596063 w 6719888"/>
                <a:gd name="connsiteY177" fmla="*/ 1104900 h 2205037"/>
                <a:gd name="connsiteX178" fmla="*/ 6653213 w 6719888"/>
                <a:gd name="connsiteY178" fmla="*/ 1104900 h 2205037"/>
                <a:gd name="connsiteX179" fmla="*/ 6657975 w 6719888"/>
                <a:gd name="connsiteY179" fmla="*/ 1147762 h 2205037"/>
                <a:gd name="connsiteX180" fmla="*/ 6691313 w 6719888"/>
                <a:gd name="connsiteY180" fmla="*/ 1152525 h 2205037"/>
                <a:gd name="connsiteX181" fmla="*/ 6700838 w 6719888"/>
                <a:gd name="connsiteY181" fmla="*/ 1319212 h 2205037"/>
                <a:gd name="connsiteX182" fmla="*/ 6719888 w 6719888"/>
                <a:gd name="connsiteY182" fmla="*/ 2205037 h 2205037"/>
                <a:gd name="connsiteX0" fmla="*/ 9525 w 6719888"/>
                <a:gd name="connsiteY0" fmla="*/ 2185987 h 2205037"/>
                <a:gd name="connsiteX1" fmla="*/ 0 w 6719888"/>
                <a:gd name="connsiteY1" fmla="*/ 1371600 h 2205037"/>
                <a:gd name="connsiteX2" fmla="*/ 61913 w 6719888"/>
                <a:gd name="connsiteY2" fmla="*/ 1371600 h 2205037"/>
                <a:gd name="connsiteX3" fmla="*/ 66675 w 6719888"/>
                <a:gd name="connsiteY3" fmla="*/ 1147762 h 2205037"/>
                <a:gd name="connsiteX4" fmla="*/ 128588 w 6719888"/>
                <a:gd name="connsiteY4" fmla="*/ 1147762 h 2205037"/>
                <a:gd name="connsiteX5" fmla="*/ 138113 w 6719888"/>
                <a:gd name="connsiteY5" fmla="*/ 804862 h 2205037"/>
                <a:gd name="connsiteX6" fmla="*/ 185738 w 6719888"/>
                <a:gd name="connsiteY6" fmla="*/ 804862 h 2205037"/>
                <a:gd name="connsiteX7" fmla="*/ 176213 w 6719888"/>
                <a:gd name="connsiteY7" fmla="*/ 833437 h 2205037"/>
                <a:gd name="connsiteX8" fmla="*/ 209550 w 6719888"/>
                <a:gd name="connsiteY8" fmla="*/ 833437 h 2205037"/>
                <a:gd name="connsiteX9" fmla="*/ 214313 w 6719888"/>
                <a:gd name="connsiteY9" fmla="*/ 719137 h 2205037"/>
                <a:gd name="connsiteX10" fmla="*/ 238125 w 6719888"/>
                <a:gd name="connsiteY10" fmla="*/ 714375 h 2205037"/>
                <a:gd name="connsiteX11" fmla="*/ 233363 w 6719888"/>
                <a:gd name="connsiteY11" fmla="*/ 814387 h 2205037"/>
                <a:gd name="connsiteX12" fmla="*/ 247650 w 6719888"/>
                <a:gd name="connsiteY12" fmla="*/ 819150 h 2205037"/>
                <a:gd name="connsiteX13" fmla="*/ 242888 w 6719888"/>
                <a:gd name="connsiteY13" fmla="*/ 1838325 h 2205037"/>
                <a:gd name="connsiteX14" fmla="*/ 285750 w 6719888"/>
                <a:gd name="connsiteY14" fmla="*/ 1852612 h 2205037"/>
                <a:gd name="connsiteX15" fmla="*/ 285750 w 6719888"/>
                <a:gd name="connsiteY15" fmla="*/ 2095500 h 2205037"/>
                <a:gd name="connsiteX16" fmla="*/ 328613 w 6719888"/>
                <a:gd name="connsiteY16" fmla="*/ 2095500 h 2205037"/>
                <a:gd name="connsiteX17" fmla="*/ 328613 w 6719888"/>
                <a:gd name="connsiteY17" fmla="*/ 1538287 h 2205037"/>
                <a:gd name="connsiteX18" fmla="*/ 485775 w 6719888"/>
                <a:gd name="connsiteY18" fmla="*/ 1533525 h 2205037"/>
                <a:gd name="connsiteX19" fmla="*/ 485775 w 6719888"/>
                <a:gd name="connsiteY19" fmla="*/ 1776412 h 2205037"/>
                <a:gd name="connsiteX20" fmla="*/ 519113 w 6719888"/>
                <a:gd name="connsiteY20" fmla="*/ 1771650 h 2205037"/>
                <a:gd name="connsiteX21" fmla="*/ 514350 w 6719888"/>
                <a:gd name="connsiteY21" fmla="*/ 1724025 h 2205037"/>
                <a:gd name="connsiteX22" fmla="*/ 542925 w 6719888"/>
                <a:gd name="connsiteY22" fmla="*/ 1719262 h 2205037"/>
                <a:gd name="connsiteX23" fmla="*/ 547688 w 6719888"/>
                <a:gd name="connsiteY23" fmla="*/ 1647825 h 2205037"/>
                <a:gd name="connsiteX24" fmla="*/ 571500 w 6719888"/>
                <a:gd name="connsiteY24" fmla="*/ 1643062 h 2205037"/>
                <a:gd name="connsiteX25" fmla="*/ 571500 w 6719888"/>
                <a:gd name="connsiteY25" fmla="*/ 1547812 h 2205037"/>
                <a:gd name="connsiteX26" fmla="*/ 585788 w 6719888"/>
                <a:gd name="connsiteY26" fmla="*/ 1543050 h 2205037"/>
                <a:gd name="connsiteX27" fmla="*/ 614363 w 6719888"/>
                <a:gd name="connsiteY27" fmla="*/ 1581150 h 2205037"/>
                <a:gd name="connsiteX28" fmla="*/ 614363 w 6719888"/>
                <a:gd name="connsiteY28" fmla="*/ 1652587 h 2205037"/>
                <a:gd name="connsiteX29" fmla="*/ 738188 w 6719888"/>
                <a:gd name="connsiteY29" fmla="*/ 1652587 h 2205037"/>
                <a:gd name="connsiteX30" fmla="*/ 738188 w 6719888"/>
                <a:gd name="connsiteY30" fmla="*/ 1395412 h 2205037"/>
                <a:gd name="connsiteX31" fmla="*/ 847725 w 6719888"/>
                <a:gd name="connsiteY31" fmla="*/ 1390650 h 2205037"/>
                <a:gd name="connsiteX32" fmla="*/ 852488 w 6719888"/>
                <a:gd name="connsiteY32" fmla="*/ 1062037 h 2205037"/>
                <a:gd name="connsiteX33" fmla="*/ 1081088 w 6719888"/>
                <a:gd name="connsiteY33" fmla="*/ 1062037 h 2205037"/>
                <a:gd name="connsiteX34" fmla="*/ 1076325 w 6719888"/>
                <a:gd name="connsiteY34" fmla="*/ 1400175 h 2205037"/>
                <a:gd name="connsiteX35" fmla="*/ 1109663 w 6719888"/>
                <a:gd name="connsiteY35" fmla="*/ 1400175 h 2205037"/>
                <a:gd name="connsiteX36" fmla="*/ 1119188 w 6719888"/>
                <a:gd name="connsiteY36" fmla="*/ 1471612 h 2205037"/>
                <a:gd name="connsiteX37" fmla="*/ 1162050 w 6719888"/>
                <a:gd name="connsiteY37" fmla="*/ 1476375 h 2205037"/>
                <a:gd name="connsiteX38" fmla="*/ 1162050 w 6719888"/>
                <a:gd name="connsiteY38" fmla="*/ 1042987 h 2205037"/>
                <a:gd name="connsiteX39" fmla="*/ 1204913 w 6719888"/>
                <a:gd name="connsiteY39" fmla="*/ 1042987 h 2205037"/>
                <a:gd name="connsiteX40" fmla="*/ 1214438 w 6719888"/>
                <a:gd name="connsiteY40" fmla="*/ 1166812 h 2205037"/>
                <a:gd name="connsiteX41" fmla="*/ 1262063 w 6719888"/>
                <a:gd name="connsiteY41" fmla="*/ 1176337 h 2205037"/>
                <a:gd name="connsiteX42" fmla="*/ 1257300 w 6719888"/>
                <a:gd name="connsiteY42" fmla="*/ 771525 h 2205037"/>
                <a:gd name="connsiteX43" fmla="*/ 1323975 w 6719888"/>
                <a:gd name="connsiteY43" fmla="*/ 771525 h 2205037"/>
                <a:gd name="connsiteX44" fmla="*/ 1323975 w 6719888"/>
                <a:gd name="connsiteY44" fmla="*/ 838200 h 2205037"/>
                <a:gd name="connsiteX45" fmla="*/ 1366838 w 6719888"/>
                <a:gd name="connsiteY45" fmla="*/ 842962 h 2205037"/>
                <a:gd name="connsiteX46" fmla="*/ 1366838 w 6719888"/>
                <a:gd name="connsiteY46" fmla="*/ 1014412 h 2205037"/>
                <a:gd name="connsiteX47" fmla="*/ 1414463 w 6719888"/>
                <a:gd name="connsiteY47" fmla="*/ 1014412 h 2205037"/>
                <a:gd name="connsiteX48" fmla="*/ 1419225 w 6719888"/>
                <a:gd name="connsiteY48" fmla="*/ 985837 h 2205037"/>
                <a:gd name="connsiteX49" fmla="*/ 1576388 w 6719888"/>
                <a:gd name="connsiteY49" fmla="*/ 990600 h 2205037"/>
                <a:gd name="connsiteX50" fmla="*/ 1571625 w 6719888"/>
                <a:gd name="connsiteY50" fmla="*/ 257175 h 2205037"/>
                <a:gd name="connsiteX51" fmla="*/ 1600200 w 6719888"/>
                <a:gd name="connsiteY51" fmla="*/ 252412 h 2205037"/>
                <a:gd name="connsiteX52" fmla="*/ 1757363 w 6719888"/>
                <a:gd name="connsiteY52" fmla="*/ 261937 h 2205037"/>
                <a:gd name="connsiteX53" fmla="*/ 1762125 w 6719888"/>
                <a:gd name="connsiteY53" fmla="*/ 142875 h 2205037"/>
                <a:gd name="connsiteX54" fmla="*/ 1828800 w 6719888"/>
                <a:gd name="connsiteY54" fmla="*/ 142875 h 2205037"/>
                <a:gd name="connsiteX55" fmla="*/ 1824038 w 6719888"/>
                <a:gd name="connsiteY55" fmla="*/ 9525 h 2205037"/>
                <a:gd name="connsiteX56" fmla="*/ 1895475 w 6719888"/>
                <a:gd name="connsiteY56" fmla="*/ 0 h 2205037"/>
                <a:gd name="connsiteX57" fmla="*/ 1900238 w 6719888"/>
                <a:gd name="connsiteY57" fmla="*/ 76200 h 2205037"/>
                <a:gd name="connsiteX58" fmla="*/ 1985963 w 6719888"/>
                <a:gd name="connsiteY58" fmla="*/ 80962 h 2205037"/>
                <a:gd name="connsiteX59" fmla="*/ 1995488 w 6719888"/>
                <a:gd name="connsiteY59" fmla="*/ 109537 h 2205037"/>
                <a:gd name="connsiteX60" fmla="*/ 2047875 w 6719888"/>
                <a:gd name="connsiteY60" fmla="*/ 109537 h 2205037"/>
                <a:gd name="connsiteX61" fmla="*/ 2062163 w 6719888"/>
                <a:gd name="connsiteY61" fmla="*/ 138112 h 2205037"/>
                <a:gd name="connsiteX62" fmla="*/ 2014538 w 6719888"/>
                <a:gd name="connsiteY62" fmla="*/ 138112 h 2205037"/>
                <a:gd name="connsiteX63" fmla="*/ 2014538 w 6719888"/>
                <a:gd name="connsiteY63" fmla="*/ 266700 h 2205037"/>
                <a:gd name="connsiteX64" fmla="*/ 2047875 w 6719888"/>
                <a:gd name="connsiteY64" fmla="*/ 266700 h 2205037"/>
                <a:gd name="connsiteX65" fmla="*/ 2043113 w 6719888"/>
                <a:gd name="connsiteY65" fmla="*/ 409575 h 2205037"/>
                <a:gd name="connsiteX66" fmla="*/ 2076450 w 6719888"/>
                <a:gd name="connsiteY66" fmla="*/ 409575 h 2205037"/>
                <a:gd name="connsiteX67" fmla="*/ 2071688 w 6719888"/>
                <a:gd name="connsiteY67" fmla="*/ 2052637 h 2205037"/>
                <a:gd name="connsiteX68" fmla="*/ 2109788 w 6719888"/>
                <a:gd name="connsiteY68" fmla="*/ 2057400 h 2205037"/>
                <a:gd name="connsiteX69" fmla="*/ 2114550 w 6719888"/>
                <a:gd name="connsiteY69" fmla="*/ 1833562 h 2205037"/>
                <a:gd name="connsiteX70" fmla="*/ 2209800 w 6719888"/>
                <a:gd name="connsiteY70" fmla="*/ 1828800 h 2205037"/>
                <a:gd name="connsiteX71" fmla="*/ 2209800 w 6719888"/>
                <a:gd name="connsiteY71" fmla="*/ 1347787 h 2205037"/>
                <a:gd name="connsiteX72" fmla="*/ 2309813 w 6719888"/>
                <a:gd name="connsiteY72" fmla="*/ 1343025 h 2205037"/>
                <a:gd name="connsiteX73" fmla="*/ 2305050 w 6719888"/>
                <a:gd name="connsiteY73" fmla="*/ 1238250 h 2205037"/>
                <a:gd name="connsiteX74" fmla="*/ 2409825 w 6719888"/>
                <a:gd name="connsiteY74" fmla="*/ 1238250 h 2205037"/>
                <a:gd name="connsiteX75" fmla="*/ 2400300 w 6719888"/>
                <a:gd name="connsiteY75" fmla="*/ 1285875 h 2205037"/>
                <a:gd name="connsiteX76" fmla="*/ 2414588 w 6719888"/>
                <a:gd name="connsiteY76" fmla="*/ 1285875 h 2205037"/>
                <a:gd name="connsiteX77" fmla="*/ 2471738 w 6719888"/>
                <a:gd name="connsiteY77" fmla="*/ 852487 h 2205037"/>
                <a:gd name="connsiteX78" fmla="*/ 2524125 w 6719888"/>
                <a:gd name="connsiteY78" fmla="*/ 1290637 h 2205037"/>
                <a:gd name="connsiteX79" fmla="*/ 2605088 w 6719888"/>
                <a:gd name="connsiteY79" fmla="*/ 1285875 h 2205037"/>
                <a:gd name="connsiteX80" fmla="*/ 2609850 w 6719888"/>
                <a:gd name="connsiteY80" fmla="*/ 1352550 h 2205037"/>
                <a:gd name="connsiteX81" fmla="*/ 2638425 w 6719888"/>
                <a:gd name="connsiteY81" fmla="*/ 1352550 h 2205037"/>
                <a:gd name="connsiteX82" fmla="*/ 2638425 w 6719888"/>
                <a:gd name="connsiteY82" fmla="*/ 1095375 h 2205037"/>
                <a:gd name="connsiteX83" fmla="*/ 2671763 w 6719888"/>
                <a:gd name="connsiteY83" fmla="*/ 1095375 h 2205037"/>
                <a:gd name="connsiteX84" fmla="*/ 2671763 w 6719888"/>
                <a:gd name="connsiteY84" fmla="*/ 1347787 h 2205037"/>
                <a:gd name="connsiteX85" fmla="*/ 2700338 w 6719888"/>
                <a:gd name="connsiteY85" fmla="*/ 1347787 h 2205037"/>
                <a:gd name="connsiteX86" fmla="*/ 2738438 w 6719888"/>
                <a:gd name="connsiteY86" fmla="*/ 1138237 h 2205037"/>
                <a:gd name="connsiteX87" fmla="*/ 2795588 w 6719888"/>
                <a:gd name="connsiteY87" fmla="*/ 1109662 h 2205037"/>
                <a:gd name="connsiteX88" fmla="*/ 2800350 w 6719888"/>
                <a:gd name="connsiteY88" fmla="*/ 1062037 h 2205037"/>
                <a:gd name="connsiteX89" fmla="*/ 2862263 w 6719888"/>
                <a:gd name="connsiteY89" fmla="*/ 1062037 h 2205037"/>
                <a:gd name="connsiteX90" fmla="*/ 2857500 w 6719888"/>
                <a:gd name="connsiteY90" fmla="*/ 976312 h 2205037"/>
                <a:gd name="connsiteX91" fmla="*/ 2957513 w 6719888"/>
                <a:gd name="connsiteY91" fmla="*/ 976312 h 2205037"/>
                <a:gd name="connsiteX92" fmla="*/ 2962275 w 6719888"/>
                <a:gd name="connsiteY92" fmla="*/ 1066800 h 2205037"/>
                <a:gd name="connsiteX93" fmla="*/ 3048000 w 6719888"/>
                <a:gd name="connsiteY93" fmla="*/ 1071562 h 2205037"/>
                <a:gd name="connsiteX94" fmla="*/ 3048000 w 6719888"/>
                <a:gd name="connsiteY94" fmla="*/ 1128712 h 2205037"/>
                <a:gd name="connsiteX95" fmla="*/ 3100388 w 6719888"/>
                <a:gd name="connsiteY95" fmla="*/ 1162050 h 2205037"/>
                <a:gd name="connsiteX96" fmla="*/ 3128963 w 6719888"/>
                <a:gd name="connsiteY96" fmla="*/ 1285875 h 2205037"/>
                <a:gd name="connsiteX97" fmla="*/ 3176588 w 6719888"/>
                <a:gd name="connsiteY97" fmla="*/ 1128712 h 2205037"/>
                <a:gd name="connsiteX98" fmla="*/ 3209925 w 6719888"/>
                <a:gd name="connsiteY98" fmla="*/ 1081087 h 2205037"/>
                <a:gd name="connsiteX99" fmla="*/ 3271838 w 6719888"/>
                <a:gd name="connsiteY99" fmla="*/ 1071562 h 2205037"/>
                <a:gd name="connsiteX100" fmla="*/ 3271838 w 6719888"/>
                <a:gd name="connsiteY100" fmla="*/ 752475 h 2205037"/>
                <a:gd name="connsiteX101" fmla="*/ 3538538 w 6719888"/>
                <a:gd name="connsiteY101" fmla="*/ 747712 h 2205037"/>
                <a:gd name="connsiteX102" fmla="*/ 3538538 w 6719888"/>
                <a:gd name="connsiteY102" fmla="*/ 1976437 h 2205037"/>
                <a:gd name="connsiteX103" fmla="*/ 3562350 w 6719888"/>
                <a:gd name="connsiteY103" fmla="*/ 1976437 h 2205037"/>
                <a:gd name="connsiteX104" fmla="*/ 3557588 w 6719888"/>
                <a:gd name="connsiteY104" fmla="*/ 1876425 h 2205037"/>
                <a:gd name="connsiteX105" fmla="*/ 3571875 w 6719888"/>
                <a:gd name="connsiteY105" fmla="*/ 1857375 h 2205037"/>
                <a:gd name="connsiteX106" fmla="*/ 3581400 w 6719888"/>
                <a:gd name="connsiteY106" fmla="*/ 1690687 h 2205037"/>
                <a:gd name="connsiteX107" fmla="*/ 3609975 w 6719888"/>
                <a:gd name="connsiteY107" fmla="*/ 1581150 h 2205037"/>
                <a:gd name="connsiteX108" fmla="*/ 3633788 w 6719888"/>
                <a:gd name="connsiteY108" fmla="*/ 1704975 h 2205037"/>
                <a:gd name="connsiteX109" fmla="*/ 3638550 w 6719888"/>
                <a:gd name="connsiteY109" fmla="*/ 1819275 h 2205037"/>
                <a:gd name="connsiteX110" fmla="*/ 3662363 w 6719888"/>
                <a:gd name="connsiteY110" fmla="*/ 1824037 h 2205037"/>
                <a:gd name="connsiteX111" fmla="*/ 3662363 w 6719888"/>
                <a:gd name="connsiteY111" fmla="*/ 1719262 h 2205037"/>
                <a:gd name="connsiteX112" fmla="*/ 3690938 w 6719888"/>
                <a:gd name="connsiteY112" fmla="*/ 1571625 h 2205037"/>
                <a:gd name="connsiteX113" fmla="*/ 3714750 w 6719888"/>
                <a:gd name="connsiteY113" fmla="*/ 1709737 h 2205037"/>
                <a:gd name="connsiteX114" fmla="*/ 3719513 w 6719888"/>
                <a:gd name="connsiteY114" fmla="*/ 1876425 h 2205037"/>
                <a:gd name="connsiteX115" fmla="*/ 3729038 w 6719888"/>
                <a:gd name="connsiteY115" fmla="*/ 1952625 h 2205037"/>
                <a:gd name="connsiteX116" fmla="*/ 3805238 w 6719888"/>
                <a:gd name="connsiteY116" fmla="*/ 1966912 h 2205037"/>
                <a:gd name="connsiteX117" fmla="*/ 3814763 w 6719888"/>
                <a:gd name="connsiteY117" fmla="*/ 1390650 h 2205037"/>
                <a:gd name="connsiteX118" fmla="*/ 4038600 w 6719888"/>
                <a:gd name="connsiteY118" fmla="*/ 1381125 h 2205037"/>
                <a:gd name="connsiteX119" fmla="*/ 4048125 w 6719888"/>
                <a:gd name="connsiteY119" fmla="*/ 2062162 h 2205037"/>
                <a:gd name="connsiteX120" fmla="*/ 4095750 w 6719888"/>
                <a:gd name="connsiteY120" fmla="*/ 2062162 h 2205037"/>
                <a:gd name="connsiteX121" fmla="*/ 4100513 w 6719888"/>
                <a:gd name="connsiteY121" fmla="*/ 2024062 h 2205037"/>
                <a:gd name="connsiteX122" fmla="*/ 4229100 w 6719888"/>
                <a:gd name="connsiteY122" fmla="*/ 2024062 h 2205037"/>
                <a:gd name="connsiteX123" fmla="*/ 4233863 w 6719888"/>
                <a:gd name="connsiteY123" fmla="*/ 1695450 h 2205037"/>
                <a:gd name="connsiteX124" fmla="*/ 4300538 w 6719888"/>
                <a:gd name="connsiteY124" fmla="*/ 1704975 h 2205037"/>
                <a:gd name="connsiteX125" fmla="*/ 4310063 w 6719888"/>
                <a:gd name="connsiteY125" fmla="*/ 1662112 h 2205037"/>
                <a:gd name="connsiteX126" fmla="*/ 4491038 w 6719888"/>
                <a:gd name="connsiteY126" fmla="*/ 1666875 h 2205037"/>
                <a:gd name="connsiteX127" fmla="*/ 4486275 w 6719888"/>
                <a:gd name="connsiteY127" fmla="*/ 1624012 h 2205037"/>
                <a:gd name="connsiteX128" fmla="*/ 4557713 w 6719888"/>
                <a:gd name="connsiteY128" fmla="*/ 1628775 h 2205037"/>
                <a:gd name="connsiteX129" fmla="*/ 4557713 w 6719888"/>
                <a:gd name="connsiteY129" fmla="*/ 1524000 h 2205037"/>
                <a:gd name="connsiteX130" fmla="*/ 4624388 w 6719888"/>
                <a:gd name="connsiteY130" fmla="*/ 1524000 h 2205037"/>
                <a:gd name="connsiteX131" fmla="*/ 4624388 w 6719888"/>
                <a:gd name="connsiteY131" fmla="*/ 1476375 h 2205037"/>
                <a:gd name="connsiteX132" fmla="*/ 4705350 w 6719888"/>
                <a:gd name="connsiteY132" fmla="*/ 1481137 h 2205037"/>
                <a:gd name="connsiteX133" fmla="*/ 4705350 w 6719888"/>
                <a:gd name="connsiteY133" fmla="*/ 1528762 h 2205037"/>
                <a:gd name="connsiteX134" fmla="*/ 4776788 w 6719888"/>
                <a:gd name="connsiteY134" fmla="*/ 1528762 h 2205037"/>
                <a:gd name="connsiteX135" fmla="*/ 4781550 w 6719888"/>
                <a:gd name="connsiteY135" fmla="*/ 1752600 h 2205037"/>
                <a:gd name="connsiteX136" fmla="*/ 4833938 w 6719888"/>
                <a:gd name="connsiteY136" fmla="*/ 1747837 h 2205037"/>
                <a:gd name="connsiteX137" fmla="*/ 4824413 w 6719888"/>
                <a:gd name="connsiteY137" fmla="*/ 1685925 h 2205037"/>
                <a:gd name="connsiteX138" fmla="*/ 4953000 w 6719888"/>
                <a:gd name="connsiteY138" fmla="*/ 1685925 h 2205037"/>
                <a:gd name="connsiteX139" fmla="*/ 4953000 w 6719888"/>
                <a:gd name="connsiteY139" fmla="*/ 1724025 h 2205037"/>
                <a:gd name="connsiteX140" fmla="*/ 5057775 w 6719888"/>
                <a:gd name="connsiteY140" fmla="*/ 1719262 h 2205037"/>
                <a:gd name="connsiteX141" fmla="*/ 5053013 w 6719888"/>
                <a:gd name="connsiteY141" fmla="*/ 1447800 h 2205037"/>
                <a:gd name="connsiteX142" fmla="*/ 5334000 w 6719888"/>
                <a:gd name="connsiteY142" fmla="*/ 1438275 h 2205037"/>
                <a:gd name="connsiteX143" fmla="*/ 5329238 w 6719888"/>
                <a:gd name="connsiteY143" fmla="*/ 1390650 h 2205037"/>
                <a:gd name="connsiteX144" fmla="*/ 5376863 w 6719888"/>
                <a:gd name="connsiteY144" fmla="*/ 1390650 h 2205037"/>
                <a:gd name="connsiteX145" fmla="*/ 5376863 w 6719888"/>
                <a:gd name="connsiteY145" fmla="*/ 1338262 h 2205037"/>
                <a:gd name="connsiteX146" fmla="*/ 5405438 w 6719888"/>
                <a:gd name="connsiteY146" fmla="*/ 1338262 h 2205037"/>
                <a:gd name="connsiteX147" fmla="*/ 5400675 w 6719888"/>
                <a:gd name="connsiteY147" fmla="*/ 1152525 h 2205037"/>
                <a:gd name="connsiteX148" fmla="*/ 5481638 w 6719888"/>
                <a:gd name="connsiteY148" fmla="*/ 1147762 h 2205037"/>
                <a:gd name="connsiteX149" fmla="*/ 5481638 w 6719888"/>
                <a:gd name="connsiteY149" fmla="*/ 809625 h 2205037"/>
                <a:gd name="connsiteX150" fmla="*/ 5524500 w 6719888"/>
                <a:gd name="connsiteY150" fmla="*/ 804862 h 2205037"/>
                <a:gd name="connsiteX151" fmla="*/ 5534025 w 6719888"/>
                <a:gd name="connsiteY151" fmla="*/ 828675 h 2205037"/>
                <a:gd name="connsiteX152" fmla="*/ 5548313 w 6719888"/>
                <a:gd name="connsiteY152" fmla="*/ 833437 h 2205037"/>
                <a:gd name="connsiteX153" fmla="*/ 5548313 w 6719888"/>
                <a:gd name="connsiteY153" fmla="*/ 709612 h 2205037"/>
                <a:gd name="connsiteX154" fmla="*/ 5576888 w 6719888"/>
                <a:gd name="connsiteY154" fmla="*/ 714375 h 2205037"/>
                <a:gd name="connsiteX155" fmla="*/ 5586413 w 6719888"/>
                <a:gd name="connsiteY155" fmla="*/ 2066925 h 2205037"/>
                <a:gd name="connsiteX156" fmla="*/ 5619750 w 6719888"/>
                <a:gd name="connsiteY156" fmla="*/ 2071687 h 2205037"/>
                <a:gd name="connsiteX157" fmla="*/ 5619750 w 6719888"/>
                <a:gd name="connsiteY157" fmla="*/ 2009775 h 2205037"/>
                <a:gd name="connsiteX158" fmla="*/ 5676900 w 6719888"/>
                <a:gd name="connsiteY158" fmla="*/ 2005012 h 2205037"/>
                <a:gd name="connsiteX159" fmla="*/ 5672138 w 6719888"/>
                <a:gd name="connsiteY159" fmla="*/ 1543050 h 2205037"/>
                <a:gd name="connsiteX160" fmla="*/ 5824538 w 6719888"/>
                <a:gd name="connsiteY160" fmla="*/ 1543050 h 2205037"/>
                <a:gd name="connsiteX161" fmla="*/ 5829300 w 6719888"/>
                <a:gd name="connsiteY161" fmla="*/ 1943100 h 2205037"/>
                <a:gd name="connsiteX162" fmla="*/ 5862638 w 6719888"/>
                <a:gd name="connsiteY162" fmla="*/ 1928812 h 2205037"/>
                <a:gd name="connsiteX163" fmla="*/ 5867400 w 6719888"/>
                <a:gd name="connsiteY163" fmla="*/ 1881187 h 2205037"/>
                <a:gd name="connsiteX164" fmla="*/ 5900738 w 6719888"/>
                <a:gd name="connsiteY164" fmla="*/ 1881187 h 2205037"/>
                <a:gd name="connsiteX165" fmla="*/ 5900738 w 6719888"/>
                <a:gd name="connsiteY165" fmla="*/ 1562100 h 2205037"/>
                <a:gd name="connsiteX166" fmla="*/ 5929313 w 6719888"/>
                <a:gd name="connsiteY166" fmla="*/ 1562100 h 2205037"/>
                <a:gd name="connsiteX167" fmla="*/ 5943600 w 6719888"/>
                <a:gd name="connsiteY167" fmla="*/ 1638300 h 2205037"/>
                <a:gd name="connsiteX168" fmla="*/ 6076950 w 6719888"/>
                <a:gd name="connsiteY168" fmla="*/ 1638300 h 2205037"/>
                <a:gd name="connsiteX169" fmla="*/ 6081713 w 6719888"/>
                <a:gd name="connsiteY169" fmla="*/ 1385887 h 2205037"/>
                <a:gd name="connsiteX170" fmla="*/ 6443663 w 6719888"/>
                <a:gd name="connsiteY170" fmla="*/ 1390650 h 2205037"/>
                <a:gd name="connsiteX171" fmla="*/ 6443663 w 6719888"/>
                <a:gd name="connsiteY171" fmla="*/ 1462087 h 2205037"/>
                <a:gd name="connsiteX172" fmla="*/ 6510338 w 6719888"/>
                <a:gd name="connsiteY172" fmla="*/ 1462087 h 2205037"/>
                <a:gd name="connsiteX173" fmla="*/ 6500813 w 6719888"/>
                <a:gd name="connsiteY173" fmla="*/ 1366837 h 2205037"/>
                <a:gd name="connsiteX174" fmla="*/ 6538913 w 6719888"/>
                <a:gd name="connsiteY174" fmla="*/ 1376362 h 2205037"/>
                <a:gd name="connsiteX175" fmla="*/ 6548438 w 6719888"/>
                <a:gd name="connsiteY175" fmla="*/ 1471612 h 2205037"/>
                <a:gd name="connsiteX176" fmla="*/ 6605588 w 6719888"/>
                <a:gd name="connsiteY176" fmla="*/ 1466850 h 2205037"/>
                <a:gd name="connsiteX177" fmla="*/ 6596063 w 6719888"/>
                <a:gd name="connsiteY177" fmla="*/ 1104900 h 2205037"/>
                <a:gd name="connsiteX178" fmla="*/ 6653213 w 6719888"/>
                <a:gd name="connsiteY178" fmla="*/ 1104900 h 2205037"/>
                <a:gd name="connsiteX179" fmla="*/ 6657975 w 6719888"/>
                <a:gd name="connsiteY179" fmla="*/ 1147762 h 2205037"/>
                <a:gd name="connsiteX180" fmla="*/ 6691313 w 6719888"/>
                <a:gd name="connsiteY180" fmla="*/ 1152525 h 2205037"/>
                <a:gd name="connsiteX181" fmla="*/ 6700838 w 6719888"/>
                <a:gd name="connsiteY181" fmla="*/ 1319212 h 2205037"/>
                <a:gd name="connsiteX182" fmla="*/ 6719888 w 6719888"/>
                <a:gd name="connsiteY182" fmla="*/ 2205037 h 2205037"/>
                <a:gd name="connsiteX183" fmla="*/ 9525 w 6719888"/>
                <a:gd name="connsiteY183" fmla="*/ 2185987 h 2205037"/>
                <a:gd name="connsiteX0" fmla="*/ 9525 w 6713538"/>
                <a:gd name="connsiteY0" fmla="*/ 2185987 h 2195512"/>
                <a:gd name="connsiteX1" fmla="*/ 0 w 6713538"/>
                <a:gd name="connsiteY1" fmla="*/ 1371600 h 2195512"/>
                <a:gd name="connsiteX2" fmla="*/ 61913 w 6713538"/>
                <a:gd name="connsiteY2" fmla="*/ 1371600 h 2195512"/>
                <a:gd name="connsiteX3" fmla="*/ 66675 w 6713538"/>
                <a:gd name="connsiteY3" fmla="*/ 1147762 h 2195512"/>
                <a:gd name="connsiteX4" fmla="*/ 128588 w 6713538"/>
                <a:gd name="connsiteY4" fmla="*/ 1147762 h 2195512"/>
                <a:gd name="connsiteX5" fmla="*/ 138113 w 6713538"/>
                <a:gd name="connsiteY5" fmla="*/ 804862 h 2195512"/>
                <a:gd name="connsiteX6" fmla="*/ 185738 w 6713538"/>
                <a:gd name="connsiteY6" fmla="*/ 804862 h 2195512"/>
                <a:gd name="connsiteX7" fmla="*/ 176213 w 6713538"/>
                <a:gd name="connsiteY7" fmla="*/ 833437 h 2195512"/>
                <a:gd name="connsiteX8" fmla="*/ 209550 w 6713538"/>
                <a:gd name="connsiteY8" fmla="*/ 833437 h 2195512"/>
                <a:gd name="connsiteX9" fmla="*/ 214313 w 6713538"/>
                <a:gd name="connsiteY9" fmla="*/ 719137 h 2195512"/>
                <a:gd name="connsiteX10" fmla="*/ 238125 w 6713538"/>
                <a:gd name="connsiteY10" fmla="*/ 714375 h 2195512"/>
                <a:gd name="connsiteX11" fmla="*/ 233363 w 6713538"/>
                <a:gd name="connsiteY11" fmla="*/ 814387 h 2195512"/>
                <a:gd name="connsiteX12" fmla="*/ 247650 w 6713538"/>
                <a:gd name="connsiteY12" fmla="*/ 819150 h 2195512"/>
                <a:gd name="connsiteX13" fmla="*/ 242888 w 6713538"/>
                <a:gd name="connsiteY13" fmla="*/ 1838325 h 2195512"/>
                <a:gd name="connsiteX14" fmla="*/ 285750 w 6713538"/>
                <a:gd name="connsiteY14" fmla="*/ 1852612 h 2195512"/>
                <a:gd name="connsiteX15" fmla="*/ 285750 w 6713538"/>
                <a:gd name="connsiteY15" fmla="*/ 2095500 h 2195512"/>
                <a:gd name="connsiteX16" fmla="*/ 328613 w 6713538"/>
                <a:gd name="connsiteY16" fmla="*/ 2095500 h 2195512"/>
                <a:gd name="connsiteX17" fmla="*/ 328613 w 6713538"/>
                <a:gd name="connsiteY17" fmla="*/ 1538287 h 2195512"/>
                <a:gd name="connsiteX18" fmla="*/ 485775 w 6713538"/>
                <a:gd name="connsiteY18" fmla="*/ 1533525 h 2195512"/>
                <a:gd name="connsiteX19" fmla="*/ 485775 w 6713538"/>
                <a:gd name="connsiteY19" fmla="*/ 1776412 h 2195512"/>
                <a:gd name="connsiteX20" fmla="*/ 519113 w 6713538"/>
                <a:gd name="connsiteY20" fmla="*/ 1771650 h 2195512"/>
                <a:gd name="connsiteX21" fmla="*/ 514350 w 6713538"/>
                <a:gd name="connsiteY21" fmla="*/ 1724025 h 2195512"/>
                <a:gd name="connsiteX22" fmla="*/ 542925 w 6713538"/>
                <a:gd name="connsiteY22" fmla="*/ 1719262 h 2195512"/>
                <a:gd name="connsiteX23" fmla="*/ 547688 w 6713538"/>
                <a:gd name="connsiteY23" fmla="*/ 1647825 h 2195512"/>
                <a:gd name="connsiteX24" fmla="*/ 571500 w 6713538"/>
                <a:gd name="connsiteY24" fmla="*/ 1643062 h 2195512"/>
                <a:gd name="connsiteX25" fmla="*/ 571500 w 6713538"/>
                <a:gd name="connsiteY25" fmla="*/ 1547812 h 2195512"/>
                <a:gd name="connsiteX26" fmla="*/ 585788 w 6713538"/>
                <a:gd name="connsiteY26" fmla="*/ 1543050 h 2195512"/>
                <a:gd name="connsiteX27" fmla="*/ 614363 w 6713538"/>
                <a:gd name="connsiteY27" fmla="*/ 1581150 h 2195512"/>
                <a:gd name="connsiteX28" fmla="*/ 614363 w 6713538"/>
                <a:gd name="connsiteY28" fmla="*/ 1652587 h 2195512"/>
                <a:gd name="connsiteX29" fmla="*/ 738188 w 6713538"/>
                <a:gd name="connsiteY29" fmla="*/ 1652587 h 2195512"/>
                <a:gd name="connsiteX30" fmla="*/ 738188 w 6713538"/>
                <a:gd name="connsiteY30" fmla="*/ 1395412 h 2195512"/>
                <a:gd name="connsiteX31" fmla="*/ 847725 w 6713538"/>
                <a:gd name="connsiteY31" fmla="*/ 1390650 h 2195512"/>
                <a:gd name="connsiteX32" fmla="*/ 852488 w 6713538"/>
                <a:gd name="connsiteY32" fmla="*/ 1062037 h 2195512"/>
                <a:gd name="connsiteX33" fmla="*/ 1081088 w 6713538"/>
                <a:gd name="connsiteY33" fmla="*/ 1062037 h 2195512"/>
                <a:gd name="connsiteX34" fmla="*/ 1076325 w 6713538"/>
                <a:gd name="connsiteY34" fmla="*/ 1400175 h 2195512"/>
                <a:gd name="connsiteX35" fmla="*/ 1109663 w 6713538"/>
                <a:gd name="connsiteY35" fmla="*/ 1400175 h 2195512"/>
                <a:gd name="connsiteX36" fmla="*/ 1119188 w 6713538"/>
                <a:gd name="connsiteY36" fmla="*/ 1471612 h 2195512"/>
                <a:gd name="connsiteX37" fmla="*/ 1162050 w 6713538"/>
                <a:gd name="connsiteY37" fmla="*/ 1476375 h 2195512"/>
                <a:gd name="connsiteX38" fmla="*/ 1162050 w 6713538"/>
                <a:gd name="connsiteY38" fmla="*/ 1042987 h 2195512"/>
                <a:gd name="connsiteX39" fmla="*/ 1204913 w 6713538"/>
                <a:gd name="connsiteY39" fmla="*/ 1042987 h 2195512"/>
                <a:gd name="connsiteX40" fmla="*/ 1214438 w 6713538"/>
                <a:gd name="connsiteY40" fmla="*/ 1166812 h 2195512"/>
                <a:gd name="connsiteX41" fmla="*/ 1262063 w 6713538"/>
                <a:gd name="connsiteY41" fmla="*/ 1176337 h 2195512"/>
                <a:gd name="connsiteX42" fmla="*/ 1257300 w 6713538"/>
                <a:gd name="connsiteY42" fmla="*/ 771525 h 2195512"/>
                <a:gd name="connsiteX43" fmla="*/ 1323975 w 6713538"/>
                <a:gd name="connsiteY43" fmla="*/ 771525 h 2195512"/>
                <a:gd name="connsiteX44" fmla="*/ 1323975 w 6713538"/>
                <a:gd name="connsiteY44" fmla="*/ 838200 h 2195512"/>
                <a:gd name="connsiteX45" fmla="*/ 1366838 w 6713538"/>
                <a:gd name="connsiteY45" fmla="*/ 842962 h 2195512"/>
                <a:gd name="connsiteX46" fmla="*/ 1366838 w 6713538"/>
                <a:gd name="connsiteY46" fmla="*/ 1014412 h 2195512"/>
                <a:gd name="connsiteX47" fmla="*/ 1414463 w 6713538"/>
                <a:gd name="connsiteY47" fmla="*/ 1014412 h 2195512"/>
                <a:gd name="connsiteX48" fmla="*/ 1419225 w 6713538"/>
                <a:gd name="connsiteY48" fmla="*/ 985837 h 2195512"/>
                <a:gd name="connsiteX49" fmla="*/ 1576388 w 6713538"/>
                <a:gd name="connsiteY49" fmla="*/ 990600 h 2195512"/>
                <a:gd name="connsiteX50" fmla="*/ 1571625 w 6713538"/>
                <a:gd name="connsiteY50" fmla="*/ 257175 h 2195512"/>
                <a:gd name="connsiteX51" fmla="*/ 1600200 w 6713538"/>
                <a:gd name="connsiteY51" fmla="*/ 252412 h 2195512"/>
                <a:gd name="connsiteX52" fmla="*/ 1757363 w 6713538"/>
                <a:gd name="connsiteY52" fmla="*/ 261937 h 2195512"/>
                <a:gd name="connsiteX53" fmla="*/ 1762125 w 6713538"/>
                <a:gd name="connsiteY53" fmla="*/ 142875 h 2195512"/>
                <a:gd name="connsiteX54" fmla="*/ 1828800 w 6713538"/>
                <a:gd name="connsiteY54" fmla="*/ 142875 h 2195512"/>
                <a:gd name="connsiteX55" fmla="*/ 1824038 w 6713538"/>
                <a:gd name="connsiteY55" fmla="*/ 9525 h 2195512"/>
                <a:gd name="connsiteX56" fmla="*/ 1895475 w 6713538"/>
                <a:gd name="connsiteY56" fmla="*/ 0 h 2195512"/>
                <a:gd name="connsiteX57" fmla="*/ 1900238 w 6713538"/>
                <a:gd name="connsiteY57" fmla="*/ 76200 h 2195512"/>
                <a:gd name="connsiteX58" fmla="*/ 1985963 w 6713538"/>
                <a:gd name="connsiteY58" fmla="*/ 80962 h 2195512"/>
                <a:gd name="connsiteX59" fmla="*/ 1995488 w 6713538"/>
                <a:gd name="connsiteY59" fmla="*/ 109537 h 2195512"/>
                <a:gd name="connsiteX60" fmla="*/ 2047875 w 6713538"/>
                <a:gd name="connsiteY60" fmla="*/ 109537 h 2195512"/>
                <a:gd name="connsiteX61" fmla="*/ 2062163 w 6713538"/>
                <a:gd name="connsiteY61" fmla="*/ 138112 h 2195512"/>
                <a:gd name="connsiteX62" fmla="*/ 2014538 w 6713538"/>
                <a:gd name="connsiteY62" fmla="*/ 138112 h 2195512"/>
                <a:gd name="connsiteX63" fmla="*/ 2014538 w 6713538"/>
                <a:gd name="connsiteY63" fmla="*/ 266700 h 2195512"/>
                <a:gd name="connsiteX64" fmla="*/ 2047875 w 6713538"/>
                <a:gd name="connsiteY64" fmla="*/ 266700 h 2195512"/>
                <a:gd name="connsiteX65" fmla="*/ 2043113 w 6713538"/>
                <a:gd name="connsiteY65" fmla="*/ 409575 h 2195512"/>
                <a:gd name="connsiteX66" fmla="*/ 2076450 w 6713538"/>
                <a:gd name="connsiteY66" fmla="*/ 409575 h 2195512"/>
                <a:gd name="connsiteX67" fmla="*/ 2071688 w 6713538"/>
                <a:gd name="connsiteY67" fmla="*/ 2052637 h 2195512"/>
                <a:gd name="connsiteX68" fmla="*/ 2109788 w 6713538"/>
                <a:gd name="connsiteY68" fmla="*/ 2057400 h 2195512"/>
                <a:gd name="connsiteX69" fmla="*/ 2114550 w 6713538"/>
                <a:gd name="connsiteY69" fmla="*/ 1833562 h 2195512"/>
                <a:gd name="connsiteX70" fmla="*/ 2209800 w 6713538"/>
                <a:gd name="connsiteY70" fmla="*/ 1828800 h 2195512"/>
                <a:gd name="connsiteX71" fmla="*/ 2209800 w 6713538"/>
                <a:gd name="connsiteY71" fmla="*/ 1347787 h 2195512"/>
                <a:gd name="connsiteX72" fmla="*/ 2309813 w 6713538"/>
                <a:gd name="connsiteY72" fmla="*/ 1343025 h 2195512"/>
                <a:gd name="connsiteX73" fmla="*/ 2305050 w 6713538"/>
                <a:gd name="connsiteY73" fmla="*/ 1238250 h 2195512"/>
                <a:gd name="connsiteX74" fmla="*/ 2409825 w 6713538"/>
                <a:gd name="connsiteY74" fmla="*/ 1238250 h 2195512"/>
                <a:gd name="connsiteX75" fmla="*/ 2400300 w 6713538"/>
                <a:gd name="connsiteY75" fmla="*/ 1285875 h 2195512"/>
                <a:gd name="connsiteX76" fmla="*/ 2414588 w 6713538"/>
                <a:gd name="connsiteY76" fmla="*/ 1285875 h 2195512"/>
                <a:gd name="connsiteX77" fmla="*/ 2471738 w 6713538"/>
                <a:gd name="connsiteY77" fmla="*/ 852487 h 2195512"/>
                <a:gd name="connsiteX78" fmla="*/ 2524125 w 6713538"/>
                <a:gd name="connsiteY78" fmla="*/ 1290637 h 2195512"/>
                <a:gd name="connsiteX79" fmla="*/ 2605088 w 6713538"/>
                <a:gd name="connsiteY79" fmla="*/ 1285875 h 2195512"/>
                <a:gd name="connsiteX80" fmla="*/ 2609850 w 6713538"/>
                <a:gd name="connsiteY80" fmla="*/ 1352550 h 2195512"/>
                <a:gd name="connsiteX81" fmla="*/ 2638425 w 6713538"/>
                <a:gd name="connsiteY81" fmla="*/ 1352550 h 2195512"/>
                <a:gd name="connsiteX82" fmla="*/ 2638425 w 6713538"/>
                <a:gd name="connsiteY82" fmla="*/ 1095375 h 2195512"/>
                <a:gd name="connsiteX83" fmla="*/ 2671763 w 6713538"/>
                <a:gd name="connsiteY83" fmla="*/ 1095375 h 2195512"/>
                <a:gd name="connsiteX84" fmla="*/ 2671763 w 6713538"/>
                <a:gd name="connsiteY84" fmla="*/ 1347787 h 2195512"/>
                <a:gd name="connsiteX85" fmla="*/ 2700338 w 6713538"/>
                <a:gd name="connsiteY85" fmla="*/ 1347787 h 2195512"/>
                <a:gd name="connsiteX86" fmla="*/ 2738438 w 6713538"/>
                <a:gd name="connsiteY86" fmla="*/ 1138237 h 2195512"/>
                <a:gd name="connsiteX87" fmla="*/ 2795588 w 6713538"/>
                <a:gd name="connsiteY87" fmla="*/ 1109662 h 2195512"/>
                <a:gd name="connsiteX88" fmla="*/ 2800350 w 6713538"/>
                <a:gd name="connsiteY88" fmla="*/ 1062037 h 2195512"/>
                <a:gd name="connsiteX89" fmla="*/ 2862263 w 6713538"/>
                <a:gd name="connsiteY89" fmla="*/ 1062037 h 2195512"/>
                <a:gd name="connsiteX90" fmla="*/ 2857500 w 6713538"/>
                <a:gd name="connsiteY90" fmla="*/ 976312 h 2195512"/>
                <a:gd name="connsiteX91" fmla="*/ 2957513 w 6713538"/>
                <a:gd name="connsiteY91" fmla="*/ 976312 h 2195512"/>
                <a:gd name="connsiteX92" fmla="*/ 2962275 w 6713538"/>
                <a:gd name="connsiteY92" fmla="*/ 1066800 h 2195512"/>
                <a:gd name="connsiteX93" fmla="*/ 3048000 w 6713538"/>
                <a:gd name="connsiteY93" fmla="*/ 1071562 h 2195512"/>
                <a:gd name="connsiteX94" fmla="*/ 3048000 w 6713538"/>
                <a:gd name="connsiteY94" fmla="*/ 1128712 h 2195512"/>
                <a:gd name="connsiteX95" fmla="*/ 3100388 w 6713538"/>
                <a:gd name="connsiteY95" fmla="*/ 1162050 h 2195512"/>
                <a:gd name="connsiteX96" fmla="*/ 3128963 w 6713538"/>
                <a:gd name="connsiteY96" fmla="*/ 1285875 h 2195512"/>
                <a:gd name="connsiteX97" fmla="*/ 3176588 w 6713538"/>
                <a:gd name="connsiteY97" fmla="*/ 1128712 h 2195512"/>
                <a:gd name="connsiteX98" fmla="*/ 3209925 w 6713538"/>
                <a:gd name="connsiteY98" fmla="*/ 1081087 h 2195512"/>
                <a:gd name="connsiteX99" fmla="*/ 3271838 w 6713538"/>
                <a:gd name="connsiteY99" fmla="*/ 1071562 h 2195512"/>
                <a:gd name="connsiteX100" fmla="*/ 3271838 w 6713538"/>
                <a:gd name="connsiteY100" fmla="*/ 752475 h 2195512"/>
                <a:gd name="connsiteX101" fmla="*/ 3538538 w 6713538"/>
                <a:gd name="connsiteY101" fmla="*/ 747712 h 2195512"/>
                <a:gd name="connsiteX102" fmla="*/ 3538538 w 6713538"/>
                <a:gd name="connsiteY102" fmla="*/ 1976437 h 2195512"/>
                <a:gd name="connsiteX103" fmla="*/ 3562350 w 6713538"/>
                <a:gd name="connsiteY103" fmla="*/ 1976437 h 2195512"/>
                <a:gd name="connsiteX104" fmla="*/ 3557588 w 6713538"/>
                <a:gd name="connsiteY104" fmla="*/ 1876425 h 2195512"/>
                <a:gd name="connsiteX105" fmla="*/ 3571875 w 6713538"/>
                <a:gd name="connsiteY105" fmla="*/ 1857375 h 2195512"/>
                <a:gd name="connsiteX106" fmla="*/ 3581400 w 6713538"/>
                <a:gd name="connsiteY106" fmla="*/ 1690687 h 2195512"/>
                <a:gd name="connsiteX107" fmla="*/ 3609975 w 6713538"/>
                <a:gd name="connsiteY107" fmla="*/ 1581150 h 2195512"/>
                <a:gd name="connsiteX108" fmla="*/ 3633788 w 6713538"/>
                <a:gd name="connsiteY108" fmla="*/ 1704975 h 2195512"/>
                <a:gd name="connsiteX109" fmla="*/ 3638550 w 6713538"/>
                <a:gd name="connsiteY109" fmla="*/ 1819275 h 2195512"/>
                <a:gd name="connsiteX110" fmla="*/ 3662363 w 6713538"/>
                <a:gd name="connsiteY110" fmla="*/ 1824037 h 2195512"/>
                <a:gd name="connsiteX111" fmla="*/ 3662363 w 6713538"/>
                <a:gd name="connsiteY111" fmla="*/ 1719262 h 2195512"/>
                <a:gd name="connsiteX112" fmla="*/ 3690938 w 6713538"/>
                <a:gd name="connsiteY112" fmla="*/ 1571625 h 2195512"/>
                <a:gd name="connsiteX113" fmla="*/ 3714750 w 6713538"/>
                <a:gd name="connsiteY113" fmla="*/ 1709737 h 2195512"/>
                <a:gd name="connsiteX114" fmla="*/ 3719513 w 6713538"/>
                <a:gd name="connsiteY114" fmla="*/ 1876425 h 2195512"/>
                <a:gd name="connsiteX115" fmla="*/ 3729038 w 6713538"/>
                <a:gd name="connsiteY115" fmla="*/ 1952625 h 2195512"/>
                <a:gd name="connsiteX116" fmla="*/ 3805238 w 6713538"/>
                <a:gd name="connsiteY116" fmla="*/ 1966912 h 2195512"/>
                <a:gd name="connsiteX117" fmla="*/ 3814763 w 6713538"/>
                <a:gd name="connsiteY117" fmla="*/ 1390650 h 2195512"/>
                <a:gd name="connsiteX118" fmla="*/ 4038600 w 6713538"/>
                <a:gd name="connsiteY118" fmla="*/ 1381125 h 2195512"/>
                <a:gd name="connsiteX119" fmla="*/ 4048125 w 6713538"/>
                <a:gd name="connsiteY119" fmla="*/ 2062162 h 2195512"/>
                <a:gd name="connsiteX120" fmla="*/ 4095750 w 6713538"/>
                <a:gd name="connsiteY120" fmla="*/ 2062162 h 2195512"/>
                <a:gd name="connsiteX121" fmla="*/ 4100513 w 6713538"/>
                <a:gd name="connsiteY121" fmla="*/ 2024062 h 2195512"/>
                <a:gd name="connsiteX122" fmla="*/ 4229100 w 6713538"/>
                <a:gd name="connsiteY122" fmla="*/ 2024062 h 2195512"/>
                <a:gd name="connsiteX123" fmla="*/ 4233863 w 6713538"/>
                <a:gd name="connsiteY123" fmla="*/ 1695450 h 2195512"/>
                <a:gd name="connsiteX124" fmla="*/ 4300538 w 6713538"/>
                <a:gd name="connsiteY124" fmla="*/ 1704975 h 2195512"/>
                <a:gd name="connsiteX125" fmla="*/ 4310063 w 6713538"/>
                <a:gd name="connsiteY125" fmla="*/ 1662112 h 2195512"/>
                <a:gd name="connsiteX126" fmla="*/ 4491038 w 6713538"/>
                <a:gd name="connsiteY126" fmla="*/ 1666875 h 2195512"/>
                <a:gd name="connsiteX127" fmla="*/ 4486275 w 6713538"/>
                <a:gd name="connsiteY127" fmla="*/ 1624012 h 2195512"/>
                <a:gd name="connsiteX128" fmla="*/ 4557713 w 6713538"/>
                <a:gd name="connsiteY128" fmla="*/ 1628775 h 2195512"/>
                <a:gd name="connsiteX129" fmla="*/ 4557713 w 6713538"/>
                <a:gd name="connsiteY129" fmla="*/ 1524000 h 2195512"/>
                <a:gd name="connsiteX130" fmla="*/ 4624388 w 6713538"/>
                <a:gd name="connsiteY130" fmla="*/ 1524000 h 2195512"/>
                <a:gd name="connsiteX131" fmla="*/ 4624388 w 6713538"/>
                <a:gd name="connsiteY131" fmla="*/ 1476375 h 2195512"/>
                <a:gd name="connsiteX132" fmla="*/ 4705350 w 6713538"/>
                <a:gd name="connsiteY132" fmla="*/ 1481137 h 2195512"/>
                <a:gd name="connsiteX133" fmla="*/ 4705350 w 6713538"/>
                <a:gd name="connsiteY133" fmla="*/ 1528762 h 2195512"/>
                <a:gd name="connsiteX134" fmla="*/ 4776788 w 6713538"/>
                <a:gd name="connsiteY134" fmla="*/ 1528762 h 2195512"/>
                <a:gd name="connsiteX135" fmla="*/ 4781550 w 6713538"/>
                <a:gd name="connsiteY135" fmla="*/ 1752600 h 2195512"/>
                <a:gd name="connsiteX136" fmla="*/ 4833938 w 6713538"/>
                <a:gd name="connsiteY136" fmla="*/ 1747837 h 2195512"/>
                <a:gd name="connsiteX137" fmla="*/ 4824413 w 6713538"/>
                <a:gd name="connsiteY137" fmla="*/ 1685925 h 2195512"/>
                <a:gd name="connsiteX138" fmla="*/ 4953000 w 6713538"/>
                <a:gd name="connsiteY138" fmla="*/ 1685925 h 2195512"/>
                <a:gd name="connsiteX139" fmla="*/ 4953000 w 6713538"/>
                <a:gd name="connsiteY139" fmla="*/ 1724025 h 2195512"/>
                <a:gd name="connsiteX140" fmla="*/ 5057775 w 6713538"/>
                <a:gd name="connsiteY140" fmla="*/ 1719262 h 2195512"/>
                <a:gd name="connsiteX141" fmla="*/ 5053013 w 6713538"/>
                <a:gd name="connsiteY141" fmla="*/ 1447800 h 2195512"/>
                <a:gd name="connsiteX142" fmla="*/ 5334000 w 6713538"/>
                <a:gd name="connsiteY142" fmla="*/ 1438275 h 2195512"/>
                <a:gd name="connsiteX143" fmla="*/ 5329238 w 6713538"/>
                <a:gd name="connsiteY143" fmla="*/ 1390650 h 2195512"/>
                <a:gd name="connsiteX144" fmla="*/ 5376863 w 6713538"/>
                <a:gd name="connsiteY144" fmla="*/ 1390650 h 2195512"/>
                <a:gd name="connsiteX145" fmla="*/ 5376863 w 6713538"/>
                <a:gd name="connsiteY145" fmla="*/ 1338262 h 2195512"/>
                <a:gd name="connsiteX146" fmla="*/ 5405438 w 6713538"/>
                <a:gd name="connsiteY146" fmla="*/ 1338262 h 2195512"/>
                <a:gd name="connsiteX147" fmla="*/ 5400675 w 6713538"/>
                <a:gd name="connsiteY147" fmla="*/ 1152525 h 2195512"/>
                <a:gd name="connsiteX148" fmla="*/ 5481638 w 6713538"/>
                <a:gd name="connsiteY148" fmla="*/ 1147762 h 2195512"/>
                <a:gd name="connsiteX149" fmla="*/ 5481638 w 6713538"/>
                <a:gd name="connsiteY149" fmla="*/ 809625 h 2195512"/>
                <a:gd name="connsiteX150" fmla="*/ 5524500 w 6713538"/>
                <a:gd name="connsiteY150" fmla="*/ 804862 h 2195512"/>
                <a:gd name="connsiteX151" fmla="*/ 5534025 w 6713538"/>
                <a:gd name="connsiteY151" fmla="*/ 828675 h 2195512"/>
                <a:gd name="connsiteX152" fmla="*/ 5548313 w 6713538"/>
                <a:gd name="connsiteY152" fmla="*/ 833437 h 2195512"/>
                <a:gd name="connsiteX153" fmla="*/ 5548313 w 6713538"/>
                <a:gd name="connsiteY153" fmla="*/ 709612 h 2195512"/>
                <a:gd name="connsiteX154" fmla="*/ 5576888 w 6713538"/>
                <a:gd name="connsiteY154" fmla="*/ 714375 h 2195512"/>
                <a:gd name="connsiteX155" fmla="*/ 5586413 w 6713538"/>
                <a:gd name="connsiteY155" fmla="*/ 2066925 h 2195512"/>
                <a:gd name="connsiteX156" fmla="*/ 5619750 w 6713538"/>
                <a:gd name="connsiteY156" fmla="*/ 2071687 h 2195512"/>
                <a:gd name="connsiteX157" fmla="*/ 5619750 w 6713538"/>
                <a:gd name="connsiteY157" fmla="*/ 2009775 h 2195512"/>
                <a:gd name="connsiteX158" fmla="*/ 5676900 w 6713538"/>
                <a:gd name="connsiteY158" fmla="*/ 2005012 h 2195512"/>
                <a:gd name="connsiteX159" fmla="*/ 5672138 w 6713538"/>
                <a:gd name="connsiteY159" fmla="*/ 1543050 h 2195512"/>
                <a:gd name="connsiteX160" fmla="*/ 5824538 w 6713538"/>
                <a:gd name="connsiteY160" fmla="*/ 1543050 h 2195512"/>
                <a:gd name="connsiteX161" fmla="*/ 5829300 w 6713538"/>
                <a:gd name="connsiteY161" fmla="*/ 1943100 h 2195512"/>
                <a:gd name="connsiteX162" fmla="*/ 5862638 w 6713538"/>
                <a:gd name="connsiteY162" fmla="*/ 1928812 h 2195512"/>
                <a:gd name="connsiteX163" fmla="*/ 5867400 w 6713538"/>
                <a:gd name="connsiteY163" fmla="*/ 1881187 h 2195512"/>
                <a:gd name="connsiteX164" fmla="*/ 5900738 w 6713538"/>
                <a:gd name="connsiteY164" fmla="*/ 1881187 h 2195512"/>
                <a:gd name="connsiteX165" fmla="*/ 5900738 w 6713538"/>
                <a:gd name="connsiteY165" fmla="*/ 1562100 h 2195512"/>
                <a:gd name="connsiteX166" fmla="*/ 5929313 w 6713538"/>
                <a:gd name="connsiteY166" fmla="*/ 1562100 h 2195512"/>
                <a:gd name="connsiteX167" fmla="*/ 5943600 w 6713538"/>
                <a:gd name="connsiteY167" fmla="*/ 1638300 h 2195512"/>
                <a:gd name="connsiteX168" fmla="*/ 6076950 w 6713538"/>
                <a:gd name="connsiteY168" fmla="*/ 1638300 h 2195512"/>
                <a:gd name="connsiteX169" fmla="*/ 6081713 w 6713538"/>
                <a:gd name="connsiteY169" fmla="*/ 1385887 h 2195512"/>
                <a:gd name="connsiteX170" fmla="*/ 6443663 w 6713538"/>
                <a:gd name="connsiteY170" fmla="*/ 1390650 h 2195512"/>
                <a:gd name="connsiteX171" fmla="*/ 6443663 w 6713538"/>
                <a:gd name="connsiteY171" fmla="*/ 1462087 h 2195512"/>
                <a:gd name="connsiteX172" fmla="*/ 6510338 w 6713538"/>
                <a:gd name="connsiteY172" fmla="*/ 1462087 h 2195512"/>
                <a:gd name="connsiteX173" fmla="*/ 6500813 w 6713538"/>
                <a:gd name="connsiteY173" fmla="*/ 1366837 h 2195512"/>
                <a:gd name="connsiteX174" fmla="*/ 6538913 w 6713538"/>
                <a:gd name="connsiteY174" fmla="*/ 1376362 h 2195512"/>
                <a:gd name="connsiteX175" fmla="*/ 6548438 w 6713538"/>
                <a:gd name="connsiteY175" fmla="*/ 1471612 h 2195512"/>
                <a:gd name="connsiteX176" fmla="*/ 6605588 w 6713538"/>
                <a:gd name="connsiteY176" fmla="*/ 1466850 h 2195512"/>
                <a:gd name="connsiteX177" fmla="*/ 6596063 w 6713538"/>
                <a:gd name="connsiteY177" fmla="*/ 1104900 h 2195512"/>
                <a:gd name="connsiteX178" fmla="*/ 6653213 w 6713538"/>
                <a:gd name="connsiteY178" fmla="*/ 1104900 h 2195512"/>
                <a:gd name="connsiteX179" fmla="*/ 6657975 w 6713538"/>
                <a:gd name="connsiteY179" fmla="*/ 1147762 h 2195512"/>
                <a:gd name="connsiteX180" fmla="*/ 6691313 w 6713538"/>
                <a:gd name="connsiteY180" fmla="*/ 1152525 h 2195512"/>
                <a:gd name="connsiteX181" fmla="*/ 6700838 w 6713538"/>
                <a:gd name="connsiteY181" fmla="*/ 1319212 h 2195512"/>
                <a:gd name="connsiteX182" fmla="*/ 6713538 w 6713538"/>
                <a:gd name="connsiteY182" fmla="*/ 2195512 h 2195512"/>
                <a:gd name="connsiteX183" fmla="*/ 9525 w 6713538"/>
                <a:gd name="connsiteY183" fmla="*/ 2185987 h 2195512"/>
                <a:gd name="connsiteX0" fmla="*/ 9525 w 6713538"/>
                <a:gd name="connsiteY0" fmla="*/ 2185987 h 2185987"/>
                <a:gd name="connsiteX1" fmla="*/ 0 w 6713538"/>
                <a:gd name="connsiteY1" fmla="*/ 1371600 h 2185987"/>
                <a:gd name="connsiteX2" fmla="*/ 61913 w 6713538"/>
                <a:gd name="connsiteY2" fmla="*/ 1371600 h 2185987"/>
                <a:gd name="connsiteX3" fmla="*/ 66675 w 6713538"/>
                <a:gd name="connsiteY3" fmla="*/ 1147762 h 2185987"/>
                <a:gd name="connsiteX4" fmla="*/ 128588 w 6713538"/>
                <a:gd name="connsiteY4" fmla="*/ 1147762 h 2185987"/>
                <a:gd name="connsiteX5" fmla="*/ 138113 w 6713538"/>
                <a:gd name="connsiteY5" fmla="*/ 804862 h 2185987"/>
                <a:gd name="connsiteX6" fmla="*/ 185738 w 6713538"/>
                <a:gd name="connsiteY6" fmla="*/ 804862 h 2185987"/>
                <a:gd name="connsiteX7" fmla="*/ 176213 w 6713538"/>
                <a:gd name="connsiteY7" fmla="*/ 833437 h 2185987"/>
                <a:gd name="connsiteX8" fmla="*/ 209550 w 6713538"/>
                <a:gd name="connsiteY8" fmla="*/ 833437 h 2185987"/>
                <a:gd name="connsiteX9" fmla="*/ 214313 w 6713538"/>
                <a:gd name="connsiteY9" fmla="*/ 719137 h 2185987"/>
                <a:gd name="connsiteX10" fmla="*/ 238125 w 6713538"/>
                <a:gd name="connsiteY10" fmla="*/ 714375 h 2185987"/>
                <a:gd name="connsiteX11" fmla="*/ 233363 w 6713538"/>
                <a:gd name="connsiteY11" fmla="*/ 814387 h 2185987"/>
                <a:gd name="connsiteX12" fmla="*/ 247650 w 6713538"/>
                <a:gd name="connsiteY12" fmla="*/ 819150 h 2185987"/>
                <a:gd name="connsiteX13" fmla="*/ 242888 w 6713538"/>
                <a:gd name="connsiteY13" fmla="*/ 1838325 h 2185987"/>
                <a:gd name="connsiteX14" fmla="*/ 285750 w 6713538"/>
                <a:gd name="connsiteY14" fmla="*/ 1852612 h 2185987"/>
                <a:gd name="connsiteX15" fmla="*/ 285750 w 6713538"/>
                <a:gd name="connsiteY15" fmla="*/ 2095500 h 2185987"/>
                <a:gd name="connsiteX16" fmla="*/ 328613 w 6713538"/>
                <a:gd name="connsiteY16" fmla="*/ 2095500 h 2185987"/>
                <a:gd name="connsiteX17" fmla="*/ 328613 w 6713538"/>
                <a:gd name="connsiteY17" fmla="*/ 1538287 h 2185987"/>
                <a:gd name="connsiteX18" fmla="*/ 485775 w 6713538"/>
                <a:gd name="connsiteY18" fmla="*/ 1533525 h 2185987"/>
                <a:gd name="connsiteX19" fmla="*/ 485775 w 6713538"/>
                <a:gd name="connsiteY19" fmla="*/ 1776412 h 2185987"/>
                <a:gd name="connsiteX20" fmla="*/ 519113 w 6713538"/>
                <a:gd name="connsiteY20" fmla="*/ 1771650 h 2185987"/>
                <a:gd name="connsiteX21" fmla="*/ 514350 w 6713538"/>
                <a:gd name="connsiteY21" fmla="*/ 1724025 h 2185987"/>
                <a:gd name="connsiteX22" fmla="*/ 542925 w 6713538"/>
                <a:gd name="connsiteY22" fmla="*/ 1719262 h 2185987"/>
                <a:gd name="connsiteX23" fmla="*/ 547688 w 6713538"/>
                <a:gd name="connsiteY23" fmla="*/ 1647825 h 2185987"/>
                <a:gd name="connsiteX24" fmla="*/ 571500 w 6713538"/>
                <a:gd name="connsiteY24" fmla="*/ 1643062 h 2185987"/>
                <a:gd name="connsiteX25" fmla="*/ 571500 w 6713538"/>
                <a:gd name="connsiteY25" fmla="*/ 1547812 h 2185987"/>
                <a:gd name="connsiteX26" fmla="*/ 585788 w 6713538"/>
                <a:gd name="connsiteY26" fmla="*/ 1543050 h 2185987"/>
                <a:gd name="connsiteX27" fmla="*/ 614363 w 6713538"/>
                <a:gd name="connsiteY27" fmla="*/ 1581150 h 2185987"/>
                <a:gd name="connsiteX28" fmla="*/ 614363 w 6713538"/>
                <a:gd name="connsiteY28" fmla="*/ 1652587 h 2185987"/>
                <a:gd name="connsiteX29" fmla="*/ 738188 w 6713538"/>
                <a:gd name="connsiteY29" fmla="*/ 1652587 h 2185987"/>
                <a:gd name="connsiteX30" fmla="*/ 738188 w 6713538"/>
                <a:gd name="connsiteY30" fmla="*/ 1395412 h 2185987"/>
                <a:gd name="connsiteX31" fmla="*/ 847725 w 6713538"/>
                <a:gd name="connsiteY31" fmla="*/ 1390650 h 2185987"/>
                <a:gd name="connsiteX32" fmla="*/ 852488 w 6713538"/>
                <a:gd name="connsiteY32" fmla="*/ 1062037 h 2185987"/>
                <a:gd name="connsiteX33" fmla="*/ 1081088 w 6713538"/>
                <a:gd name="connsiteY33" fmla="*/ 1062037 h 2185987"/>
                <a:gd name="connsiteX34" fmla="*/ 1076325 w 6713538"/>
                <a:gd name="connsiteY34" fmla="*/ 1400175 h 2185987"/>
                <a:gd name="connsiteX35" fmla="*/ 1109663 w 6713538"/>
                <a:gd name="connsiteY35" fmla="*/ 1400175 h 2185987"/>
                <a:gd name="connsiteX36" fmla="*/ 1119188 w 6713538"/>
                <a:gd name="connsiteY36" fmla="*/ 1471612 h 2185987"/>
                <a:gd name="connsiteX37" fmla="*/ 1162050 w 6713538"/>
                <a:gd name="connsiteY37" fmla="*/ 1476375 h 2185987"/>
                <a:gd name="connsiteX38" fmla="*/ 1162050 w 6713538"/>
                <a:gd name="connsiteY38" fmla="*/ 1042987 h 2185987"/>
                <a:gd name="connsiteX39" fmla="*/ 1204913 w 6713538"/>
                <a:gd name="connsiteY39" fmla="*/ 1042987 h 2185987"/>
                <a:gd name="connsiteX40" fmla="*/ 1214438 w 6713538"/>
                <a:gd name="connsiteY40" fmla="*/ 1166812 h 2185987"/>
                <a:gd name="connsiteX41" fmla="*/ 1262063 w 6713538"/>
                <a:gd name="connsiteY41" fmla="*/ 1176337 h 2185987"/>
                <a:gd name="connsiteX42" fmla="*/ 1257300 w 6713538"/>
                <a:gd name="connsiteY42" fmla="*/ 771525 h 2185987"/>
                <a:gd name="connsiteX43" fmla="*/ 1323975 w 6713538"/>
                <a:gd name="connsiteY43" fmla="*/ 771525 h 2185987"/>
                <a:gd name="connsiteX44" fmla="*/ 1323975 w 6713538"/>
                <a:gd name="connsiteY44" fmla="*/ 838200 h 2185987"/>
                <a:gd name="connsiteX45" fmla="*/ 1366838 w 6713538"/>
                <a:gd name="connsiteY45" fmla="*/ 842962 h 2185987"/>
                <a:gd name="connsiteX46" fmla="*/ 1366838 w 6713538"/>
                <a:gd name="connsiteY46" fmla="*/ 1014412 h 2185987"/>
                <a:gd name="connsiteX47" fmla="*/ 1414463 w 6713538"/>
                <a:gd name="connsiteY47" fmla="*/ 1014412 h 2185987"/>
                <a:gd name="connsiteX48" fmla="*/ 1419225 w 6713538"/>
                <a:gd name="connsiteY48" fmla="*/ 985837 h 2185987"/>
                <a:gd name="connsiteX49" fmla="*/ 1576388 w 6713538"/>
                <a:gd name="connsiteY49" fmla="*/ 990600 h 2185987"/>
                <a:gd name="connsiteX50" fmla="*/ 1571625 w 6713538"/>
                <a:gd name="connsiteY50" fmla="*/ 257175 h 2185987"/>
                <a:gd name="connsiteX51" fmla="*/ 1600200 w 6713538"/>
                <a:gd name="connsiteY51" fmla="*/ 252412 h 2185987"/>
                <a:gd name="connsiteX52" fmla="*/ 1757363 w 6713538"/>
                <a:gd name="connsiteY52" fmla="*/ 261937 h 2185987"/>
                <a:gd name="connsiteX53" fmla="*/ 1762125 w 6713538"/>
                <a:gd name="connsiteY53" fmla="*/ 142875 h 2185987"/>
                <a:gd name="connsiteX54" fmla="*/ 1828800 w 6713538"/>
                <a:gd name="connsiteY54" fmla="*/ 142875 h 2185987"/>
                <a:gd name="connsiteX55" fmla="*/ 1824038 w 6713538"/>
                <a:gd name="connsiteY55" fmla="*/ 9525 h 2185987"/>
                <a:gd name="connsiteX56" fmla="*/ 1895475 w 6713538"/>
                <a:gd name="connsiteY56" fmla="*/ 0 h 2185987"/>
                <a:gd name="connsiteX57" fmla="*/ 1900238 w 6713538"/>
                <a:gd name="connsiteY57" fmla="*/ 76200 h 2185987"/>
                <a:gd name="connsiteX58" fmla="*/ 1985963 w 6713538"/>
                <a:gd name="connsiteY58" fmla="*/ 80962 h 2185987"/>
                <a:gd name="connsiteX59" fmla="*/ 1995488 w 6713538"/>
                <a:gd name="connsiteY59" fmla="*/ 109537 h 2185987"/>
                <a:gd name="connsiteX60" fmla="*/ 2047875 w 6713538"/>
                <a:gd name="connsiteY60" fmla="*/ 109537 h 2185987"/>
                <a:gd name="connsiteX61" fmla="*/ 2062163 w 6713538"/>
                <a:gd name="connsiteY61" fmla="*/ 138112 h 2185987"/>
                <a:gd name="connsiteX62" fmla="*/ 2014538 w 6713538"/>
                <a:gd name="connsiteY62" fmla="*/ 138112 h 2185987"/>
                <a:gd name="connsiteX63" fmla="*/ 2014538 w 6713538"/>
                <a:gd name="connsiteY63" fmla="*/ 266700 h 2185987"/>
                <a:gd name="connsiteX64" fmla="*/ 2047875 w 6713538"/>
                <a:gd name="connsiteY64" fmla="*/ 266700 h 2185987"/>
                <a:gd name="connsiteX65" fmla="*/ 2043113 w 6713538"/>
                <a:gd name="connsiteY65" fmla="*/ 409575 h 2185987"/>
                <a:gd name="connsiteX66" fmla="*/ 2076450 w 6713538"/>
                <a:gd name="connsiteY66" fmla="*/ 409575 h 2185987"/>
                <a:gd name="connsiteX67" fmla="*/ 2071688 w 6713538"/>
                <a:gd name="connsiteY67" fmla="*/ 2052637 h 2185987"/>
                <a:gd name="connsiteX68" fmla="*/ 2109788 w 6713538"/>
                <a:gd name="connsiteY68" fmla="*/ 2057400 h 2185987"/>
                <a:gd name="connsiteX69" fmla="*/ 2114550 w 6713538"/>
                <a:gd name="connsiteY69" fmla="*/ 1833562 h 2185987"/>
                <a:gd name="connsiteX70" fmla="*/ 2209800 w 6713538"/>
                <a:gd name="connsiteY70" fmla="*/ 1828800 h 2185987"/>
                <a:gd name="connsiteX71" fmla="*/ 2209800 w 6713538"/>
                <a:gd name="connsiteY71" fmla="*/ 1347787 h 2185987"/>
                <a:gd name="connsiteX72" fmla="*/ 2309813 w 6713538"/>
                <a:gd name="connsiteY72" fmla="*/ 1343025 h 2185987"/>
                <a:gd name="connsiteX73" fmla="*/ 2305050 w 6713538"/>
                <a:gd name="connsiteY73" fmla="*/ 1238250 h 2185987"/>
                <a:gd name="connsiteX74" fmla="*/ 2409825 w 6713538"/>
                <a:gd name="connsiteY74" fmla="*/ 1238250 h 2185987"/>
                <a:gd name="connsiteX75" fmla="*/ 2400300 w 6713538"/>
                <a:gd name="connsiteY75" fmla="*/ 1285875 h 2185987"/>
                <a:gd name="connsiteX76" fmla="*/ 2414588 w 6713538"/>
                <a:gd name="connsiteY76" fmla="*/ 1285875 h 2185987"/>
                <a:gd name="connsiteX77" fmla="*/ 2471738 w 6713538"/>
                <a:gd name="connsiteY77" fmla="*/ 852487 h 2185987"/>
                <a:gd name="connsiteX78" fmla="*/ 2524125 w 6713538"/>
                <a:gd name="connsiteY78" fmla="*/ 1290637 h 2185987"/>
                <a:gd name="connsiteX79" fmla="*/ 2605088 w 6713538"/>
                <a:gd name="connsiteY79" fmla="*/ 1285875 h 2185987"/>
                <a:gd name="connsiteX80" fmla="*/ 2609850 w 6713538"/>
                <a:gd name="connsiteY80" fmla="*/ 1352550 h 2185987"/>
                <a:gd name="connsiteX81" fmla="*/ 2638425 w 6713538"/>
                <a:gd name="connsiteY81" fmla="*/ 1352550 h 2185987"/>
                <a:gd name="connsiteX82" fmla="*/ 2638425 w 6713538"/>
                <a:gd name="connsiteY82" fmla="*/ 1095375 h 2185987"/>
                <a:gd name="connsiteX83" fmla="*/ 2671763 w 6713538"/>
                <a:gd name="connsiteY83" fmla="*/ 1095375 h 2185987"/>
                <a:gd name="connsiteX84" fmla="*/ 2671763 w 6713538"/>
                <a:gd name="connsiteY84" fmla="*/ 1347787 h 2185987"/>
                <a:gd name="connsiteX85" fmla="*/ 2700338 w 6713538"/>
                <a:gd name="connsiteY85" fmla="*/ 1347787 h 2185987"/>
                <a:gd name="connsiteX86" fmla="*/ 2738438 w 6713538"/>
                <a:gd name="connsiteY86" fmla="*/ 1138237 h 2185987"/>
                <a:gd name="connsiteX87" fmla="*/ 2795588 w 6713538"/>
                <a:gd name="connsiteY87" fmla="*/ 1109662 h 2185987"/>
                <a:gd name="connsiteX88" fmla="*/ 2800350 w 6713538"/>
                <a:gd name="connsiteY88" fmla="*/ 1062037 h 2185987"/>
                <a:gd name="connsiteX89" fmla="*/ 2862263 w 6713538"/>
                <a:gd name="connsiteY89" fmla="*/ 1062037 h 2185987"/>
                <a:gd name="connsiteX90" fmla="*/ 2857500 w 6713538"/>
                <a:gd name="connsiteY90" fmla="*/ 976312 h 2185987"/>
                <a:gd name="connsiteX91" fmla="*/ 2957513 w 6713538"/>
                <a:gd name="connsiteY91" fmla="*/ 976312 h 2185987"/>
                <a:gd name="connsiteX92" fmla="*/ 2962275 w 6713538"/>
                <a:gd name="connsiteY92" fmla="*/ 1066800 h 2185987"/>
                <a:gd name="connsiteX93" fmla="*/ 3048000 w 6713538"/>
                <a:gd name="connsiteY93" fmla="*/ 1071562 h 2185987"/>
                <a:gd name="connsiteX94" fmla="*/ 3048000 w 6713538"/>
                <a:gd name="connsiteY94" fmla="*/ 1128712 h 2185987"/>
                <a:gd name="connsiteX95" fmla="*/ 3100388 w 6713538"/>
                <a:gd name="connsiteY95" fmla="*/ 1162050 h 2185987"/>
                <a:gd name="connsiteX96" fmla="*/ 3128963 w 6713538"/>
                <a:gd name="connsiteY96" fmla="*/ 1285875 h 2185987"/>
                <a:gd name="connsiteX97" fmla="*/ 3176588 w 6713538"/>
                <a:gd name="connsiteY97" fmla="*/ 1128712 h 2185987"/>
                <a:gd name="connsiteX98" fmla="*/ 3209925 w 6713538"/>
                <a:gd name="connsiteY98" fmla="*/ 1081087 h 2185987"/>
                <a:gd name="connsiteX99" fmla="*/ 3271838 w 6713538"/>
                <a:gd name="connsiteY99" fmla="*/ 1071562 h 2185987"/>
                <a:gd name="connsiteX100" fmla="*/ 3271838 w 6713538"/>
                <a:gd name="connsiteY100" fmla="*/ 752475 h 2185987"/>
                <a:gd name="connsiteX101" fmla="*/ 3538538 w 6713538"/>
                <a:gd name="connsiteY101" fmla="*/ 747712 h 2185987"/>
                <a:gd name="connsiteX102" fmla="*/ 3538538 w 6713538"/>
                <a:gd name="connsiteY102" fmla="*/ 1976437 h 2185987"/>
                <a:gd name="connsiteX103" fmla="*/ 3562350 w 6713538"/>
                <a:gd name="connsiteY103" fmla="*/ 1976437 h 2185987"/>
                <a:gd name="connsiteX104" fmla="*/ 3557588 w 6713538"/>
                <a:gd name="connsiteY104" fmla="*/ 1876425 h 2185987"/>
                <a:gd name="connsiteX105" fmla="*/ 3571875 w 6713538"/>
                <a:gd name="connsiteY105" fmla="*/ 1857375 h 2185987"/>
                <a:gd name="connsiteX106" fmla="*/ 3581400 w 6713538"/>
                <a:gd name="connsiteY106" fmla="*/ 1690687 h 2185987"/>
                <a:gd name="connsiteX107" fmla="*/ 3609975 w 6713538"/>
                <a:gd name="connsiteY107" fmla="*/ 1581150 h 2185987"/>
                <a:gd name="connsiteX108" fmla="*/ 3633788 w 6713538"/>
                <a:gd name="connsiteY108" fmla="*/ 1704975 h 2185987"/>
                <a:gd name="connsiteX109" fmla="*/ 3638550 w 6713538"/>
                <a:gd name="connsiteY109" fmla="*/ 1819275 h 2185987"/>
                <a:gd name="connsiteX110" fmla="*/ 3662363 w 6713538"/>
                <a:gd name="connsiteY110" fmla="*/ 1824037 h 2185987"/>
                <a:gd name="connsiteX111" fmla="*/ 3662363 w 6713538"/>
                <a:gd name="connsiteY111" fmla="*/ 1719262 h 2185987"/>
                <a:gd name="connsiteX112" fmla="*/ 3690938 w 6713538"/>
                <a:gd name="connsiteY112" fmla="*/ 1571625 h 2185987"/>
                <a:gd name="connsiteX113" fmla="*/ 3714750 w 6713538"/>
                <a:gd name="connsiteY113" fmla="*/ 1709737 h 2185987"/>
                <a:gd name="connsiteX114" fmla="*/ 3719513 w 6713538"/>
                <a:gd name="connsiteY114" fmla="*/ 1876425 h 2185987"/>
                <a:gd name="connsiteX115" fmla="*/ 3729038 w 6713538"/>
                <a:gd name="connsiteY115" fmla="*/ 1952625 h 2185987"/>
                <a:gd name="connsiteX116" fmla="*/ 3805238 w 6713538"/>
                <a:gd name="connsiteY116" fmla="*/ 1966912 h 2185987"/>
                <a:gd name="connsiteX117" fmla="*/ 3814763 w 6713538"/>
                <a:gd name="connsiteY117" fmla="*/ 1390650 h 2185987"/>
                <a:gd name="connsiteX118" fmla="*/ 4038600 w 6713538"/>
                <a:gd name="connsiteY118" fmla="*/ 1381125 h 2185987"/>
                <a:gd name="connsiteX119" fmla="*/ 4048125 w 6713538"/>
                <a:gd name="connsiteY119" fmla="*/ 2062162 h 2185987"/>
                <a:gd name="connsiteX120" fmla="*/ 4095750 w 6713538"/>
                <a:gd name="connsiteY120" fmla="*/ 2062162 h 2185987"/>
                <a:gd name="connsiteX121" fmla="*/ 4100513 w 6713538"/>
                <a:gd name="connsiteY121" fmla="*/ 2024062 h 2185987"/>
                <a:gd name="connsiteX122" fmla="*/ 4229100 w 6713538"/>
                <a:gd name="connsiteY122" fmla="*/ 2024062 h 2185987"/>
                <a:gd name="connsiteX123" fmla="*/ 4233863 w 6713538"/>
                <a:gd name="connsiteY123" fmla="*/ 1695450 h 2185987"/>
                <a:gd name="connsiteX124" fmla="*/ 4300538 w 6713538"/>
                <a:gd name="connsiteY124" fmla="*/ 1704975 h 2185987"/>
                <a:gd name="connsiteX125" fmla="*/ 4310063 w 6713538"/>
                <a:gd name="connsiteY125" fmla="*/ 1662112 h 2185987"/>
                <a:gd name="connsiteX126" fmla="*/ 4491038 w 6713538"/>
                <a:gd name="connsiteY126" fmla="*/ 1666875 h 2185987"/>
                <a:gd name="connsiteX127" fmla="*/ 4486275 w 6713538"/>
                <a:gd name="connsiteY127" fmla="*/ 1624012 h 2185987"/>
                <a:gd name="connsiteX128" fmla="*/ 4557713 w 6713538"/>
                <a:gd name="connsiteY128" fmla="*/ 1628775 h 2185987"/>
                <a:gd name="connsiteX129" fmla="*/ 4557713 w 6713538"/>
                <a:gd name="connsiteY129" fmla="*/ 1524000 h 2185987"/>
                <a:gd name="connsiteX130" fmla="*/ 4624388 w 6713538"/>
                <a:gd name="connsiteY130" fmla="*/ 1524000 h 2185987"/>
                <a:gd name="connsiteX131" fmla="*/ 4624388 w 6713538"/>
                <a:gd name="connsiteY131" fmla="*/ 1476375 h 2185987"/>
                <a:gd name="connsiteX132" fmla="*/ 4705350 w 6713538"/>
                <a:gd name="connsiteY132" fmla="*/ 1481137 h 2185987"/>
                <a:gd name="connsiteX133" fmla="*/ 4705350 w 6713538"/>
                <a:gd name="connsiteY133" fmla="*/ 1528762 h 2185987"/>
                <a:gd name="connsiteX134" fmla="*/ 4776788 w 6713538"/>
                <a:gd name="connsiteY134" fmla="*/ 1528762 h 2185987"/>
                <a:gd name="connsiteX135" fmla="*/ 4781550 w 6713538"/>
                <a:gd name="connsiteY135" fmla="*/ 1752600 h 2185987"/>
                <a:gd name="connsiteX136" fmla="*/ 4833938 w 6713538"/>
                <a:gd name="connsiteY136" fmla="*/ 1747837 h 2185987"/>
                <a:gd name="connsiteX137" fmla="*/ 4824413 w 6713538"/>
                <a:gd name="connsiteY137" fmla="*/ 1685925 h 2185987"/>
                <a:gd name="connsiteX138" fmla="*/ 4953000 w 6713538"/>
                <a:gd name="connsiteY138" fmla="*/ 1685925 h 2185987"/>
                <a:gd name="connsiteX139" fmla="*/ 4953000 w 6713538"/>
                <a:gd name="connsiteY139" fmla="*/ 1724025 h 2185987"/>
                <a:gd name="connsiteX140" fmla="*/ 5057775 w 6713538"/>
                <a:gd name="connsiteY140" fmla="*/ 1719262 h 2185987"/>
                <a:gd name="connsiteX141" fmla="*/ 5053013 w 6713538"/>
                <a:gd name="connsiteY141" fmla="*/ 1447800 h 2185987"/>
                <a:gd name="connsiteX142" fmla="*/ 5334000 w 6713538"/>
                <a:gd name="connsiteY142" fmla="*/ 1438275 h 2185987"/>
                <a:gd name="connsiteX143" fmla="*/ 5329238 w 6713538"/>
                <a:gd name="connsiteY143" fmla="*/ 1390650 h 2185987"/>
                <a:gd name="connsiteX144" fmla="*/ 5376863 w 6713538"/>
                <a:gd name="connsiteY144" fmla="*/ 1390650 h 2185987"/>
                <a:gd name="connsiteX145" fmla="*/ 5376863 w 6713538"/>
                <a:gd name="connsiteY145" fmla="*/ 1338262 h 2185987"/>
                <a:gd name="connsiteX146" fmla="*/ 5405438 w 6713538"/>
                <a:gd name="connsiteY146" fmla="*/ 1338262 h 2185987"/>
                <a:gd name="connsiteX147" fmla="*/ 5400675 w 6713538"/>
                <a:gd name="connsiteY147" fmla="*/ 1152525 h 2185987"/>
                <a:gd name="connsiteX148" fmla="*/ 5481638 w 6713538"/>
                <a:gd name="connsiteY148" fmla="*/ 1147762 h 2185987"/>
                <a:gd name="connsiteX149" fmla="*/ 5481638 w 6713538"/>
                <a:gd name="connsiteY149" fmla="*/ 809625 h 2185987"/>
                <a:gd name="connsiteX150" fmla="*/ 5524500 w 6713538"/>
                <a:gd name="connsiteY150" fmla="*/ 804862 h 2185987"/>
                <a:gd name="connsiteX151" fmla="*/ 5534025 w 6713538"/>
                <a:gd name="connsiteY151" fmla="*/ 828675 h 2185987"/>
                <a:gd name="connsiteX152" fmla="*/ 5548313 w 6713538"/>
                <a:gd name="connsiteY152" fmla="*/ 833437 h 2185987"/>
                <a:gd name="connsiteX153" fmla="*/ 5548313 w 6713538"/>
                <a:gd name="connsiteY153" fmla="*/ 709612 h 2185987"/>
                <a:gd name="connsiteX154" fmla="*/ 5576888 w 6713538"/>
                <a:gd name="connsiteY154" fmla="*/ 714375 h 2185987"/>
                <a:gd name="connsiteX155" fmla="*/ 5586413 w 6713538"/>
                <a:gd name="connsiteY155" fmla="*/ 2066925 h 2185987"/>
                <a:gd name="connsiteX156" fmla="*/ 5619750 w 6713538"/>
                <a:gd name="connsiteY156" fmla="*/ 2071687 h 2185987"/>
                <a:gd name="connsiteX157" fmla="*/ 5619750 w 6713538"/>
                <a:gd name="connsiteY157" fmla="*/ 2009775 h 2185987"/>
                <a:gd name="connsiteX158" fmla="*/ 5676900 w 6713538"/>
                <a:gd name="connsiteY158" fmla="*/ 2005012 h 2185987"/>
                <a:gd name="connsiteX159" fmla="*/ 5672138 w 6713538"/>
                <a:gd name="connsiteY159" fmla="*/ 1543050 h 2185987"/>
                <a:gd name="connsiteX160" fmla="*/ 5824538 w 6713538"/>
                <a:gd name="connsiteY160" fmla="*/ 1543050 h 2185987"/>
                <a:gd name="connsiteX161" fmla="*/ 5829300 w 6713538"/>
                <a:gd name="connsiteY161" fmla="*/ 1943100 h 2185987"/>
                <a:gd name="connsiteX162" fmla="*/ 5862638 w 6713538"/>
                <a:gd name="connsiteY162" fmla="*/ 1928812 h 2185987"/>
                <a:gd name="connsiteX163" fmla="*/ 5867400 w 6713538"/>
                <a:gd name="connsiteY163" fmla="*/ 1881187 h 2185987"/>
                <a:gd name="connsiteX164" fmla="*/ 5900738 w 6713538"/>
                <a:gd name="connsiteY164" fmla="*/ 1881187 h 2185987"/>
                <a:gd name="connsiteX165" fmla="*/ 5900738 w 6713538"/>
                <a:gd name="connsiteY165" fmla="*/ 1562100 h 2185987"/>
                <a:gd name="connsiteX166" fmla="*/ 5929313 w 6713538"/>
                <a:gd name="connsiteY166" fmla="*/ 1562100 h 2185987"/>
                <a:gd name="connsiteX167" fmla="*/ 5943600 w 6713538"/>
                <a:gd name="connsiteY167" fmla="*/ 1638300 h 2185987"/>
                <a:gd name="connsiteX168" fmla="*/ 6076950 w 6713538"/>
                <a:gd name="connsiteY168" fmla="*/ 1638300 h 2185987"/>
                <a:gd name="connsiteX169" fmla="*/ 6081713 w 6713538"/>
                <a:gd name="connsiteY169" fmla="*/ 1385887 h 2185987"/>
                <a:gd name="connsiteX170" fmla="*/ 6443663 w 6713538"/>
                <a:gd name="connsiteY170" fmla="*/ 1390650 h 2185987"/>
                <a:gd name="connsiteX171" fmla="*/ 6443663 w 6713538"/>
                <a:gd name="connsiteY171" fmla="*/ 1462087 h 2185987"/>
                <a:gd name="connsiteX172" fmla="*/ 6510338 w 6713538"/>
                <a:gd name="connsiteY172" fmla="*/ 1462087 h 2185987"/>
                <a:gd name="connsiteX173" fmla="*/ 6500813 w 6713538"/>
                <a:gd name="connsiteY173" fmla="*/ 1366837 h 2185987"/>
                <a:gd name="connsiteX174" fmla="*/ 6538913 w 6713538"/>
                <a:gd name="connsiteY174" fmla="*/ 1376362 h 2185987"/>
                <a:gd name="connsiteX175" fmla="*/ 6548438 w 6713538"/>
                <a:gd name="connsiteY175" fmla="*/ 1471612 h 2185987"/>
                <a:gd name="connsiteX176" fmla="*/ 6605588 w 6713538"/>
                <a:gd name="connsiteY176" fmla="*/ 1466850 h 2185987"/>
                <a:gd name="connsiteX177" fmla="*/ 6596063 w 6713538"/>
                <a:gd name="connsiteY177" fmla="*/ 1104900 h 2185987"/>
                <a:gd name="connsiteX178" fmla="*/ 6653213 w 6713538"/>
                <a:gd name="connsiteY178" fmla="*/ 1104900 h 2185987"/>
                <a:gd name="connsiteX179" fmla="*/ 6657975 w 6713538"/>
                <a:gd name="connsiteY179" fmla="*/ 1147762 h 2185987"/>
                <a:gd name="connsiteX180" fmla="*/ 6691313 w 6713538"/>
                <a:gd name="connsiteY180" fmla="*/ 1152525 h 2185987"/>
                <a:gd name="connsiteX181" fmla="*/ 6700838 w 6713538"/>
                <a:gd name="connsiteY181" fmla="*/ 1319212 h 2185987"/>
                <a:gd name="connsiteX182" fmla="*/ 6713538 w 6713538"/>
                <a:gd name="connsiteY182" fmla="*/ 2185987 h 2185987"/>
                <a:gd name="connsiteX183" fmla="*/ 9525 w 6713538"/>
                <a:gd name="connsiteY183" fmla="*/ 2185987 h 2185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</a:cxnLst>
              <a:rect l="l" t="t" r="r" b="b"/>
              <a:pathLst>
                <a:path w="6713538" h="2185987">
                  <a:moveTo>
                    <a:pt x="9525" y="2185987"/>
                  </a:moveTo>
                  <a:lnTo>
                    <a:pt x="0" y="1371600"/>
                  </a:lnTo>
                  <a:lnTo>
                    <a:pt x="61913" y="1371600"/>
                  </a:lnTo>
                  <a:cubicBezTo>
                    <a:pt x="63500" y="1296987"/>
                    <a:pt x="65088" y="1222375"/>
                    <a:pt x="66675" y="1147762"/>
                  </a:cubicBezTo>
                  <a:lnTo>
                    <a:pt x="128588" y="1147762"/>
                  </a:lnTo>
                  <a:lnTo>
                    <a:pt x="138113" y="804862"/>
                  </a:lnTo>
                  <a:lnTo>
                    <a:pt x="185738" y="804862"/>
                  </a:lnTo>
                  <a:lnTo>
                    <a:pt x="176213" y="833437"/>
                  </a:lnTo>
                  <a:lnTo>
                    <a:pt x="209550" y="833437"/>
                  </a:lnTo>
                  <a:lnTo>
                    <a:pt x="214313" y="719137"/>
                  </a:lnTo>
                  <a:lnTo>
                    <a:pt x="238125" y="714375"/>
                  </a:lnTo>
                  <a:lnTo>
                    <a:pt x="233363" y="814387"/>
                  </a:lnTo>
                  <a:lnTo>
                    <a:pt x="247650" y="819150"/>
                  </a:lnTo>
                  <a:cubicBezTo>
                    <a:pt x="246063" y="1158875"/>
                    <a:pt x="244475" y="1498600"/>
                    <a:pt x="242888" y="1838325"/>
                  </a:cubicBezTo>
                  <a:lnTo>
                    <a:pt x="285750" y="1852612"/>
                  </a:lnTo>
                  <a:lnTo>
                    <a:pt x="285750" y="2095500"/>
                  </a:lnTo>
                  <a:lnTo>
                    <a:pt x="328613" y="2095500"/>
                  </a:lnTo>
                  <a:lnTo>
                    <a:pt x="328613" y="1538287"/>
                  </a:lnTo>
                  <a:lnTo>
                    <a:pt x="485775" y="1533525"/>
                  </a:lnTo>
                  <a:lnTo>
                    <a:pt x="485775" y="1776412"/>
                  </a:lnTo>
                  <a:lnTo>
                    <a:pt x="519113" y="1771650"/>
                  </a:lnTo>
                  <a:lnTo>
                    <a:pt x="514350" y="1724025"/>
                  </a:lnTo>
                  <a:lnTo>
                    <a:pt x="542925" y="1719262"/>
                  </a:lnTo>
                  <a:lnTo>
                    <a:pt x="547688" y="1647825"/>
                  </a:lnTo>
                  <a:lnTo>
                    <a:pt x="571500" y="1643062"/>
                  </a:lnTo>
                  <a:lnTo>
                    <a:pt x="571500" y="1547812"/>
                  </a:lnTo>
                  <a:lnTo>
                    <a:pt x="585788" y="1543050"/>
                  </a:lnTo>
                  <a:lnTo>
                    <a:pt x="614363" y="1581150"/>
                  </a:lnTo>
                  <a:lnTo>
                    <a:pt x="614363" y="1652587"/>
                  </a:lnTo>
                  <a:lnTo>
                    <a:pt x="738188" y="1652587"/>
                  </a:lnTo>
                  <a:lnTo>
                    <a:pt x="738188" y="1395412"/>
                  </a:lnTo>
                  <a:lnTo>
                    <a:pt x="847725" y="1390650"/>
                  </a:lnTo>
                  <a:cubicBezTo>
                    <a:pt x="849313" y="1281112"/>
                    <a:pt x="850900" y="1171575"/>
                    <a:pt x="852488" y="1062037"/>
                  </a:cubicBezTo>
                  <a:lnTo>
                    <a:pt x="1081088" y="1062037"/>
                  </a:lnTo>
                  <a:cubicBezTo>
                    <a:pt x="1079500" y="1174750"/>
                    <a:pt x="1077913" y="1287462"/>
                    <a:pt x="1076325" y="1400175"/>
                  </a:cubicBezTo>
                  <a:lnTo>
                    <a:pt x="1109663" y="1400175"/>
                  </a:lnTo>
                  <a:lnTo>
                    <a:pt x="1119188" y="1471612"/>
                  </a:lnTo>
                  <a:lnTo>
                    <a:pt x="1162050" y="1476375"/>
                  </a:lnTo>
                  <a:lnTo>
                    <a:pt x="1162050" y="1042987"/>
                  </a:lnTo>
                  <a:lnTo>
                    <a:pt x="1204913" y="1042987"/>
                  </a:lnTo>
                  <a:lnTo>
                    <a:pt x="1214438" y="1166812"/>
                  </a:lnTo>
                  <a:lnTo>
                    <a:pt x="1262063" y="1176337"/>
                  </a:lnTo>
                  <a:cubicBezTo>
                    <a:pt x="1260475" y="1041400"/>
                    <a:pt x="1258888" y="906462"/>
                    <a:pt x="1257300" y="771525"/>
                  </a:cubicBezTo>
                  <a:lnTo>
                    <a:pt x="1323975" y="771525"/>
                  </a:lnTo>
                  <a:lnTo>
                    <a:pt x="1323975" y="838200"/>
                  </a:lnTo>
                  <a:lnTo>
                    <a:pt x="1366838" y="842962"/>
                  </a:lnTo>
                  <a:lnTo>
                    <a:pt x="1366838" y="1014412"/>
                  </a:lnTo>
                  <a:lnTo>
                    <a:pt x="1414463" y="1014412"/>
                  </a:lnTo>
                  <a:lnTo>
                    <a:pt x="1419225" y="985837"/>
                  </a:lnTo>
                  <a:lnTo>
                    <a:pt x="1576388" y="990600"/>
                  </a:lnTo>
                  <a:cubicBezTo>
                    <a:pt x="1574800" y="746125"/>
                    <a:pt x="1573213" y="501650"/>
                    <a:pt x="1571625" y="257175"/>
                  </a:cubicBezTo>
                  <a:lnTo>
                    <a:pt x="1600200" y="252412"/>
                  </a:lnTo>
                  <a:lnTo>
                    <a:pt x="1757363" y="261937"/>
                  </a:lnTo>
                  <a:lnTo>
                    <a:pt x="1762125" y="142875"/>
                  </a:lnTo>
                  <a:lnTo>
                    <a:pt x="1828800" y="142875"/>
                  </a:lnTo>
                  <a:lnTo>
                    <a:pt x="1824038" y="9525"/>
                  </a:lnTo>
                  <a:lnTo>
                    <a:pt x="1895475" y="0"/>
                  </a:lnTo>
                  <a:lnTo>
                    <a:pt x="1900238" y="76200"/>
                  </a:lnTo>
                  <a:lnTo>
                    <a:pt x="1985963" y="80962"/>
                  </a:lnTo>
                  <a:lnTo>
                    <a:pt x="1995488" y="109537"/>
                  </a:lnTo>
                  <a:lnTo>
                    <a:pt x="2047875" y="109537"/>
                  </a:lnTo>
                  <a:lnTo>
                    <a:pt x="2062163" y="138112"/>
                  </a:lnTo>
                  <a:lnTo>
                    <a:pt x="2014538" y="138112"/>
                  </a:lnTo>
                  <a:lnTo>
                    <a:pt x="2014538" y="266700"/>
                  </a:lnTo>
                  <a:lnTo>
                    <a:pt x="2047875" y="266700"/>
                  </a:lnTo>
                  <a:lnTo>
                    <a:pt x="2043113" y="409575"/>
                  </a:lnTo>
                  <a:lnTo>
                    <a:pt x="2076450" y="409575"/>
                  </a:lnTo>
                  <a:cubicBezTo>
                    <a:pt x="2074863" y="957262"/>
                    <a:pt x="2073275" y="1504950"/>
                    <a:pt x="2071688" y="2052637"/>
                  </a:cubicBezTo>
                  <a:lnTo>
                    <a:pt x="2109788" y="2057400"/>
                  </a:lnTo>
                  <a:cubicBezTo>
                    <a:pt x="2111375" y="1982787"/>
                    <a:pt x="2112963" y="1908175"/>
                    <a:pt x="2114550" y="1833562"/>
                  </a:cubicBezTo>
                  <a:lnTo>
                    <a:pt x="2209800" y="1828800"/>
                  </a:lnTo>
                  <a:lnTo>
                    <a:pt x="2209800" y="1347787"/>
                  </a:lnTo>
                  <a:lnTo>
                    <a:pt x="2309813" y="1343025"/>
                  </a:lnTo>
                  <a:lnTo>
                    <a:pt x="2305050" y="1238250"/>
                  </a:lnTo>
                  <a:lnTo>
                    <a:pt x="2409825" y="1238250"/>
                  </a:lnTo>
                  <a:lnTo>
                    <a:pt x="2400300" y="1285875"/>
                  </a:lnTo>
                  <a:lnTo>
                    <a:pt x="2414588" y="1285875"/>
                  </a:lnTo>
                  <a:lnTo>
                    <a:pt x="2471738" y="852487"/>
                  </a:lnTo>
                  <a:lnTo>
                    <a:pt x="2524125" y="1290637"/>
                  </a:lnTo>
                  <a:lnTo>
                    <a:pt x="2605088" y="1285875"/>
                  </a:lnTo>
                  <a:lnTo>
                    <a:pt x="2609850" y="1352550"/>
                  </a:lnTo>
                  <a:lnTo>
                    <a:pt x="2638425" y="1352550"/>
                  </a:lnTo>
                  <a:lnTo>
                    <a:pt x="2638425" y="1095375"/>
                  </a:lnTo>
                  <a:lnTo>
                    <a:pt x="2671763" y="1095375"/>
                  </a:lnTo>
                  <a:lnTo>
                    <a:pt x="2671763" y="1347787"/>
                  </a:lnTo>
                  <a:lnTo>
                    <a:pt x="2700338" y="1347787"/>
                  </a:lnTo>
                  <a:lnTo>
                    <a:pt x="2738438" y="1138237"/>
                  </a:lnTo>
                  <a:lnTo>
                    <a:pt x="2795588" y="1109662"/>
                  </a:lnTo>
                  <a:lnTo>
                    <a:pt x="2800350" y="1062037"/>
                  </a:lnTo>
                  <a:lnTo>
                    <a:pt x="2862263" y="1062037"/>
                  </a:lnTo>
                  <a:lnTo>
                    <a:pt x="2857500" y="976312"/>
                  </a:lnTo>
                  <a:lnTo>
                    <a:pt x="2957513" y="976312"/>
                  </a:lnTo>
                  <a:lnTo>
                    <a:pt x="2962275" y="1066800"/>
                  </a:lnTo>
                  <a:lnTo>
                    <a:pt x="3048000" y="1071562"/>
                  </a:lnTo>
                  <a:lnTo>
                    <a:pt x="3048000" y="1128712"/>
                  </a:lnTo>
                  <a:lnTo>
                    <a:pt x="3100388" y="1162050"/>
                  </a:lnTo>
                  <a:lnTo>
                    <a:pt x="3128963" y="1285875"/>
                  </a:lnTo>
                  <a:lnTo>
                    <a:pt x="3176588" y="1128712"/>
                  </a:lnTo>
                  <a:lnTo>
                    <a:pt x="3209925" y="1081087"/>
                  </a:lnTo>
                  <a:lnTo>
                    <a:pt x="3271838" y="1071562"/>
                  </a:lnTo>
                  <a:lnTo>
                    <a:pt x="3271838" y="752475"/>
                  </a:lnTo>
                  <a:lnTo>
                    <a:pt x="3538538" y="747712"/>
                  </a:lnTo>
                  <a:lnTo>
                    <a:pt x="3538538" y="1976437"/>
                  </a:lnTo>
                  <a:lnTo>
                    <a:pt x="3562350" y="1976437"/>
                  </a:lnTo>
                  <a:lnTo>
                    <a:pt x="3557588" y="1876425"/>
                  </a:lnTo>
                  <a:lnTo>
                    <a:pt x="3571875" y="1857375"/>
                  </a:lnTo>
                  <a:lnTo>
                    <a:pt x="3581400" y="1690687"/>
                  </a:lnTo>
                  <a:lnTo>
                    <a:pt x="3609975" y="1581150"/>
                  </a:lnTo>
                  <a:lnTo>
                    <a:pt x="3633788" y="1704975"/>
                  </a:lnTo>
                  <a:lnTo>
                    <a:pt x="3638550" y="1819275"/>
                  </a:lnTo>
                  <a:lnTo>
                    <a:pt x="3662363" y="1824037"/>
                  </a:lnTo>
                  <a:lnTo>
                    <a:pt x="3662363" y="1719262"/>
                  </a:lnTo>
                  <a:lnTo>
                    <a:pt x="3690938" y="1571625"/>
                  </a:lnTo>
                  <a:lnTo>
                    <a:pt x="3714750" y="1709737"/>
                  </a:lnTo>
                  <a:lnTo>
                    <a:pt x="3719513" y="1876425"/>
                  </a:lnTo>
                  <a:lnTo>
                    <a:pt x="3729038" y="1952625"/>
                  </a:lnTo>
                  <a:lnTo>
                    <a:pt x="3805238" y="1966912"/>
                  </a:lnTo>
                  <a:lnTo>
                    <a:pt x="3814763" y="1390650"/>
                  </a:lnTo>
                  <a:lnTo>
                    <a:pt x="4038600" y="1381125"/>
                  </a:lnTo>
                  <a:lnTo>
                    <a:pt x="4048125" y="2062162"/>
                  </a:lnTo>
                  <a:lnTo>
                    <a:pt x="4095750" y="2062162"/>
                  </a:lnTo>
                  <a:lnTo>
                    <a:pt x="4100513" y="2024062"/>
                  </a:lnTo>
                  <a:lnTo>
                    <a:pt x="4229100" y="2024062"/>
                  </a:lnTo>
                  <a:cubicBezTo>
                    <a:pt x="4230688" y="1914525"/>
                    <a:pt x="4232275" y="1804987"/>
                    <a:pt x="4233863" y="1695450"/>
                  </a:cubicBezTo>
                  <a:lnTo>
                    <a:pt x="4300538" y="1704975"/>
                  </a:lnTo>
                  <a:lnTo>
                    <a:pt x="4310063" y="1662112"/>
                  </a:lnTo>
                  <a:lnTo>
                    <a:pt x="4491038" y="1666875"/>
                  </a:lnTo>
                  <a:lnTo>
                    <a:pt x="4486275" y="1624012"/>
                  </a:lnTo>
                  <a:lnTo>
                    <a:pt x="4557713" y="1628775"/>
                  </a:lnTo>
                  <a:lnTo>
                    <a:pt x="4557713" y="1524000"/>
                  </a:lnTo>
                  <a:lnTo>
                    <a:pt x="4624388" y="1524000"/>
                  </a:lnTo>
                  <a:lnTo>
                    <a:pt x="4624388" y="1476375"/>
                  </a:lnTo>
                  <a:lnTo>
                    <a:pt x="4705350" y="1481137"/>
                  </a:lnTo>
                  <a:lnTo>
                    <a:pt x="4705350" y="1528762"/>
                  </a:lnTo>
                  <a:lnTo>
                    <a:pt x="4776788" y="1528762"/>
                  </a:lnTo>
                  <a:cubicBezTo>
                    <a:pt x="4778375" y="1603375"/>
                    <a:pt x="4779963" y="1677987"/>
                    <a:pt x="4781550" y="1752600"/>
                  </a:cubicBezTo>
                  <a:lnTo>
                    <a:pt x="4833938" y="1747837"/>
                  </a:lnTo>
                  <a:lnTo>
                    <a:pt x="4824413" y="1685925"/>
                  </a:lnTo>
                  <a:lnTo>
                    <a:pt x="4953000" y="1685925"/>
                  </a:lnTo>
                  <a:lnTo>
                    <a:pt x="4953000" y="1724025"/>
                  </a:lnTo>
                  <a:lnTo>
                    <a:pt x="5057775" y="1719262"/>
                  </a:lnTo>
                  <a:cubicBezTo>
                    <a:pt x="5056188" y="1628775"/>
                    <a:pt x="5054600" y="1538287"/>
                    <a:pt x="5053013" y="1447800"/>
                  </a:cubicBezTo>
                  <a:lnTo>
                    <a:pt x="5334000" y="1438275"/>
                  </a:lnTo>
                  <a:lnTo>
                    <a:pt x="5329238" y="1390650"/>
                  </a:lnTo>
                  <a:lnTo>
                    <a:pt x="5376863" y="1390650"/>
                  </a:lnTo>
                  <a:lnTo>
                    <a:pt x="5376863" y="1338262"/>
                  </a:lnTo>
                  <a:lnTo>
                    <a:pt x="5405438" y="1338262"/>
                  </a:lnTo>
                  <a:lnTo>
                    <a:pt x="5400675" y="1152525"/>
                  </a:lnTo>
                  <a:lnTo>
                    <a:pt x="5481638" y="1147762"/>
                  </a:lnTo>
                  <a:lnTo>
                    <a:pt x="5481638" y="809625"/>
                  </a:lnTo>
                  <a:lnTo>
                    <a:pt x="5524500" y="804862"/>
                  </a:lnTo>
                  <a:lnTo>
                    <a:pt x="5534025" y="828675"/>
                  </a:lnTo>
                  <a:lnTo>
                    <a:pt x="5548313" y="833437"/>
                  </a:lnTo>
                  <a:lnTo>
                    <a:pt x="5548313" y="709612"/>
                  </a:lnTo>
                  <a:lnTo>
                    <a:pt x="5576888" y="714375"/>
                  </a:lnTo>
                  <a:lnTo>
                    <a:pt x="5586413" y="2066925"/>
                  </a:lnTo>
                  <a:lnTo>
                    <a:pt x="5619750" y="2071687"/>
                  </a:lnTo>
                  <a:lnTo>
                    <a:pt x="5619750" y="2009775"/>
                  </a:lnTo>
                  <a:lnTo>
                    <a:pt x="5676900" y="2005012"/>
                  </a:lnTo>
                  <a:cubicBezTo>
                    <a:pt x="5675313" y="1851025"/>
                    <a:pt x="5673725" y="1697037"/>
                    <a:pt x="5672138" y="1543050"/>
                  </a:cubicBezTo>
                  <a:lnTo>
                    <a:pt x="5824538" y="1543050"/>
                  </a:lnTo>
                  <a:cubicBezTo>
                    <a:pt x="5826125" y="1676400"/>
                    <a:pt x="5827713" y="1809750"/>
                    <a:pt x="5829300" y="1943100"/>
                  </a:cubicBezTo>
                  <a:lnTo>
                    <a:pt x="5862638" y="1928812"/>
                  </a:lnTo>
                  <a:lnTo>
                    <a:pt x="5867400" y="1881187"/>
                  </a:lnTo>
                  <a:lnTo>
                    <a:pt x="5900738" y="1881187"/>
                  </a:lnTo>
                  <a:lnTo>
                    <a:pt x="5900738" y="1562100"/>
                  </a:lnTo>
                  <a:lnTo>
                    <a:pt x="5929313" y="1562100"/>
                  </a:lnTo>
                  <a:lnTo>
                    <a:pt x="5943600" y="1638300"/>
                  </a:lnTo>
                  <a:lnTo>
                    <a:pt x="6076950" y="1638300"/>
                  </a:lnTo>
                  <a:cubicBezTo>
                    <a:pt x="6078538" y="1554162"/>
                    <a:pt x="6080125" y="1470025"/>
                    <a:pt x="6081713" y="1385887"/>
                  </a:cubicBezTo>
                  <a:lnTo>
                    <a:pt x="6443663" y="1390650"/>
                  </a:lnTo>
                  <a:lnTo>
                    <a:pt x="6443663" y="1462087"/>
                  </a:lnTo>
                  <a:lnTo>
                    <a:pt x="6510338" y="1462087"/>
                  </a:lnTo>
                  <a:lnTo>
                    <a:pt x="6500813" y="1366837"/>
                  </a:lnTo>
                  <a:lnTo>
                    <a:pt x="6538913" y="1376362"/>
                  </a:lnTo>
                  <a:lnTo>
                    <a:pt x="6548438" y="1471612"/>
                  </a:lnTo>
                  <a:lnTo>
                    <a:pt x="6605588" y="1466850"/>
                  </a:lnTo>
                  <a:lnTo>
                    <a:pt x="6596063" y="1104900"/>
                  </a:lnTo>
                  <a:lnTo>
                    <a:pt x="6653213" y="1104900"/>
                  </a:lnTo>
                  <a:lnTo>
                    <a:pt x="6657975" y="1147762"/>
                  </a:lnTo>
                  <a:lnTo>
                    <a:pt x="6691313" y="1152525"/>
                  </a:lnTo>
                  <a:lnTo>
                    <a:pt x="6700838" y="1319212"/>
                  </a:lnTo>
                  <a:lnTo>
                    <a:pt x="6713538" y="2185987"/>
                  </a:lnTo>
                  <a:lnTo>
                    <a:pt x="9525" y="2185987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2" name="Рисунок 21"/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t="11112" b="11389"/>
            <a:stretch/>
          </p:blipFill>
          <p:spPr>
            <a:xfrm>
              <a:off x="6216990" y="5480639"/>
              <a:ext cx="1638710" cy="812800"/>
            </a:xfrm>
            <a:prstGeom prst="rect">
              <a:avLst/>
            </a:prstGeom>
          </p:spPr>
        </p:pic>
        <p:cxnSp>
          <p:nvCxnSpPr>
            <p:cNvPr id="23" name="Прямая соединительная линия 22"/>
            <p:cNvCxnSpPr/>
            <p:nvPr/>
          </p:nvCxnSpPr>
          <p:spPr>
            <a:xfrm>
              <a:off x="102655" y="6311811"/>
              <a:ext cx="7526357" cy="0"/>
            </a:xfrm>
            <a:prstGeom prst="line">
              <a:avLst/>
            </a:prstGeom>
            <a:ln w="762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>
            <a:xfrm>
              <a:off x="7629012" y="6311811"/>
              <a:ext cx="1399625" cy="0"/>
            </a:xfrm>
            <a:prstGeom prst="line">
              <a:avLst/>
            </a:prstGeom>
            <a:ln w="76200">
              <a:solidFill>
                <a:schemeClr val="bg2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Прямоугольник 77"/>
          <p:cNvSpPr/>
          <p:nvPr/>
        </p:nvSpPr>
        <p:spPr>
          <a:xfrm>
            <a:off x="0" y="6581160"/>
            <a:ext cx="12187680" cy="276480"/>
          </a:xfrm>
          <a:prstGeom prst="rect">
            <a:avLst/>
          </a:prstGeom>
          <a:solidFill>
            <a:srgbClr val="BCB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350" b="1" strike="noStrike" spc="-1" dirty="0">
              <a:solidFill>
                <a:schemeClr val="lt1"/>
              </a:solidFill>
              <a:latin typeface="Calibri"/>
            </a:endParaRPr>
          </a:p>
        </p:txBody>
      </p:sp>
      <p:grpSp>
        <p:nvGrpSpPr>
          <p:cNvPr id="26" name="Группа 77"/>
          <p:cNvGrpSpPr/>
          <p:nvPr/>
        </p:nvGrpSpPr>
        <p:grpSpPr>
          <a:xfrm>
            <a:off x="31634" y="6519161"/>
            <a:ext cx="2477765" cy="327779"/>
            <a:chOff x="31634" y="6519161"/>
            <a:chExt cx="2477765" cy="327779"/>
          </a:xfrm>
        </p:grpSpPr>
        <p:sp>
          <p:nvSpPr>
            <p:cNvPr id="27" name="TextBox 26"/>
            <p:cNvSpPr txBox="1"/>
            <p:nvPr/>
          </p:nvSpPr>
          <p:spPr>
            <a:xfrm>
              <a:off x="324698" y="6552772"/>
              <a:ext cx="218470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b="1" dirty="0" smtClean="0">
                  <a:latin typeface="Calibri" panose="020F0502020204030204" pitchFamily="34" charset="0"/>
                </a:rPr>
                <a:t>Администрация города Твери</a:t>
              </a:r>
              <a:endParaRPr lang="ru-RU" sz="1200" b="1" dirty="0">
                <a:latin typeface="Calibri" panose="020F0502020204030204" pitchFamily="34" charset="0"/>
              </a:endParaRPr>
            </a:p>
          </p:txBody>
        </p:sp>
        <p:pic>
          <p:nvPicPr>
            <p:cNvPr id="28" name="Picture 2" descr="Герб города Тверь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1634" y="6519161"/>
              <a:ext cx="294369" cy="3277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0" name="Номер слайда 29"/>
          <p:cNvSpPr>
            <a:spLocks noGrp="1"/>
          </p:cNvSpPr>
          <p:nvPr>
            <p:ph type="sldNum" sz="quarter" idx="12"/>
          </p:nvPr>
        </p:nvSpPr>
        <p:spPr>
          <a:xfrm>
            <a:off x="9448800" y="6519553"/>
            <a:ext cx="2743200" cy="338446"/>
          </a:xfrm>
        </p:spPr>
        <p:txBody>
          <a:bodyPr/>
          <a:lstStyle/>
          <a:p>
            <a:fld id="{F8B4F9AE-2B7D-43B8-AD8B-ED3109F5FBD3}" type="slidenum">
              <a:rPr lang="ru-RU" sz="1400" b="1" smtClean="0">
                <a:solidFill>
                  <a:schemeClr val="tx1"/>
                </a:solidFill>
              </a:rPr>
              <a:pPr/>
              <a:t>39</a:t>
            </a:fld>
            <a:endParaRPr lang="ru-RU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8743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14402" y="2286866"/>
            <a:ext cx="85439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accent5">
                    <a:lumMod val="75000"/>
                  </a:schemeClr>
                </a:solidFill>
              </a:rPr>
              <a:t>ВВОДНАЯ ЧАСТЬ</a:t>
            </a:r>
            <a:endParaRPr lang="ru-RU" sz="4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Прямоугольник 77"/>
          <p:cNvSpPr/>
          <p:nvPr/>
        </p:nvSpPr>
        <p:spPr>
          <a:xfrm>
            <a:off x="0" y="6581520"/>
            <a:ext cx="12187680" cy="276480"/>
          </a:xfrm>
          <a:prstGeom prst="rect">
            <a:avLst/>
          </a:prstGeom>
          <a:solidFill>
            <a:srgbClr val="BCB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350" b="1" strike="noStrike" spc="-1" dirty="0">
              <a:solidFill>
                <a:schemeClr val="lt1"/>
              </a:solidFill>
              <a:latin typeface="Calibri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915962" y="6538348"/>
            <a:ext cx="2760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6E56C8BD-70D1-4B45-8C1B-2C0F3206853E}" type="slidenum">
              <a:rPr lang="ru-RU" sz="1400" b="1">
                <a:latin typeface="Calibri" panose="020F0502020204030204" pitchFamily="34" charset="0"/>
              </a:rPr>
              <a:pPr algn="ctr"/>
              <a:t>4</a:t>
            </a:fld>
            <a:endParaRPr lang="ru-RU" sz="1400" b="1" dirty="0">
              <a:latin typeface="Calibri" panose="020F0502020204030204" pitchFamily="34" charset="0"/>
            </a:endParaRPr>
          </a:p>
        </p:txBody>
      </p:sp>
      <p:grpSp>
        <p:nvGrpSpPr>
          <p:cNvPr id="2" name="Группа 8"/>
          <p:cNvGrpSpPr/>
          <p:nvPr/>
        </p:nvGrpSpPr>
        <p:grpSpPr>
          <a:xfrm>
            <a:off x="31634" y="6519161"/>
            <a:ext cx="2477765" cy="327779"/>
            <a:chOff x="31634" y="6519161"/>
            <a:chExt cx="2477765" cy="327779"/>
          </a:xfrm>
        </p:grpSpPr>
        <p:sp>
          <p:nvSpPr>
            <p:cNvPr id="6" name="TextBox 5"/>
            <p:cNvSpPr txBox="1"/>
            <p:nvPr/>
          </p:nvSpPr>
          <p:spPr>
            <a:xfrm>
              <a:off x="324698" y="6552772"/>
              <a:ext cx="218470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b="1" dirty="0" smtClean="0">
                  <a:latin typeface="Calibri" panose="020F0502020204030204" pitchFamily="34" charset="0"/>
                </a:rPr>
                <a:t>Администрация города Твери</a:t>
              </a:r>
              <a:endParaRPr lang="ru-RU" sz="1200" b="1" dirty="0">
                <a:latin typeface="Calibri" panose="020F0502020204030204" pitchFamily="34" charset="0"/>
              </a:endParaRPr>
            </a:p>
          </p:txBody>
        </p:sp>
        <p:pic>
          <p:nvPicPr>
            <p:cNvPr id="8" name="Picture 2" descr="Герб города Тверь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1634" y="6519161"/>
              <a:ext cx="294369" cy="3277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="" xmlns:p14="http://schemas.microsoft.com/office/powerpoint/2010/main" val="211178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82766" y="620688"/>
            <a:ext cx="10177132" cy="720080"/>
          </a:xfrm>
        </p:spPr>
        <p:txBody>
          <a:bodyPr>
            <a:noAutofit/>
          </a:bodyPr>
          <a:lstStyle/>
          <a:p>
            <a:pPr lvl="0">
              <a:defRPr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Структура расходов бюджета города Твери на  2023 год и на плановый период 2024 и 2025 годов по источникам финансирования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609601" y="2204864"/>
            <a:ext cx="10972799" cy="392129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984937" y="1772816"/>
            <a:ext cx="15869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 err="1" smtClean="0">
                <a:cs typeface="Times New Roman" pitchFamily="18" charset="0"/>
              </a:rPr>
              <a:t>млн</a:t>
            </a:r>
            <a:r>
              <a:rPr lang="ru-RU" dirty="0" smtClean="0">
                <a:cs typeface="Times New Roman" pitchFamily="18" charset="0"/>
              </a:rPr>
              <a:t> руб.</a:t>
            </a:r>
            <a:endParaRPr lang="ru-RU" dirty="0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766714" y="2132856"/>
          <a:ext cx="10849206" cy="33434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9405"/>
                <a:gridCol w="2463267"/>
                <a:gridCol w="2463267"/>
                <a:gridCol w="2463267"/>
              </a:tblGrid>
              <a:tr h="5388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n-lt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ru-RU" sz="2000" dirty="0" smtClean="0">
                          <a:latin typeface="+mn-lt"/>
                          <a:cs typeface="Times New Roman" panose="02020603050405020304" pitchFamily="18" charset="0"/>
                        </a:rPr>
                        <a:t>3</a:t>
                      </a:r>
                      <a:endParaRPr lang="ru-RU" sz="20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n-lt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ru-RU" sz="2000" dirty="0" smtClean="0">
                          <a:latin typeface="+mn-lt"/>
                          <a:cs typeface="Times New Roman" panose="02020603050405020304" pitchFamily="18" charset="0"/>
                        </a:rPr>
                        <a:t>4</a:t>
                      </a:r>
                      <a:endParaRPr lang="ru-RU" sz="20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n-lt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ru-RU" sz="2000" dirty="0" smtClean="0">
                          <a:latin typeface="+mn-lt"/>
                          <a:cs typeface="Times New Roman" panose="02020603050405020304" pitchFamily="18" charset="0"/>
                        </a:rPr>
                        <a:t>5</a:t>
                      </a:r>
                      <a:endParaRPr lang="ru-RU" sz="20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/>
                </a:tc>
              </a:tr>
              <a:tr h="542990">
                <a:tc>
                  <a:txBody>
                    <a:bodyPr/>
                    <a:lstStyle/>
                    <a:p>
                      <a:pPr algn="l"/>
                      <a:r>
                        <a:rPr lang="ru-RU" sz="2000" b="1" dirty="0" smtClean="0">
                          <a:latin typeface="+mn-lt"/>
                          <a:cs typeface="Times New Roman" panose="02020603050405020304" pitchFamily="18" charset="0"/>
                        </a:rPr>
                        <a:t>Расходы</a:t>
                      </a:r>
                      <a:endParaRPr lang="ru-RU" sz="2000" b="1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+mn-lt"/>
                          <a:cs typeface="Times New Roman" panose="02020603050405020304" pitchFamily="18" charset="0"/>
                        </a:rPr>
                        <a:t>10 514,2</a:t>
                      </a:r>
                      <a:endParaRPr lang="ru-RU" sz="2000" b="1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+mn-lt"/>
                          <a:cs typeface="Times New Roman" panose="02020603050405020304" pitchFamily="18" charset="0"/>
                        </a:rPr>
                        <a:t>9 352,8</a:t>
                      </a:r>
                      <a:endParaRPr lang="ru-RU" sz="2000" b="1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+mn-lt"/>
                          <a:cs typeface="Times New Roman" panose="02020603050405020304" pitchFamily="18" charset="0"/>
                        </a:rPr>
                        <a:t>9 600,9</a:t>
                      </a:r>
                      <a:endParaRPr lang="ru-RU" sz="2000" b="1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/>
                </a:tc>
              </a:tr>
              <a:tr h="13664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+mn-lt"/>
                          <a:cs typeface="Times New Roman" panose="02020603050405020304" pitchFamily="18" charset="0"/>
                        </a:rPr>
                        <a:t>За счет собственных средств бюджета города </a:t>
                      </a:r>
                      <a:r>
                        <a:rPr lang="ru-RU" sz="1600" baseline="0" dirty="0" smtClean="0">
                          <a:latin typeface="+mn-lt"/>
                          <a:cs typeface="Times New Roman" pitchFamily="18" charset="0"/>
                        </a:rPr>
                        <a:t>(налоговых и неналоговых доходов)</a:t>
                      </a:r>
                      <a:endParaRPr lang="ru-RU" sz="16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latin typeface="+mn-lt"/>
                          <a:cs typeface="Times New Roman" panose="02020603050405020304" pitchFamily="18" charset="0"/>
                        </a:rPr>
                        <a:t>5 023,8</a:t>
                      </a:r>
                      <a:endParaRPr lang="ru-RU" sz="1800" b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latin typeface="+mn-lt"/>
                          <a:cs typeface="Times New Roman" panose="02020603050405020304" pitchFamily="18" charset="0"/>
                        </a:rPr>
                        <a:t>4 917,4</a:t>
                      </a:r>
                      <a:endParaRPr lang="ru-RU" sz="1800" b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latin typeface="+mn-lt"/>
                          <a:cs typeface="Times New Roman" panose="02020603050405020304" pitchFamily="18" charset="0"/>
                        </a:rPr>
                        <a:t>5 165,5</a:t>
                      </a:r>
                      <a:endParaRPr lang="ru-RU" sz="1800" b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/>
                </a:tc>
              </a:tr>
              <a:tr h="895216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latin typeface="+mn-lt"/>
                          <a:cs typeface="Times New Roman" panose="02020603050405020304" pitchFamily="18" charset="0"/>
                        </a:rPr>
                        <a:t>За счет безвозмездных поступлений</a:t>
                      </a:r>
                      <a:endParaRPr lang="ru-RU" sz="16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0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5 490,4</a:t>
                      </a:r>
                      <a:endParaRPr lang="ru-RU" sz="1800" b="0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4 435,4</a:t>
                      </a:r>
                      <a:endParaRPr lang="ru-RU" sz="1800" b="0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strike="noStrike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4 435,4</a:t>
                      </a:r>
                      <a:endParaRPr lang="ru-RU" sz="1800" b="0" strike="noStrike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</a:tr>
            </a:tbl>
          </a:graphicData>
        </a:graphic>
      </p:graphicFrame>
      <p:sp>
        <p:nvSpPr>
          <p:cNvPr id="16" name="Прямоугольник 77"/>
          <p:cNvSpPr/>
          <p:nvPr/>
        </p:nvSpPr>
        <p:spPr>
          <a:xfrm>
            <a:off x="0" y="6581160"/>
            <a:ext cx="12187680" cy="276480"/>
          </a:xfrm>
          <a:prstGeom prst="rect">
            <a:avLst/>
          </a:prstGeom>
          <a:solidFill>
            <a:srgbClr val="BCB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350" b="1" strike="noStrike" spc="-1" dirty="0">
              <a:solidFill>
                <a:schemeClr val="lt1"/>
              </a:solidFill>
              <a:latin typeface="Calibri"/>
            </a:endParaRPr>
          </a:p>
        </p:txBody>
      </p:sp>
      <p:grpSp>
        <p:nvGrpSpPr>
          <p:cNvPr id="17" name="Группа 77"/>
          <p:cNvGrpSpPr/>
          <p:nvPr/>
        </p:nvGrpSpPr>
        <p:grpSpPr>
          <a:xfrm>
            <a:off x="31634" y="6519161"/>
            <a:ext cx="2477765" cy="327779"/>
            <a:chOff x="31634" y="6519161"/>
            <a:chExt cx="2477765" cy="327779"/>
          </a:xfrm>
        </p:grpSpPr>
        <p:sp>
          <p:nvSpPr>
            <p:cNvPr id="18" name="TextBox 17"/>
            <p:cNvSpPr txBox="1"/>
            <p:nvPr/>
          </p:nvSpPr>
          <p:spPr>
            <a:xfrm>
              <a:off x="324698" y="6552772"/>
              <a:ext cx="218470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b="1" dirty="0" smtClean="0">
                  <a:latin typeface="Calibri" panose="020F0502020204030204" pitchFamily="34" charset="0"/>
                </a:rPr>
                <a:t>Администрация города Твери</a:t>
              </a:r>
              <a:endParaRPr lang="ru-RU" sz="1200" b="1" dirty="0">
                <a:latin typeface="Calibri" panose="020F0502020204030204" pitchFamily="34" charset="0"/>
              </a:endParaRPr>
            </a:p>
          </p:txBody>
        </p:sp>
        <p:pic>
          <p:nvPicPr>
            <p:cNvPr id="19" name="Picture 2" descr="Герб города Тверь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634" y="6519161"/>
              <a:ext cx="294369" cy="3277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Прямоугольник 70"/>
          <p:cNvSpPr/>
          <p:nvPr/>
        </p:nvSpPr>
        <p:spPr>
          <a:xfrm rot="5400000" flipV="1">
            <a:off x="655231" y="965254"/>
            <a:ext cx="587472" cy="4626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720" rIns="90000" bIns="72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350" b="0" strike="noStrike" spc="-1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9448800" y="6531429"/>
            <a:ext cx="2743200" cy="326571"/>
          </a:xfrm>
        </p:spPr>
        <p:txBody>
          <a:bodyPr/>
          <a:lstStyle/>
          <a:p>
            <a:fld id="{F8B4F9AE-2B7D-43B8-AD8B-ED3109F5FBD3}" type="slidenum">
              <a:rPr lang="ru-RU" sz="1400" b="1" smtClean="0">
                <a:solidFill>
                  <a:schemeClr val="tx1"/>
                </a:solidFill>
              </a:rPr>
              <a:pPr/>
              <a:t>40</a:t>
            </a:fld>
            <a:endParaRPr lang="ru-RU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8743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03447" y="1772816"/>
            <a:ext cx="10177132" cy="72008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  <a:cs typeface="Times New Roman" pitchFamily="18" charset="0"/>
              </a:rPr>
            </a:b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65958" y="149927"/>
            <a:ext cx="10588295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a typeface="+mj-ea"/>
                <a:cs typeface="Times New Roman" pitchFamily="18" charset="0"/>
              </a:rPr>
              <a:t>Расходы бюджета города Твери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ea typeface="+mj-ea"/>
                <a:cs typeface="Times New Roman" pitchFamily="18" charset="0"/>
              </a:rPr>
              <a:t> </a:t>
            </a:r>
            <a:endParaRPr lang="ru-RU" sz="2400" dirty="0" smtClean="0">
              <a:solidFill>
                <a:schemeClr val="accent1">
                  <a:lumMod val="50000"/>
                </a:schemeClr>
              </a:solidFill>
              <a:ea typeface="+mj-ea"/>
              <a:cs typeface="Times New Roman" pitchFamily="18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a typeface="+mj-ea"/>
                <a:cs typeface="Times New Roman" pitchFamily="18" charset="0"/>
              </a:rPr>
              <a:t>по разделам бюджетной классификации</a:t>
            </a:r>
            <a:endParaRPr lang="ru-RU" sz="2400" dirty="0">
              <a:solidFill>
                <a:schemeClr val="accent1">
                  <a:lumMod val="50000"/>
                </a:schemeClr>
              </a:solidFill>
              <a:ea typeface="+mj-ea"/>
              <a:cs typeface="Times New Roman" pitchFamily="18" charset="0"/>
            </a:endParaRPr>
          </a:p>
        </p:txBody>
      </p:sp>
      <p:graphicFrame>
        <p:nvGraphicFramePr>
          <p:cNvPr id="12" name="Содержимое 5"/>
          <p:cNvGraphicFramePr>
            <a:graphicFrameLocks noGrp="1"/>
          </p:cNvGraphicFramePr>
          <p:nvPr>
            <p:ph idx="1"/>
          </p:nvPr>
        </p:nvGraphicFramePr>
        <p:xfrm>
          <a:off x="262592" y="980728"/>
          <a:ext cx="11690057" cy="5417368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845311"/>
                <a:gridCol w="5924322"/>
                <a:gridCol w="2016486"/>
                <a:gridCol w="1440347"/>
                <a:gridCol w="1463591"/>
              </a:tblGrid>
              <a:tr h="360040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+mn-lt"/>
                          <a:cs typeface="Times New Roman" pitchFamily="18" charset="0"/>
                        </a:rPr>
                        <a:t>Наименование основных отраслей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+mn-lt"/>
                          <a:cs typeface="Times New Roman" pitchFamily="18" charset="0"/>
                        </a:rPr>
                        <a:t>2</a:t>
                      </a:r>
                      <a:r>
                        <a:rPr lang="en-US" sz="1400" dirty="0" smtClean="0">
                          <a:latin typeface="+mn-lt"/>
                          <a:cs typeface="Times New Roman" pitchFamily="18" charset="0"/>
                        </a:rPr>
                        <a:t>02</a:t>
                      </a:r>
                      <a:r>
                        <a:rPr lang="ru-RU" sz="1400" dirty="0" smtClean="0">
                          <a:latin typeface="+mn-lt"/>
                          <a:cs typeface="Times New Roman" pitchFamily="18" charset="0"/>
                        </a:rPr>
                        <a:t>4</a:t>
                      </a:r>
                      <a:r>
                        <a:rPr lang="ru-RU" sz="1400" baseline="0" dirty="0" smtClean="0"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latin typeface="+mn-lt"/>
                          <a:cs typeface="Times New Roman" pitchFamily="18" charset="0"/>
                        </a:rPr>
                        <a:t> год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+mn-lt"/>
                          <a:cs typeface="Times New Roman" pitchFamily="18" charset="0"/>
                        </a:rPr>
                        <a:t>2</a:t>
                      </a:r>
                      <a:r>
                        <a:rPr lang="en-US" sz="1400" dirty="0" smtClean="0">
                          <a:latin typeface="+mn-lt"/>
                          <a:cs typeface="Times New Roman" pitchFamily="18" charset="0"/>
                        </a:rPr>
                        <a:t>02</a:t>
                      </a:r>
                      <a:r>
                        <a:rPr lang="ru-RU" sz="1400" dirty="0" smtClean="0">
                          <a:latin typeface="+mn-lt"/>
                          <a:cs typeface="Times New Roman" pitchFamily="18" charset="0"/>
                        </a:rPr>
                        <a:t>5 год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+mn-lt"/>
                          <a:cs typeface="Times New Roman" pitchFamily="18" charset="0"/>
                        </a:rPr>
                        <a:t>2</a:t>
                      </a:r>
                      <a:r>
                        <a:rPr lang="en-US" sz="1400" dirty="0" smtClean="0">
                          <a:latin typeface="+mn-lt"/>
                          <a:cs typeface="Times New Roman" pitchFamily="18" charset="0"/>
                        </a:rPr>
                        <a:t>02</a:t>
                      </a:r>
                      <a:r>
                        <a:rPr lang="ru-RU" sz="1400" dirty="0" smtClean="0">
                          <a:latin typeface="+mn-lt"/>
                          <a:cs typeface="Times New Roman" pitchFamily="18" charset="0"/>
                        </a:rPr>
                        <a:t>6 год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</a:tr>
              <a:tr h="360040">
                <a:tc>
                  <a:txBody>
                    <a:bodyPr/>
                    <a:lstStyle/>
                    <a:p>
                      <a:pPr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b="0" i="0" dirty="0" smtClean="0">
                          <a:latin typeface="+mn-lt"/>
                          <a:cs typeface="Times New Roman" pitchFamily="18" charset="0"/>
                        </a:rPr>
                        <a:t>0100</a:t>
                      </a:r>
                      <a:endParaRPr lang="ru-RU" sz="1400" b="0" i="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Общегосударственные</a:t>
                      </a:r>
                      <a:r>
                        <a:rPr lang="ru-RU" sz="1400" b="0" i="0" dirty="0" smtClean="0">
                          <a:latin typeface="+mn-lt"/>
                          <a:cs typeface="Times New Roman" pitchFamily="18" charset="0"/>
                        </a:rPr>
                        <a:t> вопросы</a:t>
                      </a:r>
                      <a:endParaRPr lang="ru-RU" sz="1400" b="0" i="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b="0" i="0" dirty="0" smtClean="0">
                          <a:latin typeface="+mn-lt"/>
                          <a:cs typeface="Times New Roman" pitchFamily="18" charset="0"/>
                        </a:rPr>
                        <a:t>854</a:t>
                      </a:r>
                      <a:r>
                        <a:rPr lang="ru-RU" sz="1400" b="0" i="0" dirty="0" smtClean="0">
                          <a:latin typeface="+mn-lt"/>
                          <a:cs typeface="Times New Roman" pitchFamily="18" charset="0"/>
                        </a:rPr>
                        <a:t>,</a:t>
                      </a:r>
                      <a:r>
                        <a:rPr lang="en-US" sz="1400" b="0" i="0" dirty="0" smtClean="0">
                          <a:latin typeface="+mn-lt"/>
                          <a:cs typeface="Times New Roman" pitchFamily="18" charset="0"/>
                        </a:rPr>
                        <a:t>6</a:t>
                      </a:r>
                      <a:endParaRPr lang="ru-RU" sz="1400" b="0" i="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b="0" i="0" dirty="0" smtClean="0">
                          <a:latin typeface="+mn-lt"/>
                          <a:cs typeface="Times New Roman" pitchFamily="18" charset="0"/>
                        </a:rPr>
                        <a:t>729</a:t>
                      </a:r>
                      <a:r>
                        <a:rPr lang="ru-RU" sz="1400" b="0" i="0" dirty="0" smtClean="0">
                          <a:latin typeface="+mn-lt"/>
                          <a:cs typeface="Times New Roman" pitchFamily="18" charset="0"/>
                        </a:rPr>
                        <a:t>,</a:t>
                      </a:r>
                      <a:r>
                        <a:rPr lang="en-US" sz="1400" b="0" i="0" dirty="0" smtClean="0">
                          <a:latin typeface="+mn-lt"/>
                          <a:cs typeface="Times New Roman" pitchFamily="18" charset="0"/>
                        </a:rPr>
                        <a:t>2</a:t>
                      </a:r>
                      <a:endParaRPr lang="ru-RU" sz="1400" b="0" i="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b="0" i="0" dirty="0" smtClean="0">
                          <a:latin typeface="+mn-lt"/>
                          <a:cs typeface="Times New Roman" pitchFamily="18" charset="0"/>
                        </a:rPr>
                        <a:t>729</a:t>
                      </a:r>
                      <a:r>
                        <a:rPr lang="ru-RU" sz="1400" b="0" i="0" dirty="0" smtClean="0">
                          <a:latin typeface="+mn-lt"/>
                          <a:cs typeface="Times New Roman" pitchFamily="18" charset="0"/>
                        </a:rPr>
                        <a:t>,</a:t>
                      </a:r>
                      <a:r>
                        <a:rPr lang="en-US" sz="1400" b="0" i="0" dirty="0" smtClean="0">
                          <a:latin typeface="+mn-lt"/>
                          <a:cs typeface="Times New Roman" pitchFamily="18" charset="0"/>
                        </a:rPr>
                        <a:t>2</a:t>
                      </a:r>
                      <a:endParaRPr lang="ru-RU" sz="1400" b="0" i="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</a:tr>
              <a:tr h="274869">
                <a:tc>
                  <a:txBody>
                    <a:bodyPr/>
                    <a:lstStyle/>
                    <a:p>
                      <a:pPr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b="0" i="0" dirty="0" smtClean="0">
                          <a:latin typeface="+mn-lt"/>
                          <a:cs typeface="Times New Roman" pitchFamily="18" charset="0"/>
                        </a:rPr>
                        <a:t>0300</a:t>
                      </a:r>
                      <a:endParaRPr lang="ru-RU" sz="1400" b="0" i="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b="0" i="0" dirty="0" smtClean="0">
                          <a:latin typeface="+mn-lt"/>
                          <a:cs typeface="Times New Roman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1400" b="0" i="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b="0" i="0" dirty="0" smtClean="0">
                          <a:latin typeface="+mn-lt"/>
                          <a:cs typeface="Times New Roman" pitchFamily="18" charset="0"/>
                        </a:rPr>
                        <a:t>37</a:t>
                      </a:r>
                      <a:r>
                        <a:rPr lang="ru-RU" sz="1400" b="0" i="0" dirty="0" smtClean="0">
                          <a:latin typeface="+mn-lt"/>
                          <a:cs typeface="Times New Roman" pitchFamily="18" charset="0"/>
                        </a:rPr>
                        <a:t>,</a:t>
                      </a:r>
                      <a:r>
                        <a:rPr lang="en-US" sz="1400" b="0" i="0" dirty="0" smtClean="0">
                          <a:latin typeface="+mn-lt"/>
                          <a:cs typeface="Times New Roman" pitchFamily="18" charset="0"/>
                        </a:rPr>
                        <a:t>4</a:t>
                      </a:r>
                      <a:endParaRPr lang="ru-RU" sz="1400" b="0" i="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b="0" i="0" dirty="0" smtClean="0">
                          <a:latin typeface="+mn-lt"/>
                          <a:cs typeface="Times New Roman" pitchFamily="18" charset="0"/>
                        </a:rPr>
                        <a:t>37</a:t>
                      </a:r>
                      <a:r>
                        <a:rPr lang="ru-RU" sz="1400" b="0" i="0" dirty="0" smtClean="0">
                          <a:latin typeface="+mn-lt"/>
                          <a:cs typeface="Times New Roman" pitchFamily="18" charset="0"/>
                        </a:rPr>
                        <a:t>,</a:t>
                      </a:r>
                      <a:r>
                        <a:rPr lang="en-US" sz="1400" b="0" i="0" dirty="0" smtClean="0">
                          <a:latin typeface="+mn-lt"/>
                          <a:cs typeface="Times New Roman" pitchFamily="18" charset="0"/>
                        </a:rPr>
                        <a:t>4</a:t>
                      </a:r>
                      <a:endParaRPr lang="ru-RU" sz="1400" b="0" i="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b="0" i="0" dirty="0" smtClean="0">
                          <a:latin typeface="+mn-lt"/>
                          <a:cs typeface="Times New Roman" pitchFamily="18" charset="0"/>
                        </a:rPr>
                        <a:t>37</a:t>
                      </a:r>
                      <a:r>
                        <a:rPr lang="ru-RU" sz="1400" b="0" i="0" dirty="0" smtClean="0">
                          <a:latin typeface="+mn-lt"/>
                          <a:cs typeface="Times New Roman" pitchFamily="18" charset="0"/>
                        </a:rPr>
                        <a:t>,</a:t>
                      </a:r>
                      <a:r>
                        <a:rPr lang="en-US" sz="1400" b="0" i="0" dirty="0" smtClean="0">
                          <a:latin typeface="+mn-lt"/>
                          <a:cs typeface="Times New Roman" pitchFamily="18" charset="0"/>
                        </a:rPr>
                        <a:t>4</a:t>
                      </a:r>
                      <a:endParaRPr lang="ru-RU" sz="1400" b="0" i="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</a:tr>
              <a:tr h="274869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0400</a:t>
                      </a:r>
                      <a:endParaRPr lang="ru-RU" sz="14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Национальная экономика</a:t>
                      </a:r>
                      <a:endParaRPr lang="ru-RU" sz="14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2 231,6</a:t>
                      </a:r>
                      <a:endParaRPr lang="ru-RU" sz="14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1 235,1</a:t>
                      </a:r>
                      <a:endParaRPr lang="ru-RU" sz="14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1 234,1</a:t>
                      </a:r>
                      <a:endParaRPr lang="ru-RU" sz="14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</a:tr>
              <a:tr h="247382">
                <a:tc>
                  <a:txBody>
                    <a:bodyPr/>
                    <a:lstStyle/>
                    <a:p>
                      <a:pPr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ru-RU" sz="1400" b="0" i="1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b="0" i="0" dirty="0" smtClean="0">
                          <a:latin typeface="+mn-lt"/>
                          <a:cs typeface="Times New Roman" pitchFamily="18" charset="0"/>
                        </a:rPr>
                        <a:t>из них: </a:t>
                      </a:r>
                      <a:r>
                        <a:rPr lang="ru-RU" sz="1400" b="0" i="1" dirty="0" smtClean="0">
                          <a:latin typeface="+mn-lt"/>
                          <a:cs typeface="Times New Roman" pitchFamily="18" charset="0"/>
                        </a:rPr>
                        <a:t>дорожное  хозяйство (дорожный</a:t>
                      </a:r>
                      <a:r>
                        <a:rPr lang="ru-RU" sz="1400" b="0" i="1" baseline="0" dirty="0" smtClean="0">
                          <a:latin typeface="+mn-lt"/>
                          <a:cs typeface="Times New Roman" pitchFamily="18" charset="0"/>
                        </a:rPr>
                        <a:t> фонд)</a:t>
                      </a:r>
                      <a:endParaRPr lang="ru-RU" sz="1400" b="0" i="1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1" dirty="0" smtClean="0">
                          <a:latin typeface="+mn-lt"/>
                          <a:cs typeface="Times New Roman" pitchFamily="18" charset="0"/>
                        </a:rPr>
                        <a:t>1 983,1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b="0" i="1" dirty="0" smtClean="0">
                          <a:latin typeface="+mn-lt"/>
                          <a:cs typeface="Times New Roman" pitchFamily="18" charset="0"/>
                        </a:rPr>
                        <a:t>945,0</a:t>
                      </a:r>
                      <a:endParaRPr lang="ru-RU" sz="1400" b="0" i="1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b="0" i="1" dirty="0" smtClean="0">
                          <a:latin typeface="+mn-lt"/>
                          <a:cs typeface="Times New Roman" pitchFamily="18" charset="0"/>
                        </a:rPr>
                        <a:t>944,0</a:t>
                      </a:r>
                      <a:endParaRPr lang="ru-RU" sz="1400" b="0" i="1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</a:tr>
              <a:tr h="274869">
                <a:tc>
                  <a:txBody>
                    <a:bodyPr/>
                    <a:lstStyle/>
                    <a:p>
                      <a:pPr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0500</a:t>
                      </a:r>
                      <a:endParaRPr lang="ru-RU" sz="14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Жилищно-коммунальное хозяйство</a:t>
                      </a:r>
                      <a:endParaRPr lang="ru-RU" sz="14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705,0</a:t>
                      </a:r>
                      <a:endParaRPr lang="ru-RU" sz="14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527,1</a:t>
                      </a:r>
                      <a:endParaRPr lang="ru-RU" sz="14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528,1</a:t>
                      </a:r>
                      <a:endParaRPr lang="ru-RU" sz="14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</a:tr>
              <a:tr h="247382">
                <a:tc>
                  <a:txBody>
                    <a:bodyPr/>
                    <a:lstStyle/>
                    <a:p>
                      <a:pPr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ru-RU" sz="1400" b="0" i="1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b="0" dirty="0" smtClean="0">
                          <a:latin typeface="+mn-lt"/>
                          <a:cs typeface="Times New Roman" pitchFamily="18" charset="0"/>
                        </a:rPr>
                        <a:t>из них:  </a:t>
                      </a:r>
                      <a:r>
                        <a:rPr lang="ru-RU" sz="1400" b="0" i="1" dirty="0" smtClean="0">
                          <a:latin typeface="+mn-lt"/>
                          <a:cs typeface="Times New Roman" pitchFamily="18" charset="0"/>
                        </a:rPr>
                        <a:t>жилищное хозяйство</a:t>
                      </a:r>
                      <a:endParaRPr lang="ru-RU" sz="1400" b="0" i="1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b="0" i="1" dirty="0" smtClean="0">
                          <a:latin typeface="+mn-lt"/>
                          <a:cs typeface="Times New Roman" pitchFamily="18" charset="0"/>
                        </a:rPr>
                        <a:t>40,0</a:t>
                      </a:r>
                      <a:endParaRPr lang="ru-RU" sz="1400" b="0" i="1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b="0" i="1" dirty="0" smtClean="0">
                          <a:latin typeface="+mn-lt"/>
                          <a:cs typeface="Times New Roman" pitchFamily="18" charset="0"/>
                        </a:rPr>
                        <a:t>40,0</a:t>
                      </a:r>
                      <a:endParaRPr lang="ru-RU" sz="1400" b="0" i="1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b="0" i="1" dirty="0" smtClean="0">
                          <a:latin typeface="+mn-lt"/>
                          <a:cs typeface="Times New Roman" pitchFamily="18" charset="0"/>
                        </a:rPr>
                        <a:t>40,0</a:t>
                      </a:r>
                      <a:endParaRPr lang="ru-RU" sz="1400" b="0" i="1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</a:tr>
              <a:tr h="247382">
                <a:tc>
                  <a:txBody>
                    <a:bodyPr/>
                    <a:lstStyle/>
                    <a:p>
                      <a:pPr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ru-RU" sz="1400" b="0" i="1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b="0" i="1" dirty="0" smtClean="0">
                          <a:latin typeface="+mn-lt"/>
                          <a:cs typeface="Times New Roman" pitchFamily="18" charset="0"/>
                        </a:rPr>
                        <a:t>коммунальное  хозяйство</a:t>
                      </a:r>
                      <a:endParaRPr lang="ru-RU" sz="1400" b="0" i="1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b="0" i="1" dirty="0" smtClean="0">
                          <a:latin typeface="+mn-lt"/>
                          <a:cs typeface="Times New Roman" pitchFamily="18" charset="0"/>
                        </a:rPr>
                        <a:t>75,5</a:t>
                      </a:r>
                      <a:endParaRPr lang="ru-RU" sz="1400" b="0" i="1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b="0" i="1" dirty="0" smtClean="0">
                          <a:latin typeface="+mn-lt"/>
                          <a:cs typeface="Times New Roman" pitchFamily="18" charset="0"/>
                        </a:rPr>
                        <a:t>55,6</a:t>
                      </a:r>
                      <a:endParaRPr lang="ru-RU" sz="1400" b="0" i="1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b="0" i="1" dirty="0" smtClean="0">
                          <a:latin typeface="+mn-lt"/>
                          <a:cs typeface="Times New Roman" pitchFamily="18" charset="0"/>
                        </a:rPr>
                        <a:t>56,6</a:t>
                      </a:r>
                      <a:endParaRPr lang="ru-RU" sz="1400" b="0" i="1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</a:tr>
              <a:tr h="247382">
                <a:tc>
                  <a:txBody>
                    <a:bodyPr/>
                    <a:lstStyle/>
                    <a:p>
                      <a:pPr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ru-RU" sz="1400" b="0" i="1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b="0" i="1" dirty="0" smtClean="0">
                          <a:latin typeface="+mn-lt"/>
                          <a:cs typeface="Times New Roman" pitchFamily="18" charset="0"/>
                        </a:rPr>
                        <a:t>благоустройство</a:t>
                      </a:r>
                      <a:endParaRPr lang="ru-RU" sz="1400" b="0" i="1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b="0" i="1" dirty="0" smtClean="0">
                          <a:latin typeface="+mn-lt"/>
                          <a:cs typeface="Times New Roman" pitchFamily="18" charset="0"/>
                        </a:rPr>
                        <a:t>48</a:t>
                      </a:r>
                      <a:r>
                        <a:rPr lang="en-US" sz="1400" b="0" i="1" dirty="0" smtClean="0">
                          <a:latin typeface="+mn-lt"/>
                          <a:cs typeface="Times New Roman" pitchFamily="18" charset="0"/>
                        </a:rPr>
                        <a:t>4</a:t>
                      </a:r>
                      <a:r>
                        <a:rPr lang="ru-RU" sz="1400" b="0" i="1" dirty="0" smtClean="0">
                          <a:latin typeface="+mn-lt"/>
                          <a:cs typeface="Times New Roman" pitchFamily="18" charset="0"/>
                        </a:rPr>
                        <a:t>,</a:t>
                      </a:r>
                      <a:r>
                        <a:rPr lang="en-US" sz="1400" b="0" i="1" smtClean="0">
                          <a:latin typeface="+mn-lt"/>
                          <a:cs typeface="Times New Roman" pitchFamily="18" charset="0"/>
                        </a:rPr>
                        <a:t>2</a:t>
                      </a:r>
                      <a:endParaRPr lang="ru-RU" sz="1400" b="0" i="1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b="0" i="1" dirty="0" smtClean="0">
                          <a:latin typeface="+mn-lt"/>
                          <a:cs typeface="Times New Roman" pitchFamily="18" charset="0"/>
                        </a:rPr>
                        <a:t>327,3</a:t>
                      </a:r>
                      <a:endParaRPr lang="ru-RU" sz="1400" b="0" i="1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b="0" i="1" dirty="0" smtClean="0">
                          <a:latin typeface="+mn-lt"/>
                          <a:cs typeface="Times New Roman" pitchFamily="18" charset="0"/>
                        </a:rPr>
                        <a:t>327,3</a:t>
                      </a:r>
                      <a:endParaRPr lang="ru-RU" sz="1400" b="0" i="1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</a:tr>
              <a:tr h="274869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0700</a:t>
                      </a:r>
                      <a:endParaRPr lang="ru-RU" sz="14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Образование</a:t>
                      </a:r>
                      <a:endParaRPr lang="ru-RU" sz="14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5 757,3</a:t>
                      </a:r>
                      <a:endParaRPr lang="ru-RU" sz="14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5 656,1</a:t>
                      </a:r>
                      <a:endParaRPr lang="ru-RU" sz="14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5 656,1</a:t>
                      </a:r>
                      <a:endParaRPr lang="ru-RU" sz="14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</a:tr>
              <a:tr h="274869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b="0" dirty="0" smtClean="0">
                          <a:latin typeface="+mn-lt"/>
                          <a:cs typeface="Times New Roman" pitchFamily="18" charset="0"/>
                        </a:rPr>
                        <a:t>0800</a:t>
                      </a:r>
                      <a:endParaRPr lang="ru-RU" sz="1400" b="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dirty="0" smtClean="0">
                          <a:latin typeface="+mn-lt"/>
                          <a:cs typeface="Times New Roman" pitchFamily="18" charset="0"/>
                        </a:rPr>
                        <a:t>Культура, кинематография</a:t>
                      </a:r>
                      <a:endParaRPr lang="ru-RU" sz="1400" b="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b="0" dirty="0" smtClean="0">
                          <a:latin typeface="+mn-lt"/>
                          <a:cs typeface="Times New Roman" pitchFamily="18" charset="0"/>
                        </a:rPr>
                        <a:t>348,4</a:t>
                      </a:r>
                      <a:endParaRPr lang="ru-RU" sz="1400" b="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b="0" dirty="0" smtClean="0">
                          <a:latin typeface="+mn-lt"/>
                          <a:cs typeface="Times New Roman" pitchFamily="18" charset="0"/>
                        </a:rPr>
                        <a:t>344,6</a:t>
                      </a:r>
                      <a:endParaRPr lang="ru-RU" sz="1400" b="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b="0" dirty="0" smtClean="0">
                          <a:latin typeface="+mn-lt"/>
                          <a:cs typeface="Times New Roman" pitchFamily="18" charset="0"/>
                        </a:rPr>
                        <a:t>344,6</a:t>
                      </a:r>
                      <a:endParaRPr lang="ru-RU" sz="1400" b="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</a:tr>
              <a:tr h="274869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b="0" dirty="0" smtClean="0">
                          <a:latin typeface="+mn-lt"/>
                          <a:cs typeface="Times New Roman" pitchFamily="18" charset="0"/>
                        </a:rPr>
                        <a:t>1000</a:t>
                      </a:r>
                      <a:endParaRPr lang="ru-RU" sz="1400" b="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dirty="0" smtClean="0">
                          <a:latin typeface="+mn-lt"/>
                          <a:cs typeface="Times New Roman" pitchFamily="18" charset="0"/>
                        </a:rPr>
                        <a:t>Социальная политика</a:t>
                      </a:r>
                      <a:endParaRPr lang="ru-RU" sz="1400" b="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b="0" dirty="0" smtClean="0">
                          <a:latin typeface="+mn-lt"/>
                          <a:cs typeface="Times New Roman" pitchFamily="18" charset="0"/>
                        </a:rPr>
                        <a:t>363,6</a:t>
                      </a:r>
                      <a:endParaRPr lang="ru-RU" sz="1400" b="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b="0" dirty="0" smtClean="0">
                          <a:latin typeface="+mn-lt"/>
                          <a:cs typeface="Times New Roman" pitchFamily="18" charset="0"/>
                        </a:rPr>
                        <a:t>352,5</a:t>
                      </a:r>
                      <a:endParaRPr lang="ru-RU" sz="1400" b="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b="0" dirty="0" smtClean="0">
                          <a:latin typeface="+mn-lt"/>
                          <a:cs typeface="Times New Roman" pitchFamily="18" charset="0"/>
                        </a:rPr>
                        <a:t>352,5</a:t>
                      </a:r>
                      <a:endParaRPr lang="ru-RU" sz="1400" b="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</a:tr>
              <a:tr h="274869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b="0" dirty="0" smtClean="0">
                          <a:latin typeface="+mn-lt"/>
                          <a:cs typeface="Times New Roman" pitchFamily="18" charset="0"/>
                        </a:rPr>
                        <a:t>1100</a:t>
                      </a:r>
                      <a:endParaRPr lang="ru-RU" sz="1400" b="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dirty="0" smtClean="0">
                          <a:latin typeface="+mn-lt"/>
                          <a:cs typeface="Times New Roman" pitchFamily="18" charset="0"/>
                        </a:rPr>
                        <a:t>Физическая культура и спорт</a:t>
                      </a:r>
                      <a:endParaRPr lang="ru-RU" sz="1400" b="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b="0" dirty="0" smtClean="0">
                          <a:latin typeface="+mn-lt"/>
                          <a:cs typeface="Times New Roman" pitchFamily="18" charset="0"/>
                        </a:rPr>
                        <a:t>75,9</a:t>
                      </a:r>
                      <a:endParaRPr lang="ru-RU" sz="1400" b="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b="0" dirty="0" smtClean="0">
                          <a:latin typeface="+mn-lt"/>
                          <a:cs typeface="Times New Roman" pitchFamily="18" charset="0"/>
                        </a:rPr>
                        <a:t>67,9</a:t>
                      </a:r>
                      <a:endParaRPr lang="ru-RU" sz="1400" b="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b="0" dirty="0" smtClean="0">
                          <a:latin typeface="+mn-lt"/>
                          <a:cs typeface="Times New Roman" pitchFamily="18" charset="0"/>
                        </a:rPr>
                        <a:t>67,8</a:t>
                      </a:r>
                      <a:endParaRPr lang="ru-RU" sz="1400" b="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</a:tr>
              <a:tr h="430088">
                <a:tc>
                  <a:txBody>
                    <a:bodyPr/>
                    <a:lstStyle/>
                    <a:p>
                      <a:pPr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b="0" i="0" dirty="0" smtClean="0">
                          <a:latin typeface="+mn-lt"/>
                          <a:cs typeface="Times New Roman" pitchFamily="18" charset="0"/>
                        </a:rPr>
                        <a:t>1200</a:t>
                      </a:r>
                      <a:endParaRPr lang="ru-RU" sz="1400" b="0" i="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i="0" dirty="0" smtClean="0">
                          <a:latin typeface="+mn-lt"/>
                          <a:cs typeface="Times New Roman" pitchFamily="18" charset="0"/>
                        </a:rPr>
                        <a:t>Средства</a:t>
                      </a:r>
                      <a:r>
                        <a:rPr lang="ru-RU" sz="1400" i="0" baseline="0" dirty="0" smtClean="0">
                          <a:latin typeface="+mn-lt"/>
                          <a:cs typeface="Times New Roman" pitchFamily="18" charset="0"/>
                        </a:rPr>
                        <a:t> массовой информации</a:t>
                      </a:r>
                      <a:endParaRPr lang="ru-RU" sz="1400" b="0" i="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b="0" i="0" dirty="0" smtClean="0">
                          <a:latin typeface="+mn-lt"/>
                          <a:cs typeface="Times New Roman" pitchFamily="18" charset="0"/>
                        </a:rPr>
                        <a:t>19,4</a:t>
                      </a:r>
                      <a:endParaRPr lang="ru-RU" sz="1400" b="0" i="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b="0" i="0" dirty="0" smtClean="0">
                          <a:latin typeface="+mn-lt"/>
                          <a:cs typeface="Times New Roman" pitchFamily="18" charset="0"/>
                        </a:rPr>
                        <a:t>19,4</a:t>
                      </a:r>
                      <a:endParaRPr lang="ru-RU" sz="1400" b="0" i="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b="0" i="0" dirty="0" smtClean="0">
                          <a:latin typeface="+mn-lt"/>
                          <a:cs typeface="Times New Roman" pitchFamily="18" charset="0"/>
                        </a:rPr>
                        <a:t>19,4</a:t>
                      </a:r>
                      <a:endParaRPr lang="ru-RU" sz="1400" b="0" i="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</a:tr>
              <a:tr h="247382">
                <a:tc>
                  <a:txBody>
                    <a:bodyPr/>
                    <a:lstStyle/>
                    <a:p>
                      <a:pPr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b="0" i="0" dirty="0" smtClean="0">
                          <a:latin typeface="+mn-lt"/>
                          <a:cs typeface="Times New Roman" pitchFamily="18" charset="0"/>
                        </a:rPr>
                        <a:t>1300</a:t>
                      </a:r>
                      <a:endParaRPr lang="ru-RU" sz="1400" b="0" i="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i="0" dirty="0" smtClean="0">
                          <a:latin typeface="+mn-lt"/>
                          <a:cs typeface="Times New Roman" pitchFamily="18" charset="0"/>
                        </a:rPr>
                        <a:t>Обслуживание муниципального долга</a:t>
                      </a:r>
                      <a:endParaRPr lang="ru-RU" sz="1400" b="0" i="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b="0" i="0" dirty="0" smtClean="0">
                          <a:latin typeface="+mn-lt"/>
                          <a:cs typeface="Times New Roman" pitchFamily="18" charset="0"/>
                        </a:rPr>
                        <a:t>121,0</a:t>
                      </a:r>
                      <a:endParaRPr lang="ru-RU" sz="1400" b="0" i="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b="0" i="0" dirty="0" smtClean="0">
                          <a:latin typeface="+mn-lt"/>
                          <a:cs typeface="Times New Roman" pitchFamily="18" charset="0"/>
                        </a:rPr>
                        <a:t>260,5</a:t>
                      </a:r>
                      <a:endParaRPr lang="ru-RU" sz="1400" b="0" i="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b="0" i="0" dirty="0" smtClean="0">
                          <a:latin typeface="+mn-lt"/>
                          <a:cs typeface="Times New Roman" pitchFamily="18" charset="0"/>
                        </a:rPr>
                        <a:t>372,2</a:t>
                      </a:r>
                      <a:endParaRPr lang="ru-RU" sz="1400" b="0" i="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</a:tr>
              <a:tr h="247382">
                <a:tc>
                  <a:txBody>
                    <a:bodyPr/>
                    <a:lstStyle/>
                    <a:p>
                      <a:pPr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ru-RU" sz="1400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i="0" kern="1200" dirty="0" smtClean="0">
                          <a:latin typeface="+mn-lt"/>
                          <a:cs typeface="Times New Roman" pitchFamily="18" charset="0"/>
                        </a:rPr>
                        <a:t>Условно утвержденные расходы</a:t>
                      </a:r>
                      <a:endParaRPr lang="ru-RU" sz="1400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ru-RU" sz="1400" b="0" i="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b="0" i="0" dirty="0" smtClean="0">
                          <a:latin typeface="+mn-lt"/>
                          <a:cs typeface="Times New Roman" pitchFamily="18" charset="0"/>
                        </a:rPr>
                        <a:t>123,0</a:t>
                      </a:r>
                      <a:endParaRPr lang="ru-RU" sz="1400" b="0" i="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b="0" i="0" dirty="0" smtClean="0">
                          <a:latin typeface="+mn-lt"/>
                          <a:cs typeface="Times New Roman" pitchFamily="18" charset="0"/>
                        </a:rPr>
                        <a:t>259,0</a:t>
                      </a:r>
                      <a:endParaRPr lang="ru-RU" sz="1400" b="0" i="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121920" marR="121920" anchor="ctr"/>
                </a:tc>
              </a:tr>
              <a:tr h="274869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ru-RU" sz="14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121920" marR="12192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400" b="1" dirty="0" smtClean="0">
                          <a:latin typeface="+mn-lt"/>
                          <a:cs typeface="Times New Roman" pitchFamily="18" charset="0"/>
                        </a:rPr>
                        <a:t>Всего расходов</a:t>
                      </a:r>
                      <a:endParaRPr lang="ru-RU" sz="14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121920" marR="12192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+mn-lt"/>
                          <a:cs typeface="Times New Roman" pitchFamily="18" charset="0"/>
                        </a:rPr>
                        <a:t>10 514,2</a:t>
                      </a:r>
                      <a:endParaRPr lang="ru-RU" sz="14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121920" marR="12192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+mn-lt"/>
                          <a:cs typeface="Times New Roman" pitchFamily="18" charset="0"/>
                        </a:rPr>
                        <a:t>9 352,8</a:t>
                      </a:r>
                      <a:endParaRPr lang="ru-RU" sz="14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121920" marR="12192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+mn-lt"/>
                          <a:cs typeface="Times New Roman" pitchFamily="18" charset="0"/>
                        </a:rPr>
                        <a:t>9 600,9</a:t>
                      </a:r>
                      <a:endParaRPr lang="ru-RU" sz="14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121920" marR="12192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10512491" y="620688"/>
            <a:ext cx="1513491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  <a:cs typeface="Times New Roman" pitchFamily="18" charset="0"/>
              </a:rPr>
              <a:t>млн</a:t>
            </a:r>
            <a:r>
              <a:rPr lang="ru-RU" dirty="0" smtClean="0">
                <a:solidFill>
                  <a:schemeClr val="tx1"/>
                </a:solidFill>
                <a:cs typeface="Times New Roman" pitchFamily="18" charset="0"/>
              </a:rPr>
              <a:t> руб.</a:t>
            </a:r>
            <a:endParaRPr lang="ru-RU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6" name="Прямоугольник 77"/>
          <p:cNvSpPr/>
          <p:nvPr/>
        </p:nvSpPr>
        <p:spPr>
          <a:xfrm>
            <a:off x="0" y="6581160"/>
            <a:ext cx="12187680" cy="276480"/>
          </a:xfrm>
          <a:prstGeom prst="rect">
            <a:avLst/>
          </a:prstGeom>
          <a:solidFill>
            <a:srgbClr val="BCB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350" b="1" strike="noStrike" spc="-1" dirty="0">
              <a:solidFill>
                <a:schemeClr val="lt1"/>
              </a:solidFill>
              <a:latin typeface="Calibri"/>
            </a:endParaRPr>
          </a:p>
        </p:txBody>
      </p:sp>
      <p:grpSp>
        <p:nvGrpSpPr>
          <p:cNvPr id="17" name="Группа 77"/>
          <p:cNvGrpSpPr/>
          <p:nvPr/>
        </p:nvGrpSpPr>
        <p:grpSpPr>
          <a:xfrm>
            <a:off x="31634" y="6519161"/>
            <a:ext cx="2477765" cy="327779"/>
            <a:chOff x="31634" y="6519161"/>
            <a:chExt cx="2477765" cy="327779"/>
          </a:xfrm>
        </p:grpSpPr>
        <p:sp>
          <p:nvSpPr>
            <p:cNvPr id="18" name="TextBox 17"/>
            <p:cNvSpPr txBox="1"/>
            <p:nvPr/>
          </p:nvSpPr>
          <p:spPr>
            <a:xfrm>
              <a:off x="324698" y="6552772"/>
              <a:ext cx="218470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b="1" dirty="0" smtClean="0">
                  <a:latin typeface="Calibri" panose="020F0502020204030204" pitchFamily="34" charset="0"/>
                </a:rPr>
                <a:t>Администрация города Твери</a:t>
              </a:r>
              <a:endParaRPr lang="ru-RU" sz="1200" b="1" dirty="0">
                <a:latin typeface="Calibri" panose="020F0502020204030204" pitchFamily="34" charset="0"/>
              </a:endParaRPr>
            </a:p>
          </p:txBody>
        </p:sp>
        <p:pic>
          <p:nvPicPr>
            <p:cNvPr id="19" name="Picture 2" descr="Герб города Тверь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634" y="6519161"/>
              <a:ext cx="294369" cy="3277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Прямоугольник 70"/>
          <p:cNvSpPr/>
          <p:nvPr/>
        </p:nvSpPr>
        <p:spPr>
          <a:xfrm rot="5400000" flipV="1">
            <a:off x="-9787" y="478366"/>
            <a:ext cx="587472" cy="4626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720" rIns="90000" bIns="72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350" b="0" strike="noStrike" spc="-1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F8B4F9AE-2B7D-43B8-AD8B-ED3109F5FBD3}" type="slidenum">
              <a:rPr lang="ru-RU" sz="1400" b="1" smtClean="0">
                <a:solidFill>
                  <a:schemeClr val="tx1"/>
                </a:solidFill>
              </a:rPr>
              <a:pPr/>
              <a:t>41</a:t>
            </a:fld>
            <a:endParaRPr lang="ru-RU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78743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66714" y="260648"/>
            <a:ext cx="11018658" cy="72008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Отраслевая структура расходов бюджета города Твери </a:t>
            </a:r>
            <a:b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</a:b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в 2024 году и плановом периоде 2025 и 2026 годов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239350" y="1268760"/>
            <a:ext cx="11952651" cy="1440159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sz="1900" dirty="0" smtClean="0">
                <a:cs typeface="Times New Roman" pitchFamily="18" charset="0"/>
              </a:rPr>
              <a:t>Расходы бюджета города Твери сформированы в соответствии с расходными обязательствами, отнесенными действующим законодательством к полномочиям органов местного самоуправления и предполагает относительную стабильность структуры расходов в среднесрочной перспективе.</a:t>
            </a:r>
          </a:p>
          <a:p>
            <a:pPr algn="just">
              <a:buNone/>
            </a:pPr>
            <a:r>
              <a:rPr lang="ru-RU" sz="1900" dirty="0" smtClean="0">
                <a:cs typeface="Times New Roman" pitchFamily="18" charset="0"/>
              </a:rPr>
              <a:t>             В числе приоритетных направлений сохранены расходы на социальную сферу, жилищно-коммунальное хозяйство, дорожное хозяйство и транспорт. </a:t>
            </a:r>
            <a:endParaRPr lang="ru-RU" sz="1800" dirty="0">
              <a:cs typeface="Times New Roman" panose="02020603050405020304" pitchFamily="18" charset="0"/>
            </a:endParaRPr>
          </a:p>
        </p:txBody>
      </p:sp>
      <p:graphicFrame>
        <p:nvGraphicFramePr>
          <p:cNvPr id="11" name="Содержимое 6"/>
          <p:cNvGraphicFramePr>
            <a:graphicFrameLocks/>
          </p:cNvGraphicFramePr>
          <p:nvPr/>
        </p:nvGraphicFramePr>
        <p:xfrm>
          <a:off x="0" y="2852936"/>
          <a:ext cx="6864085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Прямоугольник с одним скругленным углом 11"/>
          <p:cNvSpPr/>
          <p:nvPr/>
        </p:nvSpPr>
        <p:spPr>
          <a:xfrm>
            <a:off x="4559832" y="4869160"/>
            <a:ext cx="960105" cy="504056"/>
          </a:xfrm>
          <a:prstGeom prst="round1Rect">
            <a:avLst>
              <a:gd name="adj" fmla="val 3423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endParaRPr lang="ru-RU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39166" y="2708920"/>
            <a:ext cx="16321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cs typeface="Times New Roman" pitchFamily="18" charset="0"/>
              </a:rPr>
              <a:t>202</a:t>
            </a:r>
            <a:r>
              <a:rPr lang="ru-RU" sz="1600" b="1" dirty="0" smtClean="0">
                <a:cs typeface="Times New Roman" pitchFamily="18" charset="0"/>
              </a:rPr>
              <a:t>4</a:t>
            </a:r>
            <a:r>
              <a:rPr lang="en-US" sz="1600" b="1" dirty="0" smtClean="0">
                <a:cs typeface="Times New Roman" pitchFamily="18" charset="0"/>
              </a:rPr>
              <a:t> </a:t>
            </a:r>
            <a:r>
              <a:rPr lang="ru-RU" sz="1600" b="1" dirty="0" smtClean="0">
                <a:cs typeface="Times New Roman" pitchFamily="18" charset="0"/>
              </a:rPr>
              <a:t>год</a:t>
            </a:r>
            <a:endParaRPr lang="ru-RU" sz="1600" b="1" dirty="0"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84070" y="2708920"/>
            <a:ext cx="1440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cs typeface="Times New Roman" pitchFamily="18" charset="0"/>
              </a:rPr>
              <a:t>202</a:t>
            </a:r>
            <a:r>
              <a:rPr lang="ru-RU" sz="1600" b="1" dirty="0" smtClean="0">
                <a:cs typeface="Times New Roman" pitchFamily="18" charset="0"/>
              </a:rPr>
              <a:t>5</a:t>
            </a:r>
            <a:r>
              <a:rPr lang="en-US" sz="1600" b="1" dirty="0" smtClean="0">
                <a:cs typeface="Times New Roman" pitchFamily="18" charset="0"/>
              </a:rPr>
              <a:t> </a:t>
            </a:r>
            <a:r>
              <a:rPr lang="ru-RU" sz="1600" b="1" dirty="0" smtClean="0">
                <a:cs typeface="Times New Roman" pitchFamily="18" charset="0"/>
              </a:rPr>
              <a:t>год</a:t>
            </a:r>
            <a:endParaRPr lang="ru-RU" sz="1600" b="1" dirty="0">
              <a:cs typeface="Times New Roman" pitchFamily="18" charset="0"/>
            </a:endParaRPr>
          </a:p>
        </p:txBody>
      </p:sp>
      <p:graphicFrame>
        <p:nvGraphicFramePr>
          <p:cNvPr id="16" name="Содержимое 6"/>
          <p:cNvGraphicFramePr>
            <a:graphicFrameLocks/>
          </p:cNvGraphicFramePr>
          <p:nvPr/>
        </p:nvGraphicFramePr>
        <p:xfrm>
          <a:off x="5327914" y="2924944"/>
          <a:ext cx="3648405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7" name="TextBox 1"/>
          <p:cNvSpPr txBox="1"/>
          <p:nvPr/>
        </p:nvSpPr>
        <p:spPr>
          <a:xfrm>
            <a:off x="3215682" y="4869160"/>
            <a:ext cx="768085" cy="48004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 smtClean="0">
                <a:cs typeface="Times New Roman" pitchFamily="18" charset="0"/>
              </a:rPr>
              <a:t>27,9%</a:t>
            </a:r>
            <a:endParaRPr lang="ru-RU" sz="1600" b="1" dirty="0">
              <a:cs typeface="Times New Roman" pitchFamily="18" charset="0"/>
            </a:endParaRPr>
          </a:p>
        </p:txBody>
      </p:sp>
      <p:sp>
        <p:nvSpPr>
          <p:cNvPr id="18" name="TextBox 1"/>
          <p:cNvSpPr txBox="1"/>
          <p:nvPr/>
        </p:nvSpPr>
        <p:spPr>
          <a:xfrm>
            <a:off x="6768077" y="3284987"/>
            <a:ext cx="672074" cy="344483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 smtClean="0">
                <a:cs typeface="Times New Roman" pitchFamily="18" charset="0"/>
              </a:rPr>
              <a:t>69%</a:t>
            </a:r>
            <a:endParaRPr lang="ru-RU" sz="1600" b="1" dirty="0">
              <a:cs typeface="Times New Roman" pitchFamily="18" charset="0"/>
            </a:endParaRPr>
          </a:p>
        </p:txBody>
      </p:sp>
      <p:sp>
        <p:nvSpPr>
          <p:cNvPr id="19" name="TextBox 1"/>
          <p:cNvSpPr txBox="1"/>
          <p:nvPr/>
        </p:nvSpPr>
        <p:spPr>
          <a:xfrm>
            <a:off x="7152119" y="4149081"/>
            <a:ext cx="672074" cy="272475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cs typeface="Times New Roman" pitchFamily="18" charset="0"/>
              </a:rPr>
              <a:t>19%</a:t>
            </a:r>
            <a:endParaRPr lang="ru-RU" sz="1400" b="1" dirty="0">
              <a:cs typeface="Times New Roman" pitchFamily="18" charset="0"/>
            </a:endParaRPr>
          </a:p>
        </p:txBody>
      </p:sp>
      <p:graphicFrame>
        <p:nvGraphicFramePr>
          <p:cNvPr id="21" name="Содержимое 6"/>
          <p:cNvGraphicFramePr>
            <a:graphicFrameLocks/>
          </p:cNvGraphicFramePr>
          <p:nvPr/>
        </p:nvGraphicFramePr>
        <p:xfrm>
          <a:off x="8784298" y="2924944"/>
          <a:ext cx="3648405" cy="2115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9984938" y="2708920"/>
            <a:ext cx="1440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cs typeface="Times New Roman" pitchFamily="18" charset="0"/>
              </a:rPr>
              <a:t>202</a:t>
            </a:r>
            <a:r>
              <a:rPr lang="ru-RU" sz="1600" b="1" dirty="0" smtClean="0">
                <a:cs typeface="Times New Roman" pitchFamily="18" charset="0"/>
              </a:rPr>
              <a:t>6</a:t>
            </a:r>
            <a:r>
              <a:rPr lang="en-US" sz="1600" b="1" dirty="0" smtClean="0">
                <a:cs typeface="Times New Roman" pitchFamily="18" charset="0"/>
              </a:rPr>
              <a:t> </a:t>
            </a:r>
            <a:r>
              <a:rPr lang="ru-RU" sz="1600" b="1" dirty="0" smtClean="0">
                <a:cs typeface="Times New Roman" pitchFamily="18" charset="0"/>
              </a:rPr>
              <a:t>год</a:t>
            </a:r>
            <a:endParaRPr lang="ru-RU" sz="1600" b="1" dirty="0">
              <a:cs typeface="Times New Roman" pitchFamily="18" charset="0"/>
            </a:endParaRPr>
          </a:p>
        </p:txBody>
      </p:sp>
      <p:sp>
        <p:nvSpPr>
          <p:cNvPr id="24" name="TextBox 1"/>
          <p:cNvSpPr txBox="1"/>
          <p:nvPr/>
        </p:nvSpPr>
        <p:spPr>
          <a:xfrm>
            <a:off x="10320471" y="3284987"/>
            <a:ext cx="555981" cy="309381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cs typeface="Times New Roman" pitchFamily="18" charset="0"/>
              </a:rPr>
              <a:t>67%</a:t>
            </a:r>
            <a:endParaRPr lang="ru-RU" sz="1400" b="1" dirty="0">
              <a:cs typeface="Times New Roman" pitchFamily="18" charset="0"/>
            </a:endParaRPr>
          </a:p>
        </p:txBody>
      </p:sp>
      <p:sp>
        <p:nvSpPr>
          <p:cNvPr id="26" name="TextBox 1"/>
          <p:cNvSpPr txBox="1"/>
          <p:nvPr/>
        </p:nvSpPr>
        <p:spPr>
          <a:xfrm>
            <a:off x="10608503" y="4149083"/>
            <a:ext cx="555981" cy="309381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cs typeface="Times New Roman" pitchFamily="18" charset="0"/>
              </a:rPr>
              <a:t>18%</a:t>
            </a:r>
            <a:endParaRPr lang="ru-RU" sz="1400" b="1" dirty="0"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208235" y="4797153"/>
            <a:ext cx="153617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cs typeface="Times New Roman" pitchFamily="18" charset="0"/>
              </a:rPr>
              <a:t>Условно утвержденные расходы*</a:t>
            </a:r>
          </a:p>
        </p:txBody>
      </p:sp>
      <p:cxnSp>
        <p:nvCxnSpPr>
          <p:cNvPr id="25" name="Прямая соединительная линия 24"/>
          <p:cNvCxnSpPr>
            <a:stCxn id="41" idx="0"/>
          </p:cNvCxnSpPr>
          <p:nvPr/>
        </p:nvCxnSpPr>
        <p:spPr>
          <a:xfrm flipV="1">
            <a:off x="8976321" y="4293096"/>
            <a:ext cx="720547" cy="504057"/>
          </a:xfrm>
          <a:prstGeom prst="line">
            <a:avLst/>
          </a:prstGeom>
          <a:ln w="38100">
            <a:solidFill>
              <a:schemeClr val="accent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>
            <a:stCxn id="41" idx="0"/>
          </p:cNvCxnSpPr>
          <p:nvPr/>
        </p:nvCxnSpPr>
        <p:spPr>
          <a:xfrm flipH="1" flipV="1">
            <a:off x="8040469" y="4149080"/>
            <a:ext cx="935852" cy="648073"/>
          </a:xfrm>
          <a:prstGeom prst="line">
            <a:avLst/>
          </a:prstGeom>
          <a:ln w="38100">
            <a:solidFill>
              <a:schemeClr val="accent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Прямоугольник 33"/>
          <p:cNvSpPr/>
          <p:nvPr/>
        </p:nvSpPr>
        <p:spPr>
          <a:xfrm>
            <a:off x="6672065" y="5589241"/>
            <a:ext cx="55199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cs typeface="Times New Roman" pitchFamily="18" charset="0"/>
              </a:rPr>
              <a:t>*Условно утвержденные расходы бюджета города в дальнейшем будут распределены по конкретным направлениям с учетом приоритетов бюджетной  политики</a:t>
            </a:r>
            <a:endParaRPr lang="ru-RU" sz="1400" dirty="0"/>
          </a:p>
        </p:txBody>
      </p:sp>
      <p:sp>
        <p:nvSpPr>
          <p:cNvPr id="39" name="Прямоугольник 77"/>
          <p:cNvSpPr/>
          <p:nvPr/>
        </p:nvSpPr>
        <p:spPr>
          <a:xfrm>
            <a:off x="0" y="6581160"/>
            <a:ext cx="12187680" cy="276480"/>
          </a:xfrm>
          <a:prstGeom prst="rect">
            <a:avLst/>
          </a:prstGeom>
          <a:solidFill>
            <a:srgbClr val="BCB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350" b="1" strike="noStrike" spc="-1" dirty="0">
              <a:solidFill>
                <a:schemeClr val="lt1"/>
              </a:solidFill>
              <a:latin typeface="Calibri"/>
            </a:endParaRPr>
          </a:p>
        </p:txBody>
      </p:sp>
      <p:grpSp>
        <p:nvGrpSpPr>
          <p:cNvPr id="40" name="Группа 77"/>
          <p:cNvGrpSpPr/>
          <p:nvPr/>
        </p:nvGrpSpPr>
        <p:grpSpPr>
          <a:xfrm>
            <a:off x="31634" y="6519161"/>
            <a:ext cx="2477765" cy="327779"/>
            <a:chOff x="31634" y="6519161"/>
            <a:chExt cx="2477765" cy="327779"/>
          </a:xfrm>
        </p:grpSpPr>
        <p:sp>
          <p:nvSpPr>
            <p:cNvPr id="42" name="TextBox 41"/>
            <p:cNvSpPr txBox="1"/>
            <p:nvPr/>
          </p:nvSpPr>
          <p:spPr>
            <a:xfrm>
              <a:off x="324698" y="6552772"/>
              <a:ext cx="218470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b="1" dirty="0" smtClean="0">
                  <a:latin typeface="Calibri" panose="020F0502020204030204" pitchFamily="34" charset="0"/>
                </a:rPr>
                <a:t>Администрация города Твери</a:t>
              </a:r>
              <a:endParaRPr lang="ru-RU" sz="1200" b="1" dirty="0">
                <a:latin typeface="Calibri" panose="020F0502020204030204" pitchFamily="34" charset="0"/>
              </a:endParaRPr>
            </a:p>
          </p:txBody>
        </p:sp>
        <p:pic>
          <p:nvPicPr>
            <p:cNvPr id="43" name="Picture 2" descr="Герб города Тверь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1634" y="6519161"/>
              <a:ext cx="294369" cy="3277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0" name="Прямоугольник 70"/>
          <p:cNvSpPr/>
          <p:nvPr/>
        </p:nvSpPr>
        <p:spPr>
          <a:xfrm rot="5400000" flipV="1">
            <a:off x="453350" y="632745"/>
            <a:ext cx="587472" cy="4626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720" rIns="90000" bIns="72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350" b="0" strike="noStrike" spc="-1">
              <a:solidFill>
                <a:schemeClr val="lt1"/>
              </a:solidFill>
              <a:latin typeface="Calibri"/>
            </a:endParaRPr>
          </a:p>
        </p:txBody>
      </p:sp>
      <p:sp>
        <p:nvSpPr>
          <p:cNvPr id="28" name="Номер слайда 27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F8B4F9AE-2B7D-43B8-AD8B-ED3109F5FBD3}" type="slidenum">
              <a:rPr lang="ru-RU" sz="1400" b="1" smtClean="0">
                <a:solidFill>
                  <a:schemeClr val="tx1"/>
                </a:solidFill>
              </a:rPr>
              <a:pPr/>
              <a:t>42</a:t>
            </a:fld>
            <a:endParaRPr lang="ru-RU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78743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458258" y="379649"/>
            <a:ext cx="11108006" cy="5715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a typeface="+mj-ea"/>
                <a:cs typeface="Times New Roman" pitchFamily="18" charset="0"/>
              </a:rPr>
              <a:t>Финансовые показатели бюджета города Твери </a:t>
            </a:r>
          </a:p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a typeface="+mj-ea"/>
                <a:cs typeface="Times New Roman" pitchFamily="18" charset="0"/>
              </a:rPr>
              <a:t>в расчете на 1 жителя </a:t>
            </a:r>
            <a:endParaRPr lang="ru-RU" sz="2400" dirty="0">
              <a:solidFill>
                <a:schemeClr val="accent1">
                  <a:lumMod val="50000"/>
                </a:schemeClr>
              </a:solidFill>
              <a:ea typeface="+mj-ea"/>
              <a:cs typeface="Times New Roman" pitchFamily="18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484112" y="1097424"/>
          <a:ext cx="11162693" cy="4179631"/>
        </p:xfrm>
        <a:graphic>
          <a:graphicData uri="http://schemas.openxmlformats.org/drawingml/2006/table">
            <a:tbl>
              <a:tblPr/>
              <a:tblGrid>
                <a:gridCol w="780544"/>
                <a:gridCol w="4115595"/>
                <a:gridCol w="1442000"/>
                <a:gridCol w="1608184"/>
                <a:gridCol w="1513585"/>
                <a:gridCol w="1702785"/>
              </a:tblGrid>
              <a:tr h="3539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№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п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п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8349" marR="88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Наименование показателя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8349" marR="88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Ед.изм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.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8349" marR="88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20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24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 год 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76824" marR="76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202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5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 год 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76824" marR="76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20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26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 год 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76824" marR="76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43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1.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8349" marR="883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Объем доходов бюджета  города в расчете на 1  жителя             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8349" marR="883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руб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.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8349" marR="883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25 459.4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88349" marR="883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23 126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88349" marR="883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23 753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,0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88349" marR="883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35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2.</a:t>
                      </a:r>
                      <a:endParaRPr lang="ru-RU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8349" marR="883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Объем расходов бюджета города в расчете на 1  жителя                 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8349" marR="883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руб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.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8349" marR="883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25 459,4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88349" marR="883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22 689,4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88349" marR="883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kern="1200" dirty="0" smtClean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23 315,7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88349" marR="883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11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3.</a:t>
                      </a:r>
                      <a:endParaRPr lang="ru-RU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8349" marR="883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Объем расходов бюджета города на жилищно-коммунальное   хозяйство в расчете на 1 жителя           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8349" marR="883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kern="1200" dirty="0" smtClean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руб</a:t>
                      </a:r>
                      <a:r>
                        <a:rPr lang="ru-RU" sz="1400" kern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.</a:t>
                      </a:r>
                    </a:p>
                  </a:txBody>
                  <a:tcPr marL="88349" marR="883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1 707,0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88349" marR="883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1 278,6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88349" marR="883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1 282,4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88349" marR="883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29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4.</a:t>
                      </a:r>
                      <a:endParaRPr lang="ru-RU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8349" marR="883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Объем расходов бюджета города на образование в расчете на 1 жителя    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8349" marR="883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kern="1200" dirty="0" smtClean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руб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.</a:t>
                      </a:r>
                    </a:p>
                  </a:txBody>
                  <a:tcPr marL="88349" marR="883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13 940,9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88349" marR="883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13 721,6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88349" marR="883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13 736,9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88349" marR="883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2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5.</a:t>
                      </a:r>
                      <a:endParaRPr lang="ru-RU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8349" marR="883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Объем расходов бюджета города на культуру в  расчете на 1 жителя    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8349" marR="883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kern="1200" dirty="0" smtClean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руб</a:t>
                      </a:r>
                      <a:r>
                        <a:rPr lang="ru-RU" sz="1400" kern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.</a:t>
                      </a:r>
                    </a:p>
                  </a:txBody>
                  <a:tcPr marL="88349" marR="883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843,7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88349" marR="883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836,0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88349" marR="883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836,9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88349" marR="883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74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6.</a:t>
                      </a:r>
                      <a:endParaRPr lang="ru-RU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8349" marR="883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Объем расходов бюджета города на социальную   политику в расчете на 1 жителя    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8349" marR="883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kern="1200" dirty="0" smtClean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руб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.</a:t>
                      </a:r>
                    </a:p>
                  </a:txBody>
                  <a:tcPr marL="88349" marR="883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880,3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88349" marR="883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855,1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88349" marR="883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856,0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88349" marR="883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54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7.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8349" marR="883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Объем расходов бюджета города на физическую  культуру и спорт в    расчете на 1 жителя     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8349" marR="883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kern="1200" dirty="0" smtClean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руб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.</a:t>
                      </a:r>
                    </a:p>
                  </a:txBody>
                  <a:tcPr marL="88349" marR="883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183,9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88349" marR="883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kern="1200" dirty="0" smtClean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164,6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88349" marR="883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kern="1200" dirty="0" smtClean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164,8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88349" marR="883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470356" y="5750328"/>
            <a:ext cx="11402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cs typeface="Times New Roman" pitchFamily="18" charset="0"/>
              </a:rPr>
              <a:t>Среднегодовая численность населения города Твери на 2024 год – 412,98 тыс.чел., </a:t>
            </a:r>
          </a:p>
          <a:p>
            <a:r>
              <a:rPr lang="ru-RU" sz="1600" dirty="0" smtClean="0">
                <a:cs typeface="Times New Roman" pitchFamily="18" charset="0"/>
              </a:rPr>
              <a:t>на 2025 год – 412,21 тыс.чел., на 2026 год – 411,78 тыс.чел.</a:t>
            </a:r>
            <a:endParaRPr lang="ru-RU" sz="1600" dirty="0">
              <a:cs typeface="Times New Roman" pitchFamily="18" charset="0"/>
            </a:endParaRPr>
          </a:p>
        </p:txBody>
      </p:sp>
      <p:sp>
        <p:nvSpPr>
          <p:cNvPr id="16" name="Прямоугольник 77"/>
          <p:cNvSpPr/>
          <p:nvPr/>
        </p:nvSpPr>
        <p:spPr>
          <a:xfrm>
            <a:off x="0" y="6581160"/>
            <a:ext cx="12187680" cy="276480"/>
          </a:xfrm>
          <a:prstGeom prst="rect">
            <a:avLst/>
          </a:prstGeom>
          <a:solidFill>
            <a:srgbClr val="BCB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350" b="1" strike="noStrike" spc="-1" dirty="0">
              <a:solidFill>
                <a:schemeClr val="lt1"/>
              </a:solidFill>
              <a:latin typeface="Calibri"/>
            </a:endParaRPr>
          </a:p>
        </p:txBody>
      </p:sp>
      <p:grpSp>
        <p:nvGrpSpPr>
          <p:cNvPr id="17" name="Группа 77"/>
          <p:cNvGrpSpPr/>
          <p:nvPr/>
        </p:nvGrpSpPr>
        <p:grpSpPr>
          <a:xfrm>
            <a:off x="31634" y="6519161"/>
            <a:ext cx="2477765" cy="327779"/>
            <a:chOff x="31634" y="6519161"/>
            <a:chExt cx="2477765" cy="327779"/>
          </a:xfrm>
        </p:grpSpPr>
        <p:sp>
          <p:nvSpPr>
            <p:cNvPr id="18" name="TextBox 17"/>
            <p:cNvSpPr txBox="1"/>
            <p:nvPr/>
          </p:nvSpPr>
          <p:spPr>
            <a:xfrm>
              <a:off x="324698" y="6552772"/>
              <a:ext cx="218470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b="1" dirty="0" smtClean="0">
                  <a:latin typeface="Calibri" panose="020F0502020204030204" pitchFamily="34" charset="0"/>
                </a:rPr>
                <a:t>Администрация города Твери</a:t>
              </a:r>
              <a:endParaRPr lang="ru-RU" sz="1200" b="1" dirty="0">
                <a:latin typeface="Calibri" panose="020F0502020204030204" pitchFamily="34" charset="0"/>
              </a:endParaRPr>
            </a:p>
          </p:txBody>
        </p:sp>
        <p:pic>
          <p:nvPicPr>
            <p:cNvPr id="19" name="Picture 2" descr="Герб города Тверь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634" y="6519161"/>
              <a:ext cx="294369" cy="3277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Прямоугольник 70"/>
          <p:cNvSpPr/>
          <p:nvPr/>
        </p:nvSpPr>
        <p:spPr>
          <a:xfrm rot="5400000" flipV="1">
            <a:off x="132718" y="608995"/>
            <a:ext cx="587472" cy="4626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720" rIns="90000" bIns="72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350" b="0" strike="noStrike" spc="-1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F8B4F9AE-2B7D-43B8-AD8B-ED3109F5FBD3}" type="slidenum">
              <a:rPr lang="ru-RU" sz="1400" b="1" smtClean="0">
                <a:solidFill>
                  <a:schemeClr val="tx1"/>
                </a:solidFill>
              </a:rPr>
              <a:pPr/>
              <a:t>43</a:t>
            </a:fld>
            <a:endParaRPr lang="ru-RU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78743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Диаграмма 13"/>
          <p:cNvGraphicFramePr>
            <a:graphicFrameLocks/>
          </p:cNvGraphicFramePr>
          <p:nvPr/>
        </p:nvGraphicFramePr>
        <p:xfrm>
          <a:off x="527383" y="908720"/>
          <a:ext cx="11137238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26" name="Picture 2" descr="C:\Users\fin_anschukova\Desktop\ctvmz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360364" y="3717032"/>
            <a:ext cx="1920887" cy="1728192"/>
          </a:xfrm>
          <a:prstGeom prst="ellipse">
            <a:avLst/>
          </a:prstGeom>
          <a:solidFill>
            <a:srgbClr val="AA3334"/>
          </a:solidFill>
          <a:ln>
            <a:noFill/>
          </a:ln>
          <a:effectLst/>
        </p:spPr>
      </p:pic>
      <p:pic>
        <p:nvPicPr>
          <p:cNvPr id="2" name="Picture 2" descr="C:\Users\fin_anschukova\Desktop\картинки для презентации\kisspng-physical-education-study-skills-human-resource-spo-agility-5b5bc34b2b3255.685304281532740427176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7382" y="1268760"/>
            <a:ext cx="1751697" cy="1656184"/>
          </a:xfrm>
          <a:prstGeom prst="ellipse">
            <a:avLst/>
          </a:prstGeom>
          <a:ln>
            <a:noFill/>
          </a:ln>
          <a:effectLst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97759" y="213756"/>
            <a:ext cx="10489834" cy="720080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defRPr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Социально-культурная сфера в 2024 году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0489059" y="908720"/>
            <a:ext cx="1513491" cy="5087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  <a:cs typeface="Times New Roman" pitchFamily="18" charset="0"/>
              </a:rPr>
              <a:t>млн</a:t>
            </a:r>
            <a:r>
              <a:rPr lang="ru-RU" dirty="0" smtClean="0">
                <a:solidFill>
                  <a:schemeClr val="tx1"/>
                </a:solidFill>
                <a:cs typeface="Times New Roman" pitchFamily="18" charset="0"/>
              </a:rPr>
              <a:t> руб.</a:t>
            </a:r>
            <a:endParaRPr lang="ru-RU" dirty="0">
              <a:solidFill>
                <a:schemeClr val="tx1"/>
              </a:solidFill>
              <a:cs typeface="Times New Roman" pitchFamily="18" charset="0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627" y="3861048"/>
            <a:ext cx="1872452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Прямоугольник 77"/>
          <p:cNvSpPr/>
          <p:nvPr/>
        </p:nvSpPr>
        <p:spPr>
          <a:xfrm>
            <a:off x="0" y="6581160"/>
            <a:ext cx="12187680" cy="276480"/>
          </a:xfrm>
          <a:prstGeom prst="rect">
            <a:avLst/>
          </a:prstGeom>
          <a:solidFill>
            <a:srgbClr val="BCB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350" b="1" strike="noStrike" spc="-1" dirty="0">
              <a:solidFill>
                <a:schemeClr val="lt1"/>
              </a:solidFill>
              <a:latin typeface="Calibri"/>
            </a:endParaRPr>
          </a:p>
        </p:txBody>
      </p:sp>
      <p:grpSp>
        <p:nvGrpSpPr>
          <p:cNvPr id="20" name="Группа 77"/>
          <p:cNvGrpSpPr/>
          <p:nvPr/>
        </p:nvGrpSpPr>
        <p:grpSpPr>
          <a:xfrm>
            <a:off x="31634" y="6519161"/>
            <a:ext cx="2477765" cy="327779"/>
            <a:chOff x="31634" y="6519161"/>
            <a:chExt cx="2477765" cy="327779"/>
          </a:xfrm>
        </p:grpSpPr>
        <p:sp>
          <p:nvSpPr>
            <p:cNvPr id="21" name="TextBox 20"/>
            <p:cNvSpPr txBox="1"/>
            <p:nvPr/>
          </p:nvSpPr>
          <p:spPr>
            <a:xfrm>
              <a:off x="324698" y="6552772"/>
              <a:ext cx="218470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b="1" dirty="0" smtClean="0">
                  <a:latin typeface="Calibri" panose="020F0502020204030204" pitchFamily="34" charset="0"/>
                </a:rPr>
                <a:t>Администрация города Твери</a:t>
              </a:r>
              <a:endParaRPr lang="ru-RU" sz="1200" b="1" dirty="0">
                <a:latin typeface="Calibri" panose="020F0502020204030204" pitchFamily="34" charset="0"/>
              </a:endParaRPr>
            </a:p>
          </p:txBody>
        </p:sp>
        <p:pic>
          <p:nvPicPr>
            <p:cNvPr id="22" name="Picture 2" descr="Герб города Тверь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1634" y="6519161"/>
              <a:ext cx="294369" cy="3277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" name="Прямоугольник 70"/>
          <p:cNvSpPr/>
          <p:nvPr/>
        </p:nvSpPr>
        <p:spPr>
          <a:xfrm rot="5400000" flipV="1">
            <a:off x="382099" y="597119"/>
            <a:ext cx="587472" cy="4626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720" rIns="90000" bIns="72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350" b="0" strike="noStrike" spc="-1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F8B4F9AE-2B7D-43B8-AD8B-ED3109F5FBD3}" type="slidenum">
              <a:rPr lang="ru-RU" sz="1400" b="1" smtClean="0">
                <a:solidFill>
                  <a:schemeClr val="tx1"/>
                </a:solidFill>
              </a:rPr>
              <a:pPr/>
              <a:t>44</a:t>
            </a:fld>
            <a:endParaRPr lang="ru-RU" sz="14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8743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Диаграмма 13"/>
          <p:cNvGraphicFramePr>
            <a:graphicFrameLocks/>
          </p:cNvGraphicFramePr>
          <p:nvPr/>
        </p:nvGraphicFramePr>
        <p:xfrm>
          <a:off x="635269" y="881336"/>
          <a:ext cx="11137238" cy="5976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18788" name="Picture 4" descr="C:\Users\fin_anschukova\Desktop\Безымянный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68343" y="1124744"/>
            <a:ext cx="1464752" cy="1368152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36318" y="225632"/>
            <a:ext cx="10081120" cy="548680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defRPr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Городское хозяйство в 2024 году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0032438" y="836712"/>
            <a:ext cx="1920213" cy="5087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416481" y="404664"/>
            <a:ext cx="1513491" cy="5087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  <a:cs typeface="Times New Roman" pitchFamily="18" charset="0"/>
              </a:rPr>
              <a:t>млн</a:t>
            </a:r>
            <a:r>
              <a:rPr lang="ru-RU" dirty="0" smtClean="0">
                <a:solidFill>
                  <a:schemeClr val="tx1"/>
                </a:solidFill>
                <a:cs typeface="Times New Roman" pitchFamily="18" charset="0"/>
              </a:rPr>
              <a:t> руб.</a:t>
            </a:r>
            <a:endParaRPr lang="ru-RU" dirty="0">
              <a:solidFill>
                <a:schemeClr val="tx1"/>
              </a:solidFill>
              <a:cs typeface="Times New Roman" pitchFamily="18" charset="0"/>
            </a:endParaRPr>
          </a:p>
        </p:txBody>
      </p:sp>
      <p:pic>
        <p:nvPicPr>
          <p:cNvPr id="1026" name="Picture 2" descr="O:\Бюджет для граждан\Тверь\Картинки\пиктограммы\жкх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64354" y="4221088"/>
            <a:ext cx="1946679" cy="1944216"/>
          </a:xfrm>
          <a:prstGeom prst="rect">
            <a:avLst/>
          </a:prstGeom>
          <a:noFill/>
        </p:spPr>
      </p:pic>
      <p:sp>
        <p:nvSpPr>
          <p:cNvPr id="17" name="Прямоугольник 77"/>
          <p:cNvSpPr/>
          <p:nvPr/>
        </p:nvSpPr>
        <p:spPr>
          <a:xfrm>
            <a:off x="0" y="6581160"/>
            <a:ext cx="12187680" cy="276480"/>
          </a:xfrm>
          <a:prstGeom prst="rect">
            <a:avLst/>
          </a:prstGeom>
          <a:solidFill>
            <a:srgbClr val="BCB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350" b="1" strike="noStrike" spc="-1" dirty="0">
              <a:solidFill>
                <a:schemeClr val="lt1"/>
              </a:solidFill>
              <a:latin typeface="Calibri"/>
            </a:endParaRPr>
          </a:p>
        </p:txBody>
      </p:sp>
      <p:grpSp>
        <p:nvGrpSpPr>
          <p:cNvPr id="18" name="Группа 77"/>
          <p:cNvGrpSpPr/>
          <p:nvPr/>
        </p:nvGrpSpPr>
        <p:grpSpPr>
          <a:xfrm>
            <a:off x="31634" y="6519161"/>
            <a:ext cx="2477765" cy="327779"/>
            <a:chOff x="31634" y="6519161"/>
            <a:chExt cx="2477765" cy="327779"/>
          </a:xfrm>
        </p:grpSpPr>
        <p:sp>
          <p:nvSpPr>
            <p:cNvPr id="19" name="TextBox 18"/>
            <p:cNvSpPr txBox="1"/>
            <p:nvPr/>
          </p:nvSpPr>
          <p:spPr>
            <a:xfrm>
              <a:off x="324698" y="6552772"/>
              <a:ext cx="218470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b="1" dirty="0" smtClean="0">
                  <a:latin typeface="Calibri" panose="020F0502020204030204" pitchFamily="34" charset="0"/>
                </a:rPr>
                <a:t>Администрация города Твери</a:t>
              </a:r>
              <a:endParaRPr lang="ru-RU" sz="1200" b="1" dirty="0">
                <a:latin typeface="Calibri" panose="020F0502020204030204" pitchFamily="34" charset="0"/>
              </a:endParaRPr>
            </a:p>
          </p:txBody>
        </p:sp>
        <p:pic>
          <p:nvPicPr>
            <p:cNvPr id="20" name="Picture 2" descr="Герб города Тверь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1634" y="6519161"/>
              <a:ext cx="294369" cy="3277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" name="Прямоугольник 70"/>
          <p:cNvSpPr/>
          <p:nvPr/>
        </p:nvSpPr>
        <p:spPr>
          <a:xfrm rot="5400000" flipV="1">
            <a:off x="370224" y="418989"/>
            <a:ext cx="587472" cy="4626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720" rIns="90000" bIns="72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350" b="0" strike="noStrike" spc="-1">
              <a:solidFill>
                <a:schemeClr val="lt1"/>
              </a:solidFill>
              <a:latin typeface="Calibri"/>
            </a:endParaRPr>
          </a:p>
        </p:txBody>
      </p:sp>
      <p:sp>
        <p:nvSpPr>
          <p:cNvPr id="21" name="Номер слайда 20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F8B4F9AE-2B7D-43B8-AD8B-ED3109F5FBD3}" type="slidenum">
              <a:rPr lang="ru-RU" sz="1400" b="1" smtClean="0">
                <a:solidFill>
                  <a:schemeClr val="tx1"/>
                </a:solidFill>
              </a:rPr>
              <a:pPr/>
              <a:t>45</a:t>
            </a:fld>
            <a:endParaRPr lang="ru-RU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8743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59312" y="165398"/>
            <a:ext cx="10177132" cy="720080"/>
          </a:xfrm>
        </p:spPr>
        <p:txBody>
          <a:bodyPr>
            <a:noAutofit/>
          </a:bodyPr>
          <a:lstStyle/>
          <a:p>
            <a:pPr lvl="0">
              <a:defRPr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Программная структура расходов бюджета города Твери на  2024 год и на плановый период 2025 и 2026 годов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609601" y="2204864"/>
            <a:ext cx="10972799" cy="392129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056188" y="731346"/>
            <a:ext cx="158698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млн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руб.</a:t>
            </a:r>
            <a:endParaRPr lang="ru-RU" sz="1600" dirty="0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670946" y="1019379"/>
          <a:ext cx="10849206" cy="33409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9405"/>
                <a:gridCol w="2463267"/>
                <a:gridCol w="2463267"/>
                <a:gridCol w="2463267"/>
              </a:tblGrid>
              <a:tr h="45599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 smtClean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121920" marR="121920">
                    <a:solidFill>
                      <a:srgbClr val="455C7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+mn-lt"/>
                          <a:cs typeface="Times New Roman" panose="02020603050405020304" pitchFamily="18" charset="0"/>
                        </a:rPr>
                        <a:t>2024</a:t>
                      </a:r>
                      <a:endParaRPr lang="ru-RU" sz="20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>
                    <a:solidFill>
                      <a:srgbClr val="455C7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+mn-lt"/>
                          <a:cs typeface="Times New Roman" panose="02020603050405020304" pitchFamily="18" charset="0"/>
                        </a:rPr>
                        <a:t>2025</a:t>
                      </a:r>
                      <a:endParaRPr lang="ru-RU" sz="20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>
                    <a:solidFill>
                      <a:srgbClr val="455C7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+mn-lt"/>
                          <a:cs typeface="Times New Roman" panose="02020603050405020304" pitchFamily="18" charset="0"/>
                        </a:rPr>
                        <a:t>2026</a:t>
                      </a:r>
                      <a:endParaRPr lang="ru-RU" sz="20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>
                    <a:solidFill>
                      <a:srgbClr val="455C71"/>
                    </a:solidFill>
                  </a:tcPr>
                </a:tc>
              </a:tr>
              <a:tr h="455991">
                <a:tc>
                  <a:txBody>
                    <a:bodyPr/>
                    <a:lstStyle/>
                    <a:p>
                      <a:pPr algn="l"/>
                      <a:r>
                        <a:rPr lang="ru-RU" sz="1800" b="1" dirty="0" smtClean="0">
                          <a:latin typeface="+mn-lt"/>
                          <a:cs typeface="Times New Roman" panose="02020603050405020304" pitchFamily="18" charset="0"/>
                        </a:rPr>
                        <a:t>Расходы всего</a:t>
                      </a:r>
                      <a:endParaRPr lang="ru-RU" sz="1800" b="1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>
                    <a:solidFill>
                      <a:srgbClr val="455C71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+mn-lt"/>
                          <a:cs typeface="Times New Roman" pitchFamily="18" charset="0"/>
                        </a:rPr>
                        <a:t>10 514,2</a:t>
                      </a:r>
                      <a:endParaRPr lang="ru-RU" sz="20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121920" marR="121920" anchor="ctr">
                    <a:solidFill>
                      <a:srgbClr val="455C71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+mn-lt"/>
                          <a:cs typeface="Times New Roman" pitchFamily="18" charset="0"/>
                        </a:rPr>
                        <a:t>9 352,8</a:t>
                      </a:r>
                      <a:endParaRPr lang="ru-RU" sz="20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121920" marR="121920" anchor="ctr">
                    <a:solidFill>
                      <a:srgbClr val="455C71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+mn-lt"/>
                          <a:cs typeface="Times New Roman" pitchFamily="18" charset="0"/>
                        </a:rPr>
                        <a:t>9 600,9</a:t>
                      </a:r>
                      <a:endParaRPr lang="ru-RU" sz="20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121920" marR="121920" anchor="ctr">
                    <a:solidFill>
                      <a:srgbClr val="455C71">
                        <a:alpha val="35000"/>
                      </a:srgbClr>
                    </a:solidFill>
                  </a:tcPr>
                </a:tc>
              </a:tr>
              <a:tr h="666449">
                <a:tc>
                  <a:txBody>
                    <a:bodyPr/>
                    <a:lstStyle/>
                    <a:p>
                      <a:pPr algn="l"/>
                      <a:r>
                        <a:rPr lang="ru-RU" sz="1800" dirty="0" smtClean="0">
                          <a:latin typeface="+mn-lt"/>
                          <a:cs typeface="Times New Roman" panose="02020603050405020304" pitchFamily="18" charset="0"/>
                        </a:rPr>
                        <a:t>Муниципальные программы</a:t>
                      </a:r>
                      <a:endParaRPr lang="ru-RU" sz="18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>
                    <a:solidFill>
                      <a:srgbClr val="455C71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+mn-lt"/>
                          <a:cs typeface="Times New Roman" panose="02020603050405020304" pitchFamily="18" charset="0"/>
                        </a:rPr>
                        <a:t>9 149,5</a:t>
                      </a:r>
                      <a:endParaRPr lang="ru-RU" sz="20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>
                    <a:solidFill>
                      <a:srgbClr val="455C71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+mn-lt"/>
                          <a:cs typeface="Times New Roman" panose="02020603050405020304" pitchFamily="18" charset="0"/>
                        </a:rPr>
                        <a:t>7 861,1</a:t>
                      </a:r>
                      <a:endParaRPr lang="ru-RU" sz="20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>
                    <a:solidFill>
                      <a:srgbClr val="455C71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+mn-lt"/>
                          <a:cs typeface="Times New Roman" panose="02020603050405020304" pitchFamily="18" charset="0"/>
                        </a:rPr>
                        <a:t>7 861,5</a:t>
                      </a:r>
                    </a:p>
                  </a:txBody>
                  <a:tcPr marL="121920" marR="121920" anchor="ctr">
                    <a:solidFill>
                      <a:srgbClr val="455C71">
                        <a:alpha val="10000"/>
                      </a:srgbClr>
                    </a:solidFill>
                  </a:tcPr>
                </a:tc>
              </a:tr>
              <a:tr h="596297">
                <a:tc>
                  <a:txBody>
                    <a:bodyPr/>
                    <a:lstStyle/>
                    <a:p>
                      <a:pPr algn="l"/>
                      <a:r>
                        <a:rPr lang="ru-RU" sz="1800" i="1" dirty="0" smtClean="0">
                          <a:latin typeface="+mn-lt"/>
                          <a:cs typeface="Times New Roman" panose="02020603050405020304" pitchFamily="18" charset="0"/>
                        </a:rPr>
                        <a:t>удельный вес программных расходов</a:t>
                      </a:r>
                      <a:endParaRPr lang="ru-RU" sz="1800" i="1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>
                    <a:solidFill>
                      <a:srgbClr val="455C71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latin typeface="+mn-lt"/>
                          <a:cs typeface="Times New Roman" panose="02020603050405020304" pitchFamily="18" charset="0"/>
                        </a:rPr>
                        <a:t>87%</a:t>
                      </a:r>
                      <a:endParaRPr lang="ru-RU" sz="1400" i="1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>
                    <a:solidFill>
                      <a:srgbClr val="455C71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latin typeface="+mn-lt"/>
                          <a:cs typeface="Times New Roman" panose="02020603050405020304" pitchFamily="18" charset="0"/>
                        </a:rPr>
                        <a:t>84%</a:t>
                      </a:r>
                      <a:endParaRPr lang="ru-RU" sz="1400" i="1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>
                    <a:solidFill>
                      <a:srgbClr val="455C71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latin typeface="+mn-lt"/>
                          <a:cs typeface="Times New Roman" panose="02020603050405020304" pitchFamily="18" charset="0"/>
                        </a:rPr>
                        <a:t>82%</a:t>
                      </a:r>
                      <a:endParaRPr lang="ru-RU" sz="1400" i="1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>
                    <a:solidFill>
                      <a:srgbClr val="455C71">
                        <a:alpha val="35000"/>
                      </a:srgbClr>
                    </a:solidFill>
                  </a:tcPr>
                </a:tc>
              </a:tr>
              <a:tr h="455991">
                <a:tc>
                  <a:txBody>
                    <a:bodyPr/>
                    <a:lstStyle/>
                    <a:p>
                      <a:pPr algn="l"/>
                      <a:r>
                        <a:rPr lang="ru-RU" sz="1800" dirty="0" err="1" smtClean="0">
                          <a:latin typeface="+mn-lt"/>
                          <a:cs typeface="Times New Roman" panose="02020603050405020304" pitchFamily="18" charset="0"/>
                        </a:rPr>
                        <a:t>Непрограммные</a:t>
                      </a:r>
                      <a:r>
                        <a:rPr lang="ru-RU" sz="1800" dirty="0" smtClean="0">
                          <a:latin typeface="+mn-lt"/>
                          <a:cs typeface="Times New Roman" panose="02020603050405020304" pitchFamily="18" charset="0"/>
                        </a:rPr>
                        <a:t> расходы</a:t>
                      </a:r>
                      <a:endParaRPr lang="ru-RU" sz="18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>
                    <a:solidFill>
                      <a:srgbClr val="455C71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+mn-lt"/>
                          <a:cs typeface="Times New Roman" panose="02020603050405020304" pitchFamily="18" charset="0"/>
                        </a:rPr>
                        <a:t>1 364,7</a:t>
                      </a:r>
                      <a:endParaRPr lang="ru-RU" sz="20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>
                    <a:solidFill>
                      <a:srgbClr val="455C71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+mn-lt"/>
                          <a:cs typeface="Times New Roman" panose="02020603050405020304" pitchFamily="18" charset="0"/>
                        </a:rPr>
                        <a:t>1 368,7</a:t>
                      </a:r>
                      <a:endParaRPr lang="ru-RU" sz="20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>
                    <a:solidFill>
                      <a:srgbClr val="455C71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+mn-lt"/>
                          <a:cs typeface="Times New Roman" panose="02020603050405020304" pitchFamily="18" charset="0"/>
                        </a:rPr>
                        <a:t>1 480,4</a:t>
                      </a:r>
                      <a:endParaRPr lang="ru-RU" sz="20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>
                    <a:solidFill>
                      <a:srgbClr val="455C71">
                        <a:alpha val="10000"/>
                      </a:srgbClr>
                    </a:solidFill>
                  </a:tcPr>
                </a:tc>
              </a:tr>
              <a:tr h="666449">
                <a:tc>
                  <a:txBody>
                    <a:bodyPr/>
                    <a:lstStyle/>
                    <a:p>
                      <a:pPr algn="l"/>
                      <a:r>
                        <a:rPr lang="ru-RU" sz="1800" dirty="0" smtClean="0">
                          <a:latin typeface="+mn-lt"/>
                          <a:cs typeface="Times New Roman" panose="02020603050405020304" pitchFamily="18" charset="0"/>
                        </a:rPr>
                        <a:t>Условно утвержденные расходы*</a:t>
                      </a:r>
                      <a:endParaRPr lang="ru-RU" sz="18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>
                    <a:solidFill>
                      <a:srgbClr val="455C71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>
                    <a:solidFill>
                      <a:srgbClr val="455C71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+mn-lt"/>
                          <a:cs typeface="Times New Roman" panose="02020603050405020304" pitchFamily="18" charset="0"/>
                        </a:rPr>
                        <a:t>123,0</a:t>
                      </a:r>
                      <a:endParaRPr lang="ru-RU" sz="20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>
                    <a:solidFill>
                      <a:srgbClr val="455C71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+mn-lt"/>
                          <a:cs typeface="Times New Roman" panose="02020603050405020304" pitchFamily="18" charset="0"/>
                        </a:rPr>
                        <a:t>259,0</a:t>
                      </a:r>
                      <a:endParaRPr lang="ru-RU" sz="20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>
                    <a:solidFill>
                      <a:srgbClr val="455C71">
                        <a:alpha val="35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239349" y="4452013"/>
            <a:ext cx="11952651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 smtClean="0">
                <a:cs typeface="Times New Roman" pitchFamily="18" charset="0"/>
              </a:rPr>
              <a:t>   * Под условно-утверждёнными понимаются расходы </a:t>
            </a:r>
            <a:r>
              <a:rPr lang="ru-RU" sz="1500" b="1" dirty="0" smtClean="0">
                <a:cs typeface="Times New Roman" pitchFamily="18" charset="0"/>
              </a:rPr>
              <a:t>не распределенные</a:t>
            </a:r>
            <a:r>
              <a:rPr lang="ru-RU" sz="1500" dirty="0" smtClean="0">
                <a:cs typeface="Times New Roman" pitchFamily="18" charset="0"/>
              </a:rPr>
              <a:t> в плановом периоде в соответствии с классификацией расходов бюджетов бюджетные ассигнования.</a:t>
            </a:r>
          </a:p>
          <a:p>
            <a:r>
              <a:rPr lang="ru-RU" sz="1500" dirty="0" smtClean="0">
                <a:cs typeface="Times New Roman" pitchFamily="18" charset="0"/>
              </a:rPr>
              <a:t>    Общий объем условно утверждаемых  расходов на первый год планового периода  должен составлять не менее 2,5 процента общего объема расходов бюджета  на второй год планового периода -  не менее 5 процентов общего объема расходов бюджета без учета расходов бюджета, предусмотренных за счет межбюджетных трансфертов из других бюджетов бюджетной системы Российской Федерации, имеющих целевое назначение. </a:t>
            </a:r>
          </a:p>
          <a:p>
            <a:r>
              <a:rPr lang="ru-RU" sz="1500" dirty="0" smtClean="0">
                <a:cs typeface="Times New Roman" pitchFamily="18" charset="0"/>
              </a:rPr>
              <a:t>    Условно утвержденные расходы бюджета города в дальнейшем будут распределены по конкретным направлениям с учетом приоритетов бюджетной  политики, что приведет к некоторому уточнению данных пропорций.</a:t>
            </a:r>
          </a:p>
          <a:p>
            <a:endParaRPr lang="ru-RU" sz="1500" dirty="0">
              <a:cs typeface="Times New Roman" pitchFamily="18" charset="0"/>
            </a:endParaRPr>
          </a:p>
        </p:txBody>
      </p:sp>
      <p:sp>
        <p:nvSpPr>
          <p:cNvPr id="17" name="Прямоугольник 77"/>
          <p:cNvSpPr/>
          <p:nvPr/>
        </p:nvSpPr>
        <p:spPr>
          <a:xfrm>
            <a:off x="0" y="6581160"/>
            <a:ext cx="12187680" cy="276480"/>
          </a:xfrm>
          <a:prstGeom prst="rect">
            <a:avLst/>
          </a:prstGeom>
          <a:solidFill>
            <a:srgbClr val="BCB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350" b="1" strike="noStrike" spc="-1" dirty="0">
              <a:solidFill>
                <a:schemeClr val="lt1"/>
              </a:solidFill>
              <a:latin typeface="Calibri"/>
            </a:endParaRPr>
          </a:p>
        </p:txBody>
      </p:sp>
      <p:grpSp>
        <p:nvGrpSpPr>
          <p:cNvPr id="18" name="Группа 77"/>
          <p:cNvGrpSpPr/>
          <p:nvPr/>
        </p:nvGrpSpPr>
        <p:grpSpPr>
          <a:xfrm>
            <a:off x="31634" y="6519161"/>
            <a:ext cx="2477765" cy="327779"/>
            <a:chOff x="31634" y="6519161"/>
            <a:chExt cx="2477765" cy="327779"/>
          </a:xfrm>
        </p:grpSpPr>
        <p:sp>
          <p:nvSpPr>
            <p:cNvPr id="19" name="TextBox 18"/>
            <p:cNvSpPr txBox="1"/>
            <p:nvPr/>
          </p:nvSpPr>
          <p:spPr>
            <a:xfrm>
              <a:off x="324698" y="6552772"/>
              <a:ext cx="218470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b="1" dirty="0" smtClean="0">
                  <a:latin typeface="Calibri" panose="020F0502020204030204" pitchFamily="34" charset="0"/>
                </a:rPr>
                <a:t>Администрация города Твери</a:t>
              </a:r>
              <a:endParaRPr lang="ru-RU" sz="1200" b="1" dirty="0">
                <a:latin typeface="Calibri" panose="020F0502020204030204" pitchFamily="34" charset="0"/>
              </a:endParaRPr>
            </a:p>
          </p:txBody>
        </p:sp>
        <p:pic>
          <p:nvPicPr>
            <p:cNvPr id="20" name="Picture 2" descr="Герб города Тверь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634" y="6519161"/>
              <a:ext cx="294369" cy="3277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Прямоугольник 70"/>
          <p:cNvSpPr/>
          <p:nvPr/>
        </p:nvSpPr>
        <p:spPr>
          <a:xfrm rot="5400000" flipV="1">
            <a:off x="429600" y="502114"/>
            <a:ext cx="587472" cy="4626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720" rIns="90000" bIns="72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350" b="0" strike="noStrike" spc="-1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5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11423913" y="6492875"/>
            <a:ext cx="768087" cy="365125"/>
          </a:xfrm>
        </p:spPr>
        <p:txBody>
          <a:bodyPr/>
          <a:lstStyle/>
          <a:p>
            <a:fld id="{F8B4F9AE-2B7D-43B8-AD8B-ED3109F5FBD3}" type="slidenum">
              <a:rPr lang="ru-RU" sz="1400" b="1" smtClean="0">
                <a:solidFill>
                  <a:schemeClr val="tx1"/>
                </a:solidFill>
              </a:rPr>
              <a:pPr/>
              <a:t>46</a:t>
            </a:fld>
            <a:endParaRPr lang="ru-RU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78743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866901" y="1704975"/>
            <a:ext cx="85439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</a:rPr>
              <a:t>Муниципальные программы </a:t>
            </a:r>
          </a:p>
          <a:p>
            <a:pPr algn="ctr"/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</a:rPr>
              <a:t>города Твери</a:t>
            </a:r>
            <a:endParaRPr lang="ru-RU" sz="3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Прямоугольник 77"/>
          <p:cNvSpPr/>
          <p:nvPr/>
        </p:nvSpPr>
        <p:spPr>
          <a:xfrm>
            <a:off x="0" y="6581160"/>
            <a:ext cx="12187680" cy="276480"/>
          </a:xfrm>
          <a:prstGeom prst="rect">
            <a:avLst/>
          </a:prstGeom>
          <a:solidFill>
            <a:srgbClr val="BCB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350" b="1" strike="noStrike" spc="-1" dirty="0">
              <a:solidFill>
                <a:schemeClr val="lt1"/>
              </a:solidFill>
              <a:latin typeface="Calibri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824592" y="6550223"/>
            <a:ext cx="36740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6E56C8BD-70D1-4B45-8C1B-2C0F3206853E}" type="slidenum">
              <a:rPr lang="ru-RU" sz="1400" b="1">
                <a:latin typeface="Calibri" panose="020F0502020204030204" pitchFamily="34" charset="0"/>
              </a:rPr>
              <a:pPr algn="ctr"/>
              <a:t>47</a:t>
            </a:fld>
            <a:endParaRPr lang="ru-RU" sz="1400" b="1" dirty="0">
              <a:latin typeface="Calibri" panose="020F0502020204030204" pitchFamily="34" charset="0"/>
            </a:endParaRPr>
          </a:p>
        </p:txBody>
      </p:sp>
      <p:grpSp>
        <p:nvGrpSpPr>
          <p:cNvPr id="2" name="Группа 8"/>
          <p:cNvGrpSpPr/>
          <p:nvPr/>
        </p:nvGrpSpPr>
        <p:grpSpPr>
          <a:xfrm>
            <a:off x="31634" y="6519161"/>
            <a:ext cx="2477765" cy="327779"/>
            <a:chOff x="31634" y="6519161"/>
            <a:chExt cx="2477765" cy="327779"/>
          </a:xfrm>
        </p:grpSpPr>
        <p:sp>
          <p:nvSpPr>
            <p:cNvPr id="6" name="TextBox 5"/>
            <p:cNvSpPr txBox="1"/>
            <p:nvPr/>
          </p:nvSpPr>
          <p:spPr>
            <a:xfrm>
              <a:off x="324698" y="6552772"/>
              <a:ext cx="218470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b="1" dirty="0" smtClean="0">
                  <a:latin typeface="Calibri" panose="020F0502020204030204" pitchFamily="34" charset="0"/>
                </a:rPr>
                <a:t>Администрация города Твери</a:t>
              </a:r>
              <a:endParaRPr lang="ru-RU" sz="1200" b="1" dirty="0">
                <a:latin typeface="Calibri" panose="020F0502020204030204" pitchFamily="34" charset="0"/>
              </a:endParaRPr>
            </a:p>
          </p:txBody>
        </p:sp>
        <p:pic>
          <p:nvPicPr>
            <p:cNvPr id="8" name="Picture 2" descr="Герб города Тверь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1634" y="6519161"/>
              <a:ext cx="294369" cy="3277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="" xmlns:p14="http://schemas.microsoft.com/office/powerpoint/2010/main" val="3673341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8" name="TextBox 16"/>
          <p:cNvSpPr/>
          <p:nvPr/>
        </p:nvSpPr>
        <p:spPr>
          <a:xfrm>
            <a:off x="335360" y="-55852"/>
            <a:ext cx="7252320" cy="82954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spcBef>
                <a:spcPts val="90"/>
              </a:spcBef>
            </a:pPr>
            <a:r>
              <a:rPr lang="ru-RU" sz="2400" strike="noStrike" spc="-1" dirty="0">
                <a:solidFill>
                  <a:schemeClr val="accent5">
                    <a:lumMod val="75000"/>
                  </a:schemeClr>
                </a:solidFill>
                <a:latin typeface="Calibri"/>
              </a:rPr>
              <a:t>Плановые объемы финансирования муниципальных программ, </a:t>
            </a:r>
            <a:r>
              <a:rPr lang="ru-RU" sz="2200" strike="noStrike" spc="-1" dirty="0">
                <a:solidFill>
                  <a:schemeClr val="accent5">
                    <a:lumMod val="75000"/>
                  </a:schemeClr>
                </a:solidFill>
                <a:latin typeface="Calibri"/>
              </a:rPr>
              <a:t>(</a:t>
            </a:r>
            <a:r>
              <a:rPr lang="ru-RU" sz="2200" strike="noStrike" spc="-1" dirty="0" smtClean="0">
                <a:solidFill>
                  <a:schemeClr val="accent5">
                    <a:lumMod val="75000"/>
                  </a:schemeClr>
                </a:solidFill>
                <a:latin typeface="Calibri"/>
              </a:rPr>
              <a:t>млн руб.)</a:t>
            </a:r>
            <a:endParaRPr lang="ru-RU" sz="2200" strike="noStrike" spc="-1" dirty="0">
              <a:solidFill>
                <a:schemeClr val="accent5">
                  <a:lumMod val="75000"/>
                </a:schemeClr>
              </a:solidFill>
              <a:latin typeface="XO Oriel"/>
            </a:endParaRPr>
          </a:p>
        </p:txBody>
      </p:sp>
      <p:graphicFrame>
        <p:nvGraphicFramePr>
          <p:cNvPr id="1509" name="Объект 3"/>
          <p:cNvGraphicFramePr/>
          <p:nvPr>
            <p:extLst>
              <p:ext uri="{D42A27DB-BD31-4B8C-83A1-F6EECF244321}">
                <p14:modId xmlns="" xmlns:p14="http://schemas.microsoft.com/office/powerpoint/2010/main" val="3468053611"/>
              </p:ext>
            </p:extLst>
          </p:nvPr>
        </p:nvGraphicFramePr>
        <p:xfrm>
          <a:off x="1" y="754838"/>
          <a:ext cx="12160471" cy="5795430"/>
        </p:xfrm>
        <a:graphic>
          <a:graphicData uri="http://schemas.openxmlformats.org/drawingml/2006/table">
            <a:tbl>
              <a:tblPr/>
              <a:tblGrid>
                <a:gridCol w="8655329"/>
                <a:gridCol w="1642703"/>
                <a:gridCol w="1862439"/>
              </a:tblGrid>
              <a:tr h="285639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strike="noStrike" spc="-1" dirty="0">
                          <a:solidFill>
                            <a:srgbClr val="FFFFFF"/>
                          </a:solidFill>
                          <a:latin typeface="Calibri"/>
                        </a:rPr>
                        <a:t>Наименование  муниципальной программы</a:t>
                      </a:r>
                      <a:endParaRPr lang="ru-RU" sz="1400" b="0" strike="noStrike" spc="-1" dirty="0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marL="48000" marR="48000" marT="36000" marB="36000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strike="noStrike" spc="-1" dirty="0">
                          <a:solidFill>
                            <a:srgbClr val="FFFFFF"/>
                          </a:solidFill>
                          <a:latin typeface="Calibri"/>
                        </a:rPr>
                        <a:t>Планируемое финансирование</a:t>
                      </a:r>
                      <a:endParaRPr lang="ru-RU" sz="1400" b="0" strike="noStrike" spc="-1" dirty="0">
                        <a:solidFill>
                          <a:srgbClr val="FFFFFF"/>
                        </a:solidFill>
                        <a:latin typeface="XO Oriel"/>
                      </a:endParaRPr>
                    </a:p>
                  </a:txBody>
                  <a:tcPr marL="48000" marR="48000" marT="36000" marB="36000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800" b="0" strike="noStrike" spc="-1">
                        <a:solidFill>
                          <a:srgbClr val="FFFFFF"/>
                        </a:solidFill>
                        <a:latin typeface="XO Orie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23B6E"/>
                    </a:solidFill>
                  </a:tcPr>
                </a:tc>
              </a:tr>
              <a:tr h="413781">
                <a:tc vMerge="1">
                  <a:txBody>
                    <a:bodyPr/>
                    <a:lstStyle/>
                    <a:p>
                      <a:endParaRPr lang="ru-RU" sz="18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C6D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strike="noStrike" spc="-1" dirty="0">
                          <a:solidFill>
                            <a:srgbClr val="FFFFFF"/>
                          </a:solidFill>
                          <a:latin typeface="Calibri"/>
                        </a:rPr>
                        <a:t>2024 год</a:t>
                      </a:r>
                      <a:endParaRPr lang="ru-RU" sz="1400" b="0" strike="noStrike" spc="-1" dirty="0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marL="48000" marR="48000" marT="36000" marB="36000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tabLst>
                          <a:tab pos="0" algn="l"/>
                        </a:tabLst>
                      </a:pPr>
                      <a:r>
                        <a:rPr lang="ru-RU" sz="1400" b="1" strike="noStrike" spc="-1" dirty="0">
                          <a:solidFill>
                            <a:srgbClr val="FFFFFF"/>
                          </a:solidFill>
                          <a:latin typeface="Calibri"/>
                        </a:rPr>
                        <a:t>всего на период </a:t>
                      </a:r>
                      <a:endParaRPr lang="ru-RU" sz="1400" b="0" strike="noStrike" spc="-1" dirty="0">
                        <a:solidFill>
                          <a:srgbClr val="000000"/>
                        </a:solidFill>
                        <a:latin typeface="XO Oriel"/>
                      </a:endParaRPr>
                    </a:p>
                    <a:p>
                      <a:pPr algn="ctr">
                        <a:lnSpc>
                          <a:spcPct val="80000"/>
                        </a:lnSpc>
                        <a:tabLst>
                          <a:tab pos="0" algn="l"/>
                        </a:tabLst>
                      </a:pPr>
                      <a:r>
                        <a:rPr lang="ru-RU" sz="1400" b="1" strike="noStrike" spc="-1" dirty="0" smtClean="0">
                          <a:solidFill>
                            <a:srgbClr val="FFFFFF"/>
                          </a:solidFill>
                          <a:latin typeface="Calibri"/>
                        </a:rPr>
                        <a:t>2024-2026 </a:t>
                      </a:r>
                      <a:r>
                        <a:rPr lang="ru-RU" sz="1400" b="1" strike="noStrike" spc="-1" dirty="0">
                          <a:solidFill>
                            <a:srgbClr val="FFFFFF"/>
                          </a:solidFill>
                          <a:latin typeface="Calibri"/>
                        </a:rPr>
                        <a:t>годов</a:t>
                      </a:r>
                      <a:endParaRPr lang="ru-RU" sz="1400" b="0" strike="noStrike" spc="-1" dirty="0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marL="48000" marR="48000" marT="36000" marB="36000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24867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I. Новое качество жизни: Человеческий капитал</a:t>
                      </a:r>
                      <a:endParaRPr lang="ru-RU" sz="1400" b="0" strike="noStrike" spc="-1" dirty="0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marL="48000" marR="48000" marT="0" marB="0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BCB2B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1"/>
                        </a:spcBef>
                      </a:pPr>
                      <a:r>
                        <a:rPr lang="ru-RU" sz="1400" b="1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      6 </a:t>
                      </a:r>
                      <a:r>
                        <a:rPr lang="ru-RU" sz="1400" b="1" strike="noStrike" spc="-1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463,8</a:t>
                      </a:r>
                      <a:endParaRPr lang="ru-RU" sz="1400" b="0" strike="noStrike" spc="-1" dirty="0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marL="48000" marR="48000" marT="0" marB="0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BCB2B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1"/>
                        </a:spcBef>
                        <a:tabLst>
                          <a:tab pos="871200" algn="l"/>
                        </a:tabLst>
                      </a:pPr>
                      <a:r>
                        <a:rPr lang="ru-RU" sz="1400" b="1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19 </a:t>
                      </a:r>
                      <a:r>
                        <a:rPr lang="ru-RU" sz="1400" b="1" strike="noStrike" spc="-1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151,9</a:t>
                      </a:r>
                      <a:endParaRPr lang="ru-RU" sz="1400" b="0" strike="noStrike" spc="-1" dirty="0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marL="48000" marR="48000" marT="0" marB="0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BCB2B0"/>
                    </a:solidFill>
                  </a:tcPr>
                </a:tc>
              </a:tr>
              <a:tr h="248671"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</a:pP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1. «Развитие образования города Твери» </a:t>
                      </a:r>
                      <a:endParaRPr lang="ru-RU" sz="1400" b="0" strike="noStrike" spc="-1" dirty="0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marL="48000" marR="48000" marT="0" marB="0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1"/>
                        </a:spcBef>
                      </a:pP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5 </a:t>
                      </a:r>
                      <a:r>
                        <a:rPr lang="ru-RU" sz="1400" b="0" strike="noStrike" spc="-1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632,9</a:t>
                      </a:r>
                      <a:endParaRPr lang="ru-RU" sz="1400" b="0" strike="noStrike" spc="-1" dirty="0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marL="48000" marR="48000" marT="0" marB="0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1"/>
                        </a:spcBef>
                        <a:tabLst>
                          <a:tab pos="871200" algn="l"/>
                        </a:tabLst>
                      </a:pP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16 </a:t>
                      </a:r>
                      <a:r>
                        <a:rPr lang="ru-RU" sz="1400" b="0" strike="noStrike" spc="-1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717,9</a:t>
                      </a:r>
                      <a:endParaRPr lang="ru-RU" sz="1400" b="0" strike="noStrike" spc="-1" dirty="0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marL="48000" marR="48000" marT="0" marB="0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246312"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</a:pP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2. «Развитие культуры города Твери» </a:t>
                      </a:r>
                      <a:endParaRPr lang="ru-RU" sz="1400" b="0" strike="noStrike" spc="-1" dirty="0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marL="48000" marR="48000" marT="0" marB="0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1"/>
                        </a:spcBef>
                      </a:pP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492,0</a:t>
                      </a:r>
                      <a:endParaRPr lang="ru-RU" sz="1400" b="0" strike="noStrike" spc="-1" dirty="0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marL="48000" marR="48000" marT="0" marB="0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03760" algn="r">
                        <a:lnSpc>
                          <a:spcPct val="115000"/>
                        </a:lnSpc>
                        <a:spcBef>
                          <a:spcPts val="601"/>
                        </a:spcBef>
                      </a:pP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1 </a:t>
                      </a:r>
                      <a:r>
                        <a:rPr lang="ru-RU" sz="1400" b="0" strike="noStrike" spc="-1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456,6</a:t>
                      </a:r>
                      <a:endParaRPr lang="ru-RU" sz="1400" b="0" strike="noStrike" spc="-1" dirty="0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marL="48000" marR="48000" marT="0" marB="0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45604"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</a:pP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3.  «Развитие физической культуры, спорта и молодежной политики города Твери» </a:t>
                      </a:r>
                      <a:endParaRPr lang="ru-RU" sz="1400" b="0" strike="noStrike" spc="-1" dirty="0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marL="48000" marR="48000" marT="0" marB="0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1"/>
                        </a:spcBef>
                      </a:pP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102,1</a:t>
                      </a:r>
                      <a:endParaRPr lang="ru-RU" sz="1400" b="0" strike="noStrike" spc="-1" dirty="0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marL="48000" marR="48000" marT="0" marB="0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1"/>
                        </a:spcBef>
                        <a:tabLst>
                          <a:tab pos="871200" algn="l"/>
                        </a:tabLst>
                      </a:pP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288,9</a:t>
                      </a:r>
                      <a:endParaRPr lang="ru-RU" sz="1400" b="0" strike="noStrike" spc="-1" dirty="0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marL="48000" marR="48000" marT="0" marB="0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248671"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4.  «Социальная поддержка населения города Твери» </a:t>
                      </a:r>
                      <a:endParaRPr lang="ru-RU" sz="1400" b="0" strike="noStrike" spc="-1" dirty="0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marL="48000" marR="48000" marT="0" marB="0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1"/>
                        </a:spcBef>
                      </a:pPr>
                      <a:r>
                        <a:rPr lang="ru-RU" sz="1400" b="0" strike="noStrike" spc="-1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236,9</a:t>
                      </a:r>
                      <a:endParaRPr lang="ru-RU" sz="1400" b="0" strike="noStrike" spc="-1" dirty="0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marL="48000" marR="48000" marT="0" marB="0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1"/>
                        </a:spcBef>
                        <a:tabLst>
                          <a:tab pos="871200" algn="l"/>
                        </a:tabLst>
                      </a:pPr>
                      <a:r>
                        <a:rPr lang="ru-RU" sz="1400" b="0" strike="noStrike" spc="-1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688,5</a:t>
                      </a:r>
                      <a:endParaRPr lang="ru-RU" sz="1400" b="0" strike="noStrike" spc="-1" dirty="0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marL="48000" marR="48000" marT="0" marB="0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4867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strike="noStrike" spc="-1" dirty="0" err="1">
                          <a:solidFill>
                            <a:srgbClr val="000000"/>
                          </a:solidFill>
                          <a:latin typeface="Calibri"/>
                        </a:rPr>
                        <a:t>II</a:t>
                      </a:r>
                      <a:r>
                        <a:rPr lang="ru-RU" sz="1400" b="1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. Новое качество жизни: Комфортная городская среда</a:t>
                      </a:r>
                      <a:endParaRPr lang="ru-RU" sz="1400" b="0" strike="noStrike" spc="-1" dirty="0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marL="48000" marR="48000" marT="0" marB="0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BCB2B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1"/>
                        </a:spcBef>
                      </a:pPr>
                      <a:r>
                        <a:rPr lang="ru-RU" sz="1400" b="1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2 </a:t>
                      </a:r>
                      <a:r>
                        <a:rPr lang="ru-RU" sz="1400" b="1" strike="noStrike" spc="-1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623,5</a:t>
                      </a:r>
                      <a:endParaRPr lang="ru-RU" sz="1400" b="0" strike="noStrike" spc="-1" dirty="0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marL="48000" marR="48000" marT="0" marB="0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BCB2B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1"/>
                        </a:spcBef>
                        <a:tabLst>
                          <a:tab pos="871200" algn="l"/>
                        </a:tabLst>
                      </a:pPr>
                      <a:r>
                        <a:rPr lang="ru-RU" sz="1400" b="1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5 </a:t>
                      </a:r>
                      <a:r>
                        <a:rPr lang="ru-RU" sz="1400" b="1" strike="noStrike" spc="-1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440,7</a:t>
                      </a:r>
                      <a:endParaRPr lang="ru-RU" sz="1400" b="0" strike="noStrike" spc="-1" dirty="0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marL="48000" marR="48000" marT="0" marB="0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BCB2B0"/>
                    </a:solidFill>
                  </a:tcPr>
                </a:tc>
              </a:tr>
              <a:tr h="245604"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5.  «Обеспечение доступным жильем населения города Твери» </a:t>
                      </a:r>
                      <a:endParaRPr lang="ru-RU" sz="1400" b="0" strike="noStrike" spc="-1" dirty="0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marL="48000" marR="48000" marT="0" marB="0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1"/>
                        </a:spcBef>
                      </a:pP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78,0</a:t>
                      </a:r>
                      <a:endParaRPr lang="ru-RU" sz="1400" b="0" strike="noStrike" spc="-1" dirty="0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marL="48000" marR="48000" marT="0" marB="0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1"/>
                        </a:spcBef>
                        <a:tabLst>
                          <a:tab pos="871200" algn="l"/>
                        </a:tabLst>
                      </a:pPr>
                      <a:r>
                        <a:rPr lang="ru-RU" sz="1400" b="0" strike="noStrike" spc="-1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234,0</a:t>
                      </a:r>
                      <a:endParaRPr lang="ru-RU" sz="1400" b="0" strike="noStrike" spc="-1" dirty="0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marL="48000" marR="48000" marT="0" marB="0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24560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  6.  «Коммунальное хозяйство города Твери» </a:t>
                      </a:r>
                      <a:endParaRPr lang="ru-RU" sz="1400" b="0" strike="noStrike" spc="-1" dirty="0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marL="48000" marR="48000" marT="0" marB="0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1"/>
                        </a:spcBef>
                      </a:pP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75,5</a:t>
                      </a:r>
                      <a:endParaRPr lang="ru-RU" sz="1400" b="0" strike="noStrike" spc="-1" dirty="0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marL="48000" marR="48000" marT="0" marB="0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1"/>
                        </a:spcBef>
                        <a:tabLst>
                          <a:tab pos="871200" algn="l"/>
                        </a:tabLst>
                      </a:pP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187,7</a:t>
                      </a:r>
                      <a:endParaRPr lang="ru-RU" sz="1400" b="0" strike="noStrike" spc="-1" dirty="0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marL="48000" marR="48000" marT="0" marB="0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45604"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7.  «Дорожное хозяйство и общественный транспорт города Твери» </a:t>
                      </a:r>
                      <a:endParaRPr lang="ru-RU" sz="1400" b="0" strike="noStrike" spc="-1" dirty="0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marL="48000" marR="48000" marT="0" marB="0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1"/>
                        </a:spcBef>
                      </a:pP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1 973,1</a:t>
                      </a:r>
                      <a:endParaRPr lang="ru-RU" sz="1400" b="0" strike="noStrike" spc="-1" dirty="0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marL="48000" marR="48000" marT="0" marB="0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1"/>
                        </a:spcBef>
                        <a:tabLst>
                          <a:tab pos="871200" algn="l"/>
                        </a:tabLst>
                      </a:pP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3 862,1</a:t>
                      </a:r>
                      <a:endParaRPr lang="ru-RU" sz="1400" b="0" strike="noStrike" spc="-1" dirty="0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marL="48000" marR="48000" marT="0" marB="0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245604"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8.  «Обеспечение правопорядка и безопасности населения города» </a:t>
                      </a:r>
                      <a:endParaRPr lang="ru-RU" sz="1400" b="0" strike="noStrike" spc="-1" dirty="0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marL="48000" marR="48000" marT="0" marB="0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1"/>
                        </a:spcBef>
                      </a:pP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0,9</a:t>
                      </a:r>
                      <a:endParaRPr lang="ru-RU" sz="1400" b="0" strike="noStrike" spc="-1" dirty="0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marL="48000" marR="48000" marT="0" marB="0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1"/>
                        </a:spcBef>
                        <a:tabLst>
                          <a:tab pos="871200" algn="l"/>
                        </a:tabLst>
                      </a:pP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2,7</a:t>
                      </a:r>
                      <a:endParaRPr lang="ru-RU" sz="1400" b="0" strike="noStrike" spc="-1" dirty="0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marL="48000" marR="48000" marT="0" marB="0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4867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400" b="0" strike="noStrike" spc="-1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9</a:t>
                      </a: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.  «Формирование современной городской среды» </a:t>
                      </a:r>
                      <a:endParaRPr lang="ru-RU" sz="1400" b="0" strike="noStrike" spc="-1" dirty="0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marL="48000" marR="48000" marT="0" marB="0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1"/>
                        </a:spcBef>
                      </a:pPr>
                      <a:r>
                        <a:rPr lang="ru-RU" sz="1400" b="0" strike="noStrike" spc="-1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494,2</a:t>
                      </a:r>
                      <a:endParaRPr lang="ru-RU" sz="1400" b="0" strike="noStrike" spc="-1" dirty="0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marL="48000" marR="48000" marT="0" marB="0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1"/>
                        </a:spcBef>
                        <a:tabLst>
                          <a:tab pos="871200" algn="l"/>
                        </a:tabLst>
                      </a:pP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1 </a:t>
                      </a:r>
                      <a:r>
                        <a:rPr lang="ru-RU" sz="1400" b="0" strike="noStrike" spc="-1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148,8</a:t>
                      </a:r>
                      <a:endParaRPr lang="ru-RU" sz="1400" b="0" strike="noStrike" spc="-1" dirty="0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marL="48000" marR="48000" marT="0" marB="0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6407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10. «Участие в профилактике терроризма и экстремизма, а также в минимизации </a:t>
                      </a:r>
                      <a:r>
                        <a:rPr lang="ru-RU" sz="1400" b="0" strike="noStrike" spc="-1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и </a:t>
                      </a: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(или) </a:t>
                      </a:r>
                      <a:r>
                        <a:rPr lang="ru-RU" sz="1400" b="0" strike="noStrike" spc="-1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ликвидации    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0" strike="noStrike" spc="-1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    последствий </a:t>
                      </a: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проявлений терроризма и экстремизма </a:t>
                      </a:r>
                      <a:r>
                        <a:rPr lang="ru-RU" sz="1400" b="0" strike="noStrike" spc="-1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в </a:t>
                      </a: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границах города Твери»</a:t>
                      </a:r>
                      <a:endParaRPr lang="ru-RU" sz="1400" b="0" strike="noStrike" spc="-1" dirty="0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marL="48000" marR="48000" marT="0" marB="0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1"/>
                        </a:spcBef>
                      </a:pP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1,8</a:t>
                      </a:r>
                      <a:endParaRPr lang="ru-RU" sz="1400" b="0" strike="noStrike" spc="-1" dirty="0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marL="48000" marR="48000" marT="0" marB="0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1"/>
                        </a:spcBef>
                        <a:tabLst>
                          <a:tab pos="871200" algn="l"/>
                        </a:tabLst>
                      </a:pP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5,4</a:t>
                      </a:r>
                      <a:endParaRPr lang="ru-RU" sz="1400" b="0" strike="noStrike" spc="-1" dirty="0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marL="48000" marR="48000" marT="0" marB="0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4867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strike="noStrike" spc="-1" dirty="0" err="1">
                          <a:solidFill>
                            <a:srgbClr val="000000"/>
                          </a:solidFill>
                          <a:latin typeface="Calibri"/>
                        </a:rPr>
                        <a:t>III</a:t>
                      </a:r>
                      <a:r>
                        <a:rPr lang="ru-RU" sz="1400" b="1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. Экономика и совершенствование управления</a:t>
                      </a:r>
                      <a:endParaRPr lang="ru-RU" sz="1400" b="0" strike="noStrike" spc="-1" dirty="0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marL="48000" marR="48000" marT="0" marB="0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BCB2B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1"/>
                        </a:spcBef>
                      </a:pPr>
                      <a:r>
                        <a:rPr lang="ru-RU" sz="1400" b="1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ru-RU" sz="1400" b="1" strike="noStrike" spc="-1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62,1</a:t>
                      </a:r>
                      <a:endParaRPr lang="ru-RU" sz="1400" b="0" strike="noStrike" spc="-1" dirty="0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marL="48000" marR="48000" marT="0" marB="0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BCB2B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1"/>
                        </a:spcBef>
                        <a:tabLst>
                          <a:tab pos="871200" algn="l"/>
                        </a:tabLst>
                      </a:pPr>
                      <a:r>
                        <a:rPr lang="ru-RU" sz="1400" b="1" strike="noStrike" spc="-1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279,5</a:t>
                      </a:r>
                      <a:endParaRPr lang="ru-RU" sz="1400" b="0" strike="noStrike" spc="-1" dirty="0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marL="48000" marR="48000" marT="0" marB="0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BCB2B0"/>
                    </a:solidFill>
                  </a:tcPr>
                </a:tc>
              </a:tr>
              <a:tr h="245604"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11. «Управление муниципальной собственностью» </a:t>
                      </a:r>
                      <a:endParaRPr lang="ru-RU" sz="1400" b="0" strike="noStrike" spc="-1" dirty="0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marL="48000" marR="48000" marT="0" marB="0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1"/>
                        </a:spcBef>
                      </a:pPr>
                      <a:r>
                        <a:rPr lang="ru-RU" sz="1400" b="0" strike="noStrike" spc="-1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16,6</a:t>
                      </a:r>
                      <a:endParaRPr lang="ru-RU" sz="1400" b="0" strike="noStrike" spc="-1" dirty="0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marL="48000" marR="48000" marT="0" marB="0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1"/>
                        </a:spcBef>
                        <a:tabLst>
                          <a:tab pos="871200" algn="l"/>
                        </a:tabLst>
                      </a:pPr>
                      <a:r>
                        <a:rPr lang="ru-RU" sz="1400" b="0" strike="noStrike" spc="-1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163,0</a:t>
                      </a:r>
                      <a:endParaRPr lang="ru-RU" sz="1400" b="0" strike="noStrike" spc="-1" dirty="0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marL="48000" marR="48000" marT="0" marB="0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245604"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12.  «Развитие информационных ресурсов города Твери» </a:t>
                      </a:r>
                      <a:endParaRPr lang="ru-RU" sz="1400" b="0" strike="noStrike" spc="-1" dirty="0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marL="48000" marR="48000" marT="0" marB="0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1"/>
                        </a:spcBef>
                      </a:pP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35,7</a:t>
                      </a:r>
                      <a:endParaRPr lang="ru-RU" sz="1400" b="0" strike="noStrike" spc="-1" dirty="0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marL="48000" marR="48000" marT="0" marB="0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1"/>
                        </a:spcBef>
                        <a:tabLst>
                          <a:tab pos="871200" algn="l"/>
                        </a:tabLst>
                      </a:pP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87,1</a:t>
                      </a:r>
                      <a:endParaRPr lang="ru-RU" sz="1400" b="0" strike="noStrike" spc="-1" dirty="0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marL="48000" marR="48000" marT="0" marB="0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45604"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13.  «Содействие развитию туризма в городе Твери» </a:t>
                      </a:r>
                      <a:endParaRPr lang="ru-RU" sz="1400" b="0" strike="noStrike" spc="-1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marL="48000" marR="48000" marT="0" marB="0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1"/>
                        </a:spcBef>
                      </a:pP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3,0</a:t>
                      </a:r>
                      <a:endParaRPr lang="ru-RU" sz="1400" b="0" strike="noStrike" spc="-1" dirty="0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marL="48000" marR="48000" marT="0" marB="0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1"/>
                        </a:spcBef>
                        <a:tabLst>
                          <a:tab pos="871200" algn="l"/>
                        </a:tabLst>
                      </a:pPr>
                      <a:r>
                        <a:rPr lang="ru-RU" sz="1400" b="0" strike="noStrike" spc="-1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9,0</a:t>
                      </a:r>
                      <a:endParaRPr lang="ru-RU" sz="1400" b="0" strike="noStrike" spc="-1" dirty="0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marL="48000" marR="48000" marT="0" marB="0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245604"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14.  «Содействие экономическому развитию города Твери» </a:t>
                      </a:r>
                      <a:endParaRPr lang="ru-RU" sz="1400" b="0" strike="noStrike" spc="-1" dirty="0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marL="48000" marR="48000" marT="0" marB="0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1"/>
                        </a:spcBef>
                      </a:pP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3,3</a:t>
                      </a:r>
                      <a:endParaRPr lang="ru-RU" sz="1400" b="0" strike="noStrike" spc="-1" dirty="0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marL="48000" marR="48000" marT="0" marB="0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1"/>
                        </a:spcBef>
                        <a:tabLst>
                          <a:tab pos="871200" algn="l"/>
                        </a:tabLst>
                      </a:pPr>
                      <a:r>
                        <a:rPr lang="ru-RU" sz="1400" b="0" strike="noStrike" spc="-1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9,9</a:t>
                      </a:r>
                      <a:endParaRPr lang="ru-RU" sz="1400" b="0" strike="noStrike" spc="-1" dirty="0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marL="48000" marR="48000" marT="0" marB="0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60926"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15.  «Развитие территориального общественного самоуправления в городе Твери» </a:t>
                      </a:r>
                      <a:endParaRPr lang="ru-RU" sz="1400" b="0" strike="noStrike" spc="-1" dirty="0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marL="48000" marR="48000" marT="0" marB="0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1"/>
                        </a:spcBef>
                      </a:pP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3,5</a:t>
                      </a:r>
                      <a:endParaRPr lang="ru-RU" sz="1400" b="0" strike="noStrike" spc="-1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8000" marR="48000" marT="0" marB="0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1"/>
                        </a:spcBef>
                        <a:tabLst>
                          <a:tab pos="871200" algn="l"/>
                        </a:tabLst>
                      </a:pPr>
                      <a:r>
                        <a:rPr lang="ru-RU" sz="1400" b="0" strike="noStrike" spc="-1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10,5</a:t>
                      </a:r>
                      <a:endParaRPr lang="ru-RU" sz="1400" b="0" strike="noStrike" spc="-1" dirty="0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marL="48000" marR="48000" marT="0" marB="0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bg1"/>
                    </a:solidFill>
                  </a:tcPr>
                </a:tc>
              </a:tr>
              <a:tr h="245604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400" b="1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ВСЕГО</a:t>
                      </a:r>
                      <a:endParaRPr lang="ru-RU" sz="1400" b="0" strike="noStrike" spc="-1" dirty="0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marL="65760" marR="65760" marT="0" marB="0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1"/>
                        </a:spcBef>
                      </a:pPr>
                      <a:r>
                        <a:rPr lang="ru-RU" sz="1400" b="1" strike="noStrike" spc="-1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9 149,5</a:t>
                      </a:r>
                      <a:endParaRPr lang="ru-RU" sz="1400" b="0" strike="noStrike" spc="-1" dirty="0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marL="87840" marR="87840" marT="0" marB="0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1"/>
                        </a:spcBef>
                      </a:pPr>
                      <a:r>
                        <a:rPr lang="ru-RU" sz="1400" b="1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     </a:t>
                      </a:r>
                      <a:r>
                        <a:rPr lang="ru-RU" sz="1400" b="1" strike="noStrike" spc="-1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  <a:r>
                        <a:rPr lang="ru-RU" sz="1400" b="1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400" b="1" strike="noStrike" spc="-1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872,1</a:t>
                      </a:r>
                      <a:endParaRPr lang="ru-RU" sz="1400" b="0" strike="noStrike" spc="-1" dirty="0">
                        <a:solidFill>
                          <a:srgbClr val="000000"/>
                        </a:solidFill>
                        <a:latin typeface="XO Oriel"/>
                      </a:endParaRPr>
                    </a:p>
                  </a:txBody>
                  <a:tcPr marL="87840" marR="87840" marT="0" marB="0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24" name="Прямая соединительная линия 23"/>
          <p:cNvCxnSpPr/>
          <p:nvPr/>
        </p:nvCxnSpPr>
        <p:spPr>
          <a:xfrm>
            <a:off x="332305" y="70919"/>
            <a:ext cx="0" cy="57600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77"/>
          <p:cNvSpPr/>
          <p:nvPr/>
        </p:nvSpPr>
        <p:spPr>
          <a:xfrm>
            <a:off x="0" y="6581160"/>
            <a:ext cx="12187680" cy="276480"/>
          </a:xfrm>
          <a:prstGeom prst="rect">
            <a:avLst/>
          </a:prstGeom>
          <a:solidFill>
            <a:srgbClr val="BCB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350" b="1" strike="noStrike" spc="-1" dirty="0">
              <a:solidFill>
                <a:schemeClr val="lt1"/>
              </a:solidFill>
              <a:latin typeface="Calibri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1824592" y="6550223"/>
            <a:ext cx="36740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6E56C8BD-70D1-4B45-8C1B-2C0F3206853E}" type="slidenum">
              <a:rPr lang="ru-RU" sz="1400" b="1">
                <a:latin typeface="Calibri" panose="020F0502020204030204" pitchFamily="34" charset="0"/>
              </a:rPr>
              <a:pPr algn="ctr"/>
              <a:t>48</a:t>
            </a:fld>
            <a:endParaRPr lang="ru-RU" sz="1400" b="1" dirty="0">
              <a:latin typeface="Calibri" panose="020F0502020204030204" pitchFamily="34" charset="0"/>
            </a:endParaRPr>
          </a:p>
        </p:txBody>
      </p:sp>
      <p:grpSp>
        <p:nvGrpSpPr>
          <p:cNvPr id="2" name="Группа 26"/>
          <p:cNvGrpSpPr/>
          <p:nvPr/>
        </p:nvGrpSpPr>
        <p:grpSpPr>
          <a:xfrm>
            <a:off x="31634" y="6519161"/>
            <a:ext cx="2477765" cy="327779"/>
            <a:chOff x="31634" y="6519161"/>
            <a:chExt cx="2477765" cy="327779"/>
          </a:xfrm>
        </p:grpSpPr>
        <p:sp>
          <p:nvSpPr>
            <p:cNvPr id="28" name="TextBox 27"/>
            <p:cNvSpPr txBox="1"/>
            <p:nvPr/>
          </p:nvSpPr>
          <p:spPr>
            <a:xfrm>
              <a:off x="324698" y="6552772"/>
              <a:ext cx="218470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b="1" dirty="0" smtClean="0">
                  <a:latin typeface="Calibri" panose="020F0502020204030204" pitchFamily="34" charset="0"/>
                </a:rPr>
                <a:t>Администрация города Твери</a:t>
              </a:r>
              <a:endParaRPr lang="ru-RU" sz="1200" b="1" dirty="0">
                <a:latin typeface="Calibri" panose="020F0502020204030204" pitchFamily="34" charset="0"/>
              </a:endParaRPr>
            </a:p>
          </p:txBody>
        </p:sp>
        <p:pic>
          <p:nvPicPr>
            <p:cNvPr id="29" name="Picture 2" descr="Герб города Тверь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634" y="6519161"/>
              <a:ext cx="294369" cy="3277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="" xmlns:p14="http://schemas.microsoft.com/office/powerpoint/2010/main" val="22849740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ирог 8"/>
          <p:cNvSpPr/>
          <p:nvPr/>
        </p:nvSpPr>
        <p:spPr>
          <a:xfrm flipH="1">
            <a:off x="4116000" y="1608495"/>
            <a:ext cx="3960000" cy="3960000"/>
          </a:xfrm>
          <a:prstGeom prst="pie">
            <a:avLst>
              <a:gd name="adj1" fmla="val 16214887"/>
              <a:gd name="adj2" fmla="val 16394285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Пирог 9"/>
          <p:cNvSpPr/>
          <p:nvPr/>
        </p:nvSpPr>
        <p:spPr>
          <a:xfrm flipH="1">
            <a:off x="4116000" y="1608495"/>
            <a:ext cx="3960000" cy="3960000"/>
          </a:xfrm>
          <a:prstGeom prst="pie">
            <a:avLst>
              <a:gd name="adj1" fmla="val 16388964"/>
              <a:gd name="adj2" fmla="val 2747127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Пирог 10"/>
          <p:cNvSpPr/>
          <p:nvPr/>
        </p:nvSpPr>
        <p:spPr>
          <a:xfrm flipH="1">
            <a:off x="4116000" y="1608495"/>
            <a:ext cx="3960000" cy="3960000"/>
          </a:xfrm>
          <a:prstGeom prst="pie">
            <a:avLst>
              <a:gd name="adj1" fmla="val 716580"/>
              <a:gd name="adj2" fmla="val 16217943"/>
            </a:avLst>
          </a:prstGeom>
          <a:solidFill>
            <a:srgbClr val="70C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787761" y="2280256"/>
            <a:ext cx="2616478" cy="2616478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4" name="Прямоугольник 13"/>
          <p:cNvSpPr/>
          <p:nvPr/>
        </p:nvSpPr>
        <p:spPr>
          <a:xfrm>
            <a:off x="4610569" y="2588221"/>
            <a:ext cx="2970863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Распределение бюджетных средств между направлениями муниципальных </a:t>
            </a:r>
            <a:r>
              <a:rPr lang="ru-RU" sz="2000" dirty="0" smtClean="0"/>
              <a:t>программ в 2023 году</a:t>
            </a:r>
          </a:p>
          <a:p>
            <a:pPr algn="ctr"/>
            <a:r>
              <a:rPr lang="ru-RU" sz="2400" b="1" dirty="0" smtClean="0"/>
              <a:t>9 149,5</a:t>
            </a:r>
            <a:endParaRPr lang="ru-RU" sz="2400" b="1" dirty="0"/>
          </a:p>
        </p:txBody>
      </p:sp>
      <p:sp>
        <p:nvSpPr>
          <p:cNvPr id="15" name="Дуга 14"/>
          <p:cNvSpPr/>
          <p:nvPr/>
        </p:nvSpPr>
        <p:spPr>
          <a:xfrm>
            <a:off x="3936274" y="1428770"/>
            <a:ext cx="4319452" cy="4319450"/>
          </a:xfrm>
          <a:prstGeom prst="arc">
            <a:avLst>
              <a:gd name="adj1" fmla="val 8266090"/>
              <a:gd name="adj2" fmla="val 11206331"/>
            </a:avLst>
          </a:prstGeom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Дуга 15"/>
          <p:cNvSpPr>
            <a:spLocks noChangeAspect="1"/>
          </p:cNvSpPr>
          <p:nvPr/>
        </p:nvSpPr>
        <p:spPr>
          <a:xfrm>
            <a:off x="3755999" y="1248495"/>
            <a:ext cx="4680002" cy="4680000"/>
          </a:xfrm>
          <a:prstGeom prst="arc">
            <a:avLst>
              <a:gd name="adj1" fmla="val 13089039"/>
              <a:gd name="adj2" fmla="val 16088827"/>
            </a:avLst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7344888" y="3410593"/>
            <a:ext cx="8274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70,6%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978648" y="3896272"/>
            <a:ext cx="9557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6 463,8</a:t>
            </a:r>
            <a:endParaRPr lang="ru-RU" sz="2000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8978648" y="3266947"/>
            <a:ext cx="1818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</a:t>
            </a:r>
            <a:r>
              <a:rPr lang="ru-RU" dirty="0"/>
              <a:t>. Человеческий капитал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361473" y="4712676"/>
            <a:ext cx="1861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II</a:t>
            </a:r>
            <a:r>
              <a:rPr lang="ru-RU" dirty="0"/>
              <a:t>. Комфортная городская среда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1028700" y="1689131"/>
            <a:ext cx="2400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III</a:t>
            </a:r>
            <a:r>
              <a:rPr lang="ru-RU" dirty="0"/>
              <a:t>. Экономика </a:t>
            </a:r>
            <a:endParaRPr lang="ru-RU" dirty="0" smtClean="0"/>
          </a:p>
          <a:p>
            <a:pPr algn="r"/>
            <a:r>
              <a:rPr lang="ru-RU" dirty="0"/>
              <a:t>и</a:t>
            </a:r>
            <a:r>
              <a:rPr lang="ru-RU" dirty="0" smtClean="0"/>
              <a:t> совершенствование </a:t>
            </a:r>
          </a:p>
          <a:p>
            <a:pPr algn="r"/>
            <a:r>
              <a:rPr lang="ru-RU" dirty="0" smtClean="0"/>
              <a:t>управления</a:t>
            </a:r>
            <a:endParaRPr lang="ru-RU" dirty="0"/>
          </a:p>
        </p:txBody>
      </p:sp>
      <p:grpSp>
        <p:nvGrpSpPr>
          <p:cNvPr id="3" name="Группа 21"/>
          <p:cNvGrpSpPr/>
          <p:nvPr/>
        </p:nvGrpSpPr>
        <p:grpSpPr>
          <a:xfrm>
            <a:off x="11007246" y="3282334"/>
            <a:ext cx="567451" cy="608003"/>
            <a:chOff x="4080503" y="2945090"/>
            <a:chExt cx="419007" cy="448951"/>
          </a:xfrm>
        </p:grpSpPr>
        <p:sp>
          <p:nvSpPr>
            <p:cNvPr id="23" name="Полилиния 22"/>
            <p:cNvSpPr/>
            <p:nvPr/>
          </p:nvSpPr>
          <p:spPr>
            <a:xfrm>
              <a:off x="4335727" y="2945090"/>
              <a:ext cx="115894" cy="331648"/>
            </a:xfrm>
            <a:custGeom>
              <a:avLst/>
              <a:gdLst>
                <a:gd name="connsiteX0" fmla="*/ 148829 w 834625"/>
                <a:gd name="connsiteY0" fmla="*/ 464333 h 2388396"/>
                <a:gd name="connsiteX1" fmla="*/ 685796 w 834625"/>
                <a:gd name="connsiteY1" fmla="*/ 464333 h 2388396"/>
                <a:gd name="connsiteX2" fmla="*/ 822929 w 834625"/>
                <a:gd name="connsiteY2" fmla="*/ 555231 h 2388396"/>
                <a:gd name="connsiteX3" fmla="*/ 823929 w 834625"/>
                <a:gd name="connsiteY3" fmla="*/ 560185 h 2388396"/>
                <a:gd name="connsiteX4" fmla="*/ 828216 w 834625"/>
                <a:gd name="connsiteY4" fmla="*/ 566542 h 2388396"/>
                <a:gd name="connsiteX5" fmla="*/ 834625 w 834625"/>
                <a:gd name="connsiteY5" fmla="*/ 598288 h 2388396"/>
                <a:gd name="connsiteX6" fmla="*/ 834625 w 834625"/>
                <a:gd name="connsiteY6" fmla="*/ 613162 h 2388396"/>
                <a:gd name="connsiteX7" fmla="*/ 834624 w 834625"/>
                <a:gd name="connsiteY7" fmla="*/ 1363861 h 2388396"/>
                <a:gd name="connsiteX8" fmla="*/ 753066 w 834625"/>
                <a:gd name="connsiteY8" fmla="*/ 1445419 h 2388396"/>
                <a:gd name="connsiteX9" fmla="*/ 753067 w 834625"/>
                <a:gd name="connsiteY9" fmla="*/ 1445418 h 2388396"/>
                <a:gd name="connsiteX10" fmla="*/ 671509 w 834625"/>
                <a:gd name="connsiteY10" fmla="*/ 1363860 h 2388396"/>
                <a:gd name="connsiteX11" fmla="*/ 671509 w 834625"/>
                <a:gd name="connsiteY11" fmla="*/ 761991 h 2388396"/>
                <a:gd name="connsiteX12" fmla="*/ 645327 w 834625"/>
                <a:gd name="connsiteY12" fmla="*/ 761991 h 2388396"/>
                <a:gd name="connsiteX13" fmla="*/ 645327 w 834625"/>
                <a:gd name="connsiteY13" fmla="*/ 1406129 h 2388396"/>
                <a:gd name="connsiteX14" fmla="*/ 645327 w 834625"/>
                <a:gd name="connsiteY14" fmla="*/ 1441410 h 2388396"/>
                <a:gd name="connsiteX15" fmla="*/ 645327 w 834625"/>
                <a:gd name="connsiteY15" fmla="*/ 2284812 h 2388396"/>
                <a:gd name="connsiteX16" fmla="*/ 541743 w 834625"/>
                <a:gd name="connsiteY16" fmla="*/ 2388396 h 2388396"/>
                <a:gd name="connsiteX17" fmla="*/ 438159 w 834625"/>
                <a:gd name="connsiteY17" fmla="*/ 2284812 h 2388396"/>
                <a:gd name="connsiteX18" fmla="*/ 438159 w 834625"/>
                <a:gd name="connsiteY18" fmla="*/ 1441410 h 2388396"/>
                <a:gd name="connsiteX19" fmla="*/ 396471 w 834625"/>
                <a:gd name="connsiteY19" fmla="*/ 1441410 h 2388396"/>
                <a:gd name="connsiteX20" fmla="*/ 396471 w 834625"/>
                <a:gd name="connsiteY20" fmla="*/ 2284812 h 2388396"/>
                <a:gd name="connsiteX21" fmla="*/ 292887 w 834625"/>
                <a:gd name="connsiteY21" fmla="*/ 2388396 h 2388396"/>
                <a:gd name="connsiteX22" fmla="*/ 189303 w 834625"/>
                <a:gd name="connsiteY22" fmla="*/ 2284812 h 2388396"/>
                <a:gd name="connsiteX23" fmla="*/ 189303 w 834625"/>
                <a:gd name="connsiteY23" fmla="*/ 1447327 h 2388396"/>
                <a:gd name="connsiteX24" fmla="*/ 190491 w 834625"/>
                <a:gd name="connsiteY24" fmla="*/ 1447327 h 2388396"/>
                <a:gd name="connsiteX25" fmla="*/ 190491 w 834625"/>
                <a:gd name="connsiteY25" fmla="*/ 780577 h 2388396"/>
                <a:gd name="connsiteX26" fmla="*/ 189303 w 834625"/>
                <a:gd name="connsiteY26" fmla="*/ 780577 h 2388396"/>
                <a:gd name="connsiteX27" fmla="*/ 189303 w 834625"/>
                <a:gd name="connsiteY27" fmla="*/ 773737 h 2388396"/>
                <a:gd name="connsiteX28" fmla="*/ 190491 w 834625"/>
                <a:gd name="connsiteY28" fmla="*/ 767853 h 2388396"/>
                <a:gd name="connsiteX29" fmla="*/ 190492 w 834625"/>
                <a:gd name="connsiteY29" fmla="*/ 767853 h 2388396"/>
                <a:gd name="connsiteX30" fmla="*/ 41663 w 834625"/>
                <a:gd name="connsiteY30" fmla="*/ 619024 h 2388396"/>
                <a:gd name="connsiteX31" fmla="*/ 0 w 834625"/>
                <a:gd name="connsiteY31" fmla="*/ 619024 h 2388396"/>
                <a:gd name="connsiteX32" fmla="*/ 0 w 834625"/>
                <a:gd name="connsiteY32" fmla="*/ 613162 h 2388396"/>
                <a:gd name="connsiteX33" fmla="*/ 0 w 834625"/>
                <a:gd name="connsiteY33" fmla="*/ 613161 h 2388396"/>
                <a:gd name="connsiteX34" fmla="*/ 0 w 834625"/>
                <a:gd name="connsiteY34" fmla="*/ 598288 h 2388396"/>
                <a:gd name="connsiteX35" fmla="*/ 6409 w 834625"/>
                <a:gd name="connsiteY35" fmla="*/ 566542 h 2388396"/>
                <a:gd name="connsiteX36" fmla="*/ 10695 w 834625"/>
                <a:gd name="connsiteY36" fmla="*/ 560185 h 2388396"/>
                <a:gd name="connsiteX37" fmla="*/ 11695 w 834625"/>
                <a:gd name="connsiteY37" fmla="*/ 555231 h 2388396"/>
                <a:gd name="connsiteX38" fmla="*/ 148829 w 834625"/>
                <a:gd name="connsiteY38" fmla="*/ 464333 h 2388396"/>
                <a:gd name="connsiteX39" fmla="*/ 433389 w 834625"/>
                <a:gd name="connsiteY39" fmla="*/ 0 h 2388396"/>
                <a:gd name="connsiteX40" fmla="*/ 627461 w 834625"/>
                <a:gd name="connsiteY40" fmla="*/ 194072 h 2388396"/>
                <a:gd name="connsiteX41" fmla="*/ 433389 w 834625"/>
                <a:gd name="connsiteY41" fmla="*/ 388144 h 2388396"/>
                <a:gd name="connsiteX42" fmla="*/ 239317 w 834625"/>
                <a:gd name="connsiteY42" fmla="*/ 194072 h 2388396"/>
                <a:gd name="connsiteX43" fmla="*/ 433389 w 834625"/>
                <a:gd name="connsiteY43" fmla="*/ 0 h 2388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834625" h="2388396">
                  <a:moveTo>
                    <a:pt x="148829" y="464333"/>
                  </a:moveTo>
                  <a:lnTo>
                    <a:pt x="685796" y="464333"/>
                  </a:lnTo>
                  <a:cubicBezTo>
                    <a:pt x="747443" y="464333"/>
                    <a:pt x="800336" y="501814"/>
                    <a:pt x="822929" y="555231"/>
                  </a:cubicBezTo>
                  <a:lnTo>
                    <a:pt x="823929" y="560185"/>
                  </a:lnTo>
                  <a:lnTo>
                    <a:pt x="828216" y="566542"/>
                  </a:lnTo>
                  <a:cubicBezTo>
                    <a:pt x="832343" y="576300"/>
                    <a:pt x="834625" y="587027"/>
                    <a:pt x="834625" y="598288"/>
                  </a:cubicBezTo>
                  <a:lnTo>
                    <a:pt x="834625" y="613162"/>
                  </a:lnTo>
                  <a:lnTo>
                    <a:pt x="834624" y="1363861"/>
                  </a:lnTo>
                  <a:cubicBezTo>
                    <a:pt x="834624" y="1408904"/>
                    <a:pt x="798109" y="1445419"/>
                    <a:pt x="753066" y="1445419"/>
                  </a:cubicBezTo>
                  <a:lnTo>
                    <a:pt x="753067" y="1445418"/>
                  </a:lnTo>
                  <a:cubicBezTo>
                    <a:pt x="708024" y="1445418"/>
                    <a:pt x="671509" y="1408903"/>
                    <a:pt x="671509" y="1363860"/>
                  </a:cubicBezTo>
                  <a:lnTo>
                    <a:pt x="671509" y="761991"/>
                  </a:lnTo>
                  <a:lnTo>
                    <a:pt x="645327" y="761991"/>
                  </a:lnTo>
                  <a:lnTo>
                    <a:pt x="645327" y="1406129"/>
                  </a:lnTo>
                  <a:lnTo>
                    <a:pt x="645327" y="1441410"/>
                  </a:lnTo>
                  <a:lnTo>
                    <a:pt x="645327" y="2284812"/>
                  </a:lnTo>
                  <a:cubicBezTo>
                    <a:pt x="645327" y="2342020"/>
                    <a:pt x="598951" y="2388396"/>
                    <a:pt x="541743" y="2388396"/>
                  </a:cubicBezTo>
                  <a:cubicBezTo>
                    <a:pt x="484535" y="2388396"/>
                    <a:pt x="438159" y="2342020"/>
                    <a:pt x="438159" y="2284812"/>
                  </a:cubicBezTo>
                  <a:lnTo>
                    <a:pt x="438159" y="1441410"/>
                  </a:lnTo>
                  <a:lnTo>
                    <a:pt x="396471" y="1441410"/>
                  </a:lnTo>
                  <a:lnTo>
                    <a:pt x="396471" y="2284812"/>
                  </a:lnTo>
                  <a:cubicBezTo>
                    <a:pt x="396471" y="2342020"/>
                    <a:pt x="350095" y="2388396"/>
                    <a:pt x="292887" y="2388396"/>
                  </a:cubicBezTo>
                  <a:cubicBezTo>
                    <a:pt x="235679" y="2388396"/>
                    <a:pt x="189303" y="2342020"/>
                    <a:pt x="189303" y="2284812"/>
                  </a:cubicBezTo>
                  <a:lnTo>
                    <a:pt x="189303" y="1447327"/>
                  </a:lnTo>
                  <a:lnTo>
                    <a:pt x="190491" y="1447327"/>
                  </a:lnTo>
                  <a:lnTo>
                    <a:pt x="190491" y="780577"/>
                  </a:lnTo>
                  <a:lnTo>
                    <a:pt x="189303" y="780577"/>
                  </a:lnTo>
                  <a:lnTo>
                    <a:pt x="189303" y="773737"/>
                  </a:lnTo>
                  <a:lnTo>
                    <a:pt x="190491" y="767853"/>
                  </a:lnTo>
                  <a:lnTo>
                    <a:pt x="190492" y="767853"/>
                  </a:lnTo>
                  <a:cubicBezTo>
                    <a:pt x="190492" y="685657"/>
                    <a:pt x="123859" y="619024"/>
                    <a:pt x="41663" y="619024"/>
                  </a:cubicBezTo>
                  <a:lnTo>
                    <a:pt x="0" y="619024"/>
                  </a:lnTo>
                  <a:lnTo>
                    <a:pt x="0" y="613162"/>
                  </a:lnTo>
                  <a:lnTo>
                    <a:pt x="0" y="613161"/>
                  </a:lnTo>
                  <a:lnTo>
                    <a:pt x="0" y="598288"/>
                  </a:lnTo>
                  <a:cubicBezTo>
                    <a:pt x="0" y="587027"/>
                    <a:pt x="2282" y="576300"/>
                    <a:pt x="6409" y="566542"/>
                  </a:cubicBezTo>
                  <a:lnTo>
                    <a:pt x="10695" y="560185"/>
                  </a:lnTo>
                  <a:lnTo>
                    <a:pt x="11695" y="555231"/>
                  </a:lnTo>
                  <a:cubicBezTo>
                    <a:pt x="34289" y="501814"/>
                    <a:pt x="87182" y="464333"/>
                    <a:pt x="148829" y="464333"/>
                  </a:cubicBezTo>
                  <a:close/>
                  <a:moveTo>
                    <a:pt x="433389" y="0"/>
                  </a:moveTo>
                  <a:cubicBezTo>
                    <a:pt x="540572" y="0"/>
                    <a:pt x="627461" y="86889"/>
                    <a:pt x="627461" y="194072"/>
                  </a:cubicBezTo>
                  <a:cubicBezTo>
                    <a:pt x="627461" y="301255"/>
                    <a:pt x="540572" y="388144"/>
                    <a:pt x="433389" y="388144"/>
                  </a:cubicBezTo>
                  <a:cubicBezTo>
                    <a:pt x="326206" y="388144"/>
                    <a:pt x="239317" y="301255"/>
                    <a:pt x="239317" y="194072"/>
                  </a:cubicBezTo>
                  <a:cubicBezTo>
                    <a:pt x="239317" y="86889"/>
                    <a:pt x="326206" y="0"/>
                    <a:pt x="433389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олилиния 23"/>
            <p:cNvSpPr/>
            <p:nvPr/>
          </p:nvSpPr>
          <p:spPr>
            <a:xfrm>
              <a:off x="4234006" y="2979675"/>
              <a:ext cx="115894" cy="331648"/>
            </a:xfrm>
            <a:custGeom>
              <a:avLst/>
              <a:gdLst>
                <a:gd name="connsiteX0" fmla="*/ 148829 w 834625"/>
                <a:gd name="connsiteY0" fmla="*/ 464333 h 2388396"/>
                <a:gd name="connsiteX1" fmla="*/ 685796 w 834625"/>
                <a:gd name="connsiteY1" fmla="*/ 464333 h 2388396"/>
                <a:gd name="connsiteX2" fmla="*/ 822930 w 834625"/>
                <a:gd name="connsiteY2" fmla="*/ 555231 h 2388396"/>
                <a:gd name="connsiteX3" fmla="*/ 823930 w 834625"/>
                <a:gd name="connsiteY3" fmla="*/ 560185 h 2388396"/>
                <a:gd name="connsiteX4" fmla="*/ 828216 w 834625"/>
                <a:gd name="connsiteY4" fmla="*/ 566542 h 2388396"/>
                <a:gd name="connsiteX5" fmla="*/ 834625 w 834625"/>
                <a:gd name="connsiteY5" fmla="*/ 598288 h 2388396"/>
                <a:gd name="connsiteX6" fmla="*/ 834625 w 834625"/>
                <a:gd name="connsiteY6" fmla="*/ 613162 h 2388396"/>
                <a:gd name="connsiteX7" fmla="*/ 834624 w 834625"/>
                <a:gd name="connsiteY7" fmla="*/ 1363861 h 2388396"/>
                <a:gd name="connsiteX8" fmla="*/ 753066 w 834625"/>
                <a:gd name="connsiteY8" fmla="*/ 1445419 h 2388396"/>
                <a:gd name="connsiteX9" fmla="*/ 753067 w 834625"/>
                <a:gd name="connsiteY9" fmla="*/ 1445418 h 2388396"/>
                <a:gd name="connsiteX10" fmla="*/ 671509 w 834625"/>
                <a:gd name="connsiteY10" fmla="*/ 1363860 h 2388396"/>
                <a:gd name="connsiteX11" fmla="*/ 671509 w 834625"/>
                <a:gd name="connsiteY11" fmla="*/ 761991 h 2388396"/>
                <a:gd name="connsiteX12" fmla="*/ 645327 w 834625"/>
                <a:gd name="connsiteY12" fmla="*/ 761991 h 2388396"/>
                <a:gd name="connsiteX13" fmla="*/ 645327 w 834625"/>
                <a:gd name="connsiteY13" fmla="*/ 1406129 h 2388396"/>
                <a:gd name="connsiteX14" fmla="*/ 645327 w 834625"/>
                <a:gd name="connsiteY14" fmla="*/ 1441410 h 2388396"/>
                <a:gd name="connsiteX15" fmla="*/ 645327 w 834625"/>
                <a:gd name="connsiteY15" fmla="*/ 2284812 h 2388396"/>
                <a:gd name="connsiteX16" fmla="*/ 541743 w 834625"/>
                <a:gd name="connsiteY16" fmla="*/ 2388396 h 2388396"/>
                <a:gd name="connsiteX17" fmla="*/ 438159 w 834625"/>
                <a:gd name="connsiteY17" fmla="*/ 2284812 h 2388396"/>
                <a:gd name="connsiteX18" fmla="*/ 438159 w 834625"/>
                <a:gd name="connsiteY18" fmla="*/ 1441410 h 2388396"/>
                <a:gd name="connsiteX19" fmla="*/ 396471 w 834625"/>
                <a:gd name="connsiteY19" fmla="*/ 1441410 h 2388396"/>
                <a:gd name="connsiteX20" fmla="*/ 396471 w 834625"/>
                <a:gd name="connsiteY20" fmla="*/ 2284812 h 2388396"/>
                <a:gd name="connsiteX21" fmla="*/ 292887 w 834625"/>
                <a:gd name="connsiteY21" fmla="*/ 2388396 h 2388396"/>
                <a:gd name="connsiteX22" fmla="*/ 189303 w 834625"/>
                <a:gd name="connsiteY22" fmla="*/ 2284812 h 2388396"/>
                <a:gd name="connsiteX23" fmla="*/ 189303 w 834625"/>
                <a:gd name="connsiteY23" fmla="*/ 1441410 h 2388396"/>
                <a:gd name="connsiteX24" fmla="*/ 189303 w 834625"/>
                <a:gd name="connsiteY24" fmla="*/ 1406129 h 2388396"/>
                <a:gd name="connsiteX25" fmla="*/ 189303 w 834625"/>
                <a:gd name="connsiteY25" fmla="*/ 761990 h 2388396"/>
                <a:gd name="connsiteX26" fmla="*/ 163116 w 834625"/>
                <a:gd name="connsiteY26" fmla="*/ 761990 h 2388396"/>
                <a:gd name="connsiteX27" fmla="*/ 163115 w 834625"/>
                <a:gd name="connsiteY27" fmla="*/ 1363861 h 2388396"/>
                <a:gd name="connsiteX28" fmla="*/ 81557 w 834625"/>
                <a:gd name="connsiteY28" fmla="*/ 1445419 h 2388396"/>
                <a:gd name="connsiteX29" fmla="*/ 81558 w 834625"/>
                <a:gd name="connsiteY29" fmla="*/ 1445418 h 2388396"/>
                <a:gd name="connsiteX30" fmla="*/ 0 w 834625"/>
                <a:gd name="connsiteY30" fmla="*/ 1363860 h 2388396"/>
                <a:gd name="connsiteX31" fmla="*/ 0 w 834625"/>
                <a:gd name="connsiteY31" fmla="*/ 613162 h 2388396"/>
                <a:gd name="connsiteX32" fmla="*/ 0 w 834625"/>
                <a:gd name="connsiteY32" fmla="*/ 613161 h 2388396"/>
                <a:gd name="connsiteX33" fmla="*/ 0 w 834625"/>
                <a:gd name="connsiteY33" fmla="*/ 598288 h 2388396"/>
                <a:gd name="connsiteX34" fmla="*/ 6409 w 834625"/>
                <a:gd name="connsiteY34" fmla="*/ 566542 h 2388396"/>
                <a:gd name="connsiteX35" fmla="*/ 10695 w 834625"/>
                <a:gd name="connsiteY35" fmla="*/ 560185 h 2388396"/>
                <a:gd name="connsiteX36" fmla="*/ 11695 w 834625"/>
                <a:gd name="connsiteY36" fmla="*/ 555231 h 2388396"/>
                <a:gd name="connsiteX37" fmla="*/ 148829 w 834625"/>
                <a:gd name="connsiteY37" fmla="*/ 464333 h 2388396"/>
                <a:gd name="connsiteX38" fmla="*/ 433389 w 834625"/>
                <a:gd name="connsiteY38" fmla="*/ 0 h 2388396"/>
                <a:gd name="connsiteX39" fmla="*/ 627461 w 834625"/>
                <a:gd name="connsiteY39" fmla="*/ 194072 h 2388396"/>
                <a:gd name="connsiteX40" fmla="*/ 433389 w 834625"/>
                <a:gd name="connsiteY40" fmla="*/ 388144 h 2388396"/>
                <a:gd name="connsiteX41" fmla="*/ 239317 w 834625"/>
                <a:gd name="connsiteY41" fmla="*/ 194072 h 2388396"/>
                <a:gd name="connsiteX42" fmla="*/ 433389 w 834625"/>
                <a:gd name="connsiteY42" fmla="*/ 0 h 2388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834625" h="2388396">
                  <a:moveTo>
                    <a:pt x="148829" y="464333"/>
                  </a:moveTo>
                  <a:lnTo>
                    <a:pt x="685796" y="464333"/>
                  </a:lnTo>
                  <a:cubicBezTo>
                    <a:pt x="747443" y="464333"/>
                    <a:pt x="800336" y="501814"/>
                    <a:pt x="822930" y="555231"/>
                  </a:cubicBezTo>
                  <a:lnTo>
                    <a:pt x="823930" y="560185"/>
                  </a:lnTo>
                  <a:lnTo>
                    <a:pt x="828216" y="566542"/>
                  </a:lnTo>
                  <a:cubicBezTo>
                    <a:pt x="832343" y="576300"/>
                    <a:pt x="834625" y="587027"/>
                    <a:pt x="834625" y="598288"/>
                  </a:cubicBezTo>
                  <a:lnTo>
                    <a:pt x="834625" y="613162"/>
                  </a:lnTo>
                  <a:lnTo>
                    <a:pt x="834624" y="1363861"/>
                  </a:lnTo>
                  <a:cubicBezTo>
                    <a:pt x="834624" y="1408904"/>
                    <a:pt x="798109" y="1445419"/>
                    <a:pt x="753066" y="1445419"/>
                  </a:cubicBezTo>
                  <a:lnTo>
                    <a:pt x="753067" y="1445418"/>
                  </a:lnTo>
                  <a:cubicBezTo>
                    <a:pt x="708024" y="1445418"/>
                    <a:pt x="671509" y="1408903"/>
                    <a:pt x="671509" y="1363860"/>
                  </a:cubicBezTo>
                  <a:lnTo>
                    <a:pt x="671509" y="761991"/>
                  </a:lnTo>
                  <a:lnTo>
                    <a:pt x="645327" y="761991"/>
                  </a:lnTo>
                  <a:lnTo>
                    <a:pt x="645327" y="1406129"/>
                  </a:lnTo>
                  <a:lnTo>
                    <a:pt x="645327" y="1441410"/>
                  </a:lnTo>
                  <a:lnTo>
                    <a:pt x="645327" y="2284812"/>
                  </a:lnTo>
                  <a:cubicBezTo>
                    <a:pt x="645327" y="2342020"/>
                    <a:pt x="598951" y="2388396"/>
                    <a:pt x="541743" y="2388396"/>
                  </a:cubicBezTo>
                  <a:cubicBezTo>
                    <a:pt x="484535" y="2388396"/>
                    <a:pt x="438159" y="2342020"/>
                    <a:pt x="438159" y="2284812"/>
                  </a:cubicBezTo>
                  <a:lnTo>
                    <a:pt x="438159" y="1441410"/>
                  </a:lnTo>
                  <a:lnTo>
                    <a:pt x="396471" y="1441410"/>
                  </a:lnTo>
                  <a:lnTo>
                    <a:pt x="396471" y="2284812"/>
                  </a:lnTo>
                  <a:cubicBezTo>
                    <a:pt x="396471" y="2342020"/>
                    <a:pt x="350095" y="2388396"/>
                    <a:pt x="292887" y="2388396"/>
                  </a:cubicBezTo>
                  <a:cubicBezTo>
                    <a:pt x="235679" y="2388396"/>
                    <a:pt x="189303" y="2342020"/>
                    <a:pt x="189303" y="2284812"/>
                  </a:cubicBezTo>
                  <a:lnTo>
                    <a:pt x="189303" y="1441410"/>
                  </a:lnTo>
                  <a:lnTo>
                    <a:pt x="189303" y="1406129"/>
                  </a:lnTo>
                  <a:lnTo>
                    <a:pt x="189303" y="761990"/>
                  </a:lnTo>
                  <a:lnTo>
                    <a:pt x="163116" y="761990"/>
                  </a:lnTo>
                  <a:lnTo>
                    <a:pt x="163115" y="1363861"/>
                  </a:lnTo>
                  <a:cubicBezTo>
                    <a:pt x="163115" y="1408904"/>
                    <a:pt x="126600" y="1445419"/>
                    <a:pt x="81557" y="1445419"/>
                  </a:cubicBezTo>
                  <a:lnTo>
                    <a:pt x="81558" y="1445418"/>
                  </a:lnTo>
                  <a:cubicBezTo>
                    <a:pt x="36515" y="1445418"/>
                    <a:pt x="0" y="1408903"/>
                    <a:pt x="0" y="1363860"/>
                  </a:cubicBezTo>
                  <a:lnTo>
                    <a:pt x="0" y="613162"/>
                  </a:lnTo>
                  <a:lnTo>
                    <a:pt x="0" y="613161"/>
                  </a:lnTo>
                  <a:lnTo>
                    <a:pt x="0" y="598288"/>
                  </a:lnTo>
                  <a:cubicBezTo>
                    <a:pt x="0" y="587027"/>
                    <a:pt x="2282" y="576300"/>
                    <a:pt x="6409" y="566542"/>
                  </a:cubicBezTo>
                  <a:lnTo>
                    <a:pt x="10695" y="560185"/>
                  </a:lnTo>
                  <a:lnTo>
                    <a:pt x="11695" y="555231"/>
                  </a:lnTo>
                  <a:cubicBezTo>
                    <a:pt x="34289" y="501814"/>
                    <a:pt x="87182" y="464333"/>
                    <a:pt x="148829" y="464333"/>
                  </a:cubicBezTo>
                  <a:close/>
                  <a:moveTo>
                    <a:pt x="433389" y="0"/>
                  </a:moveTo>
                  <a:cubicBezTo>
                    <a:pt x="540572" y="0"/>
                    <a:pt x="627461" y="86889"/>
                    <a:pt x="627461" y="194072"/>
                  </a:cubicBezTo>
                  <a:cubicBezTo>
                    <a:pt x="627461" y="301255"/>
                    <a:pt x="540572" y="388144"/>
                    <a:pt x="433389" y="388144"/>
                  </a:cubicBezTo>
                  <a:cubicBezTo>
                    <a:pt x="326206" y="388144"/>
                    <a:pt x="239317" y="301255"/>
                    <a:pt x="239317" y="194072"/>
                  </a:cubicBezTo>
                  <a:cubicBezTo>
                    <a:pt x="239317" y="86889"/>
                    <a:pt x="326206" y="0"/>
                    <a:pt x="433389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олилиния 24"/>
            <p:cNvSpPr/>
            <p:nvPr/>
          </p:nvSpPr>
          <p:spPr>
            <a:xfrm flipH="1">
              <a:off x="4128391" y="2945090"/>
              <a:ext cx="115894" cy="331648"/>
            </a:xfrm>
            <a:custGeom>
              <a:avLst/>
              <a:gdLst>
                <a:gd name="connsiteX0" fmla="*/ 148829 w 834625"/>
                <a:gd name="connsiteY0" fmla="*/ 464333 h 2388396"/>
                <a:gd name="connsiteX1" fmla="*/ 685796 w 834625"/>
                <a:gd name="connsiteY1" fmla="*/ 464333 h 2388396"/>
                <a:gd name="connsiteX2" fmla="*/ 822929 w 834625"/>
                <a:gd name="connsiteY2" fmla="*/ 555231 h 2388396"/>
                <a:gd name="connsiteX3" fmla="*/ 823929 w 834625"/>
                <a:gd name="connsiteY3" fmla="*/ 560185 h 2388396"/>
                <a:gd name="connsiteX4" fmla="*/ 828216 w 834625"/>
                <a:gd name="connsiteY4" fmla="*/ 566542 h 2388396"/>
                <a:gd name="connsiteX5" fmla="*/ 834625 w 834625"/>
                <a:gd name="connsiteY5" fmla="*/ 598288 h 2388396"/>
                <a:gd name="connsiteX6" fmla="*/ 834625 w 834625"/>
                <a:gd name="connsiteY6" fmla="*/ 613162 h 2388396"/>
                <a:gd name="connsiteX7" fmla="*/ 834624 w 834625"/>
                <a:gd name="connsiteY7" fmla="*/ 1363861 h 2388396"/>
                <a:gd name="connsiteX8" fmla="*/ 753066 w 834625"/>
                <a:gd name="connsiteY8" fmla="*/ 1445419 h 2388396"/>
                <a:gd name="connsiteX9" fmla="*/ 753067 w 834625"/>
                <a:gd name="connsiteY9" fmla="*/ 1445418 h 2388396"/>
                <a:gd name="connsiteX10" fmla="*/ 671509 w 834625"/>
                <a:gd name="connsiteY10" fmla="*/ 1363860 h 2388396"/>
                <a:gd name="connsiteX11" fmla="*/ 671509 w 834625"/>
                <a:gd name="connsiteY11" fmla="*/ 761991 h 2388396"/>
                <a:gd name="connsiteX12" fmla="*/ 645327 w 834625"/>
                <a:gd name="connsiteY12" fmla="*/ 761991 h 2388396"/>
                <a:gd name="connsiteX13" fmla="*/ 645327 w 834625"/>
                <a:gd name="connsiteY13" fmla="*/ 1406129 h 2388396"/>
                <a:gd name="connsiteX14" fmla="*/ 645327 w 834625"/>
                <a:gd name="connsiteY14" fmla="*/ 1441410 h 2388396"/>
                <a:gd name="connsiteX15" fmla="*/ 645327 w 834625"/>
                <a:gd name="connsiteY15" fmla="*/ 2284812 h 2388396"/>
                <a:gd name="connsiteX16" fmla="*/ 541743 w 834625"/>
                <a:gd name="connsiteY16" fmla="*/ 2388396 h 2388396"/>
                <a:gd name="connsiteX17" fmla="*/ 438159 w 834625"/>
                <a:gd name="connsiteY17" fmla="*/ 2284812 h 2388396"/>
                <a:gd name="connsiteX18" fmla="*/ 438159 w 834625"/>
                <a:gd name="connsiteY18" fmla="*/ 1441410 h 2388396"/>
                <a:gd name="connsiteX19" fmla="*/ 396471 w 834625"/>
                <a:gd name="connsiteY19" fmla="*/ 1441410 h 2388396"/>
                <a:gd name="connsiteX20" fmla="*/ 396471 w 834625"/>
                <a:gd name="connsiteY20" fmla="*/ 2284812 h 2388396"/>
                <a:gd name="connsiteX21" fmla="*/ 292887 w 834625"/>
                <a:gd name="connsiteY21" fmla="*/ 2388396 h 2388396"/>
                <a:gd name="connsiteX22" fmla="*/ 189303 w 834625"/>
                <a:gd name="connsiteY22" fmla="*/ 2284812 h 2388396"/>
                <a:gd name="connsiteX23" fmla="*/ 189303 w 834625"/>
                <a:gd name="connsiteY23" fmla="*/ 1447327 h 2388396"/>
                <a:gd name="connsiteX24" fmla="*/ 190491 w 834625"/>
                <a:gd name="connsiteY24" fmla="*/ 1447327 h 2388396"/>
                <a:gd name="connsiteX25" fmla="*/ 190491 w 834625"/>
                <a:gd name="connsiteY25" fmla="*/ 780577 h 2388396"/>
                <a:gd name="connsiteX26" fmla="*/ 189303 w 834625"/>
                <a:gd name="connsiteY26" fmla="*/ 780577 h 2388396"/>
                <a:gd name="connsiteX27" fmla="*/ 189303 w 834625"/>
                <a:gd name="connsiteY27" fmla="*/ 773737 h 2388396"/>
                <a:gd name="connsiteX28" fmla="*/ 190491 w 834625"/>
                <a:gd name="connsiteY28" fmla="*/ 767853 h 2388396"/>
                <a:gd name="connsiteX29" fmla="*/ 190492 w 834625"/>
                <a:gd name="connsiteY29" fmla="*/ 767853 h 2388396"/>
                <a:gd name="connsiteX30" fmla="*/ 41663 w 834625"/>
                <a:gd name="connsiteY30" fmla="*/ 619024 h 2388396"/>
                <a:gd name="connsiteX31" fmla="*/ 0 w 834625"/>
                <a:gd name="connsiteY31" fmla="*/ 619024 h 2388396"/>
                <a:gd name="connsiteX32" fmla="*/ 0 w 834625"/>
                <a:gd name="connsiteY32" fmla="*/ 613162 h 2388396"/>
                <a:gd name="connsiteX33" fmla="*/ 0 w 834625"/>
                <a:gd name="connsiteY33" fmla="*/ 613161 h 2388396"/>
                <a:gd name="connsiteX34" fmla="*/ 0 w 834625"/>
                <a:gd name="connsiteY34" fmla="*/ 598288 h 2388396"/>
                <a:gd name="connsiteX35" fmla="*/ 6409 w 834625"/>
                <a:gd name="connsiteY35" fmla="*/ 566542 h 2388396"/>
                <a:gd name="connsiteX36" fmla="*/ 10695 w 834625"/>
                <a:gd name="connsiteY36" fmla="*/ 560185 h 2388396"/>
                <a:gd name="connsiteX37" fmla="*/ 11695 w 834625"/>
                <a:gd name="connsiteY37" fmla="*/ 555231 h 2388396"/>
                <a:gd name="connsiteX38" fmla="*/ 148829 w 834625"/>
                <a:gd name="connsiteY38" fmla="*/ 464333 h 2388396"/>
                <a:gd name="connsiteX39" fmla="*/ 433389 w 834625"/>
                <a:gd name="connsiteY39" fmla="*/ 0 h 2388396"/>
                <a:gd name="connsiteX40" fmla="*/ 627461 w 834625"/>
                <a:gd name="connsiteY40" fmla="*/ 194072 h 2388396"/>
                <a:gd name="connsiteX41" fmla="*/ 433389 w 834625"/>
                <a:gd name="connsiteY41" fmla="*/ 388144 h 2388396"/>
                <a:gd name="connsiteX42" fmla="*/ 239317 w 834625"/>
                <a:gd name="connsiteY42" fmla="*/ 194072 h 2388396"/>
                <a:gd name="connsiteX43" fmla="*/ 433389 w 834625"/>
                <a:gd name="connsiteY43" fmla="*/ 0 h 2388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834625" h="2388396">
                  <a:moveTo>
                    <a:pt x="148829" y="464333"/>
                  </a:moveTo>
                  <a:lnTo>
                    <a:pt x="685796" y="464333"/>
                  </a:lnTo>
                  <a:cubicBezTo>
                    <a:pt x="747443" y="464333"/>
                    <a:pt x="800336" y="501814"/>
                    <a:pt x="822929" y="555231"/>
                  </a:cubicBezTo>
                  <a:lnTo>
                    <a:pt x="823929" y="560185"/>
                  </a:lnTo>
                  <a:lnTo>
                    <a:pt x="828216" y="566542"/>
                  </a:lnTo>
                  <a:cubicBezTo>
                    <a:pt x="832343" y="576300"/>
                    <a:pt x="834625" y="587027"/>
                    <a:pt x="834625" y="598288"/>
                  </a:cubicBezTo>
                  <a:lnTo>
                    <a:pt x="834625" y="613162"/>
                  </a:lnTo>
                  <a:lnTo>
                    <a:pt x="834624" y="1363861"/>
                  </a:lnTo>
                  <a:cubicBezTo>
                    <a:pt x="834624" y="1408904"/>
                    <a:pt x="798109" y="1445419"/>
                    <a:pt x="753066" y="1445419"/>
                  </a:cubicBezTo>
                  <a:lnTo>
                    <a:pt x="753067" y="1445418"/>
                  </a:lnTo>
                  <a:cubicBezTo>
                    <a:pt x="708024" y="1445418"/>
                    <a:pt x="671509" y="1408903"/>
                    <a:pt x="671509" y="1363860"/>
                  </a:cubicBezTo>
                  <a:lnTo>
                    <a:pt x="671509" y="761991"/>
                  </a:lnTo>
                  <a:lnTo>
                    <a:pt x="645327" y="761991"/>
                  </a:lnTo>
                  <a:lnTo>
                    <a:pt x="645327" y="1406129"/>
                  </a:lnTo>
                  <a:lnTo>
                    <a:pt x="645327" y="1441410"/>
                  </a:lnTo>
                  <a:lnTo>
                    <a:pt x="645327" y="2284812"/>
                  </a:lnTo>
                  <a:cubicBezTo>
                    <a:pt x="645327" y="2342020"/>
                    <a:pt x="598951" y="2388396"/>
                    <a:pt x="541743" y="2388396"/>
                  </a:cubicBezTo>
                  <a:cubicBezTo>
                    <a:pt x="484535" y="2388396"/>
                    <a:pt x="438159" y="2342020"/>
                    <a:pt x="438159" y="2284812"/>
                  </a:cubicBezTo>
                  <a:lnTo>
                    <a:pt x="438159" y="1441410"/>
                  </a:lnTo>
                  <a:lnTo>
                    <a:pt x="396471" y="1441410"/>
                  </a:lnTo>
                  <a:lnTo>
                    <a:pt x="396471" y="2284812"/>
                  </a:lnTo>
                  <a:cubicBezTo>
                    <a:pt x="396471" y="2342020"/>
                    <a:pt x="350095" y="2388396"/>
                    <a:pt x="292887" y="2388396"/>
                  </a:cubicBezTo>
                  <a:cubicBezTo>
                    <a:pt x="235679" y="2388396"/>
                    <a:pt x="189303" y="2342020"/>
                    <a:pt x="189303" y="2284812"/>
                  </a:cubicBezTo>
                  <a:lnTo>
                    <a:pt x="189303" y="1447327"/>
                  </a:lnTo>
                  <a:lnTo>
                    <a:pt x="190491" y="1447327"/>
                  </a:lnTo>
                  <a:lnTo>
                    <a:pt x="190491" y="780577"/>
                  </a:lnTo>
                  <a:lnTo>
                    <a:pt x="189303" y="780577"/>
                  </a:lnTo>
                  <a:lnTo>
                    <a:pt x="189303" y="773737"/>
                  </a:lnTo>
                  <a:lnTo>
                    <a:pt x="190491" y="767853"/>
                  </a:lnTo>
                  <a:lnTo>
                    <a:pt x="190492" y="767853"/>
                  </a:lnTo>
                  <a:cubicBezTo>
                    <a:pt x="190492" y="685657"/>
                    <a:pt x="123859" y="619024"/>
                    <a:pt x="41663" y="619024"/>
                  </a:cubicBezTo>
                  <a:lnTo>
                    <a:pt x="0" y="619024"/>
                  </a:lnTo>
                  <a:lnTo>
                    <a:pt x="0" y="613162"/>
                  </a:lnTo>
                  <a:lnTo>
                    <a:pt x="0" y="613161"/>
                  </a:lnTo>
                  <a:lnTo>
                    <a:pt x="0" y="598288"/>
                  </a:lnTo>
                  <a:cubicBezTo>
                    <a:pt x="0" y="587027"/>
                    <a:pt x="2282" y="576300"/>
                    <a:pt x="6409" y="566542"/>
                  </a:cubicBezTo>
                  <a:lnTo>
                    <a:pt x="10695" y="560185"/>
                  </a:lnTo>
                  <a:lnTo>
                    <a:pt x="11695" y="555231"/>
                  </a:lnTo>
                  <a:cubicBezTo>
                    <a:pt x="34289" y="501814"/>
                    <a:pt x="87182" y="464333"/>
                    <a:pt x="148829" y="464333"/>
                  </a:cubicBezTo>
                  <a:close/>
                  <a:moveTo>
                    <a:pt x="433389" y="0"/>
                  </a:moveTo>
                  <a:cubicBezTo>
                    <a:pt x="540572" y="0"/>
                    <a:pt x="627461" y="86889"/>
                    <a:pt x="627461" y="194072"/>
                  </a:cubicBezTo>
                  <a:cubicBezTo>
                    <a:pt x="627461" y="301255"/>
                    <a:pt x="540572" y="388144"/>
                    <a:pt x="433389" y="388144"/>
                  </a:cubicBezTo>
                  <a:cubicBezTo>
                    <a:pt x="326206" y="388144"/>
                    <a:pt x="239317" y="301255"/>
                    <a:pt x="239317" y="194072"/>
                  </a:cubicBezTo>
                  <a:cubicBezTo>
                    <a:pt x="239317" y="86889"/>
                    <a:pt x="326206" y="0"/>
                    <a:pt x="433389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Полилиния 25"/>
            <p:cNvSpPr/>
            <p:nvPr/>
          </p:nvSpPr>
          <p:spPr>
            <a:xfrm>
              <a:off x="4080503" y="3187518"/>
              <a:ext cx="419007" cy="206523"/>
            </a:xfrm>
            <a:custGeom>
              <a:avLst/>
              <a:gdLst>
                <a:gd name="connsiteX0" fmla="*/ 2717458 w 3017520"/>
                <a:gd name="connsiteY0" fmla="*/ 0 h 1487292"/>
                <a:gd name="connsiteX1" fmla="*/ 2759847 w 3017520"/>
                <a:gd name="connsiteY1" fmla="*/ 34997 h 1487292"/>
                <a:gd name="connsiteX2" fmla="*/ 3017520 w 3017520"/>
                <a:gd name="connsiteY2" fmla="*/ 555802 h 1487292"/>
                <a:gd name="connsiteX3" fmla="*/ 1508760 w 3017520"/>
                <a:gd name="connsiteY3" fmla="*/ 1487292 h 1487292"/>
                <a:gd name="connsiteX4" fmla="*/ 0 w 3017520"/>
                <a:gd name="connsiteY4" fmla="*/ 555802 h 1487292"/>
                <a:gd name="connsiteX5" fmla="*/ 257673 w 3017520"/>
                <a:gd name="connsiteY5" fmla="*/ 34997 h 1487292"/>
                <a:gd name="connsiteX6" fmla="*/ 267958 w 3017520"/>
                <a:gd name="connsiteY6" fmla="*/ 26506 h 1487292"/>
                <a:gd name="connsiteX7" fmla="*/ 227592 w 3017520"/>
                <a:gd name="connsiteY7" fmla="*/ 103546 h 1487292"/>
                <a:gd name="connsiteX8" fmla="*/ 167640 w 3017520"/>
                <a:gd name="connsiteY8" fmla="*/ 380542 h 1487292"/>
                <a:gd name="connsiteX9" fmla="*/ 1501140 w 3017520"/>
                <a:gd name="connsiteY9" fmla="*/ 1312032 h 1487292"/>
                <a:gd name="connsiteX10" fmla="*/ 2834640 w 3017520"/>
                <a:gd name="connsiteY10" fmla="*/ 380542 h 1487292"/>
                <a:gd name="connsiteX11" fmla="*/ 2729847 w 3017520"/>
                <a:gd name="connsiteY11" fmla="*/ 17964 h 1487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7520" h="1487292">
                  <a:moveTo>
                    <a:pt x="2717458" y="0"/>
                  </a:moveTo>
                  <a:lnTo>
                    <a:pt x="2759847" y="34997"/>
                  </a:lnTo>
                  <a:cubicBezTo>
                    <a:pt x="2922529" y="183664"/>
                    <a:pt x="3017520" y="362884"/>
                    <a:pt x="3017520" y="555802"/>
                  </a:cubicBezTo>
                  <a:cubicBezTo>
                    <a:pt x="3017520" y="1070250"/>
                    <a:pt x="2342025" y="1487292"/>
                    <a:pt x="1508760" y="1487292"/>
                  </a:cubicBezTo>
                  <a:cubicBezTo>
                    <a:pt x="675495" y="1487292"/>
                    <a:pt x="0" y="1070250"/>
                    <a:pt x="0" y="555802"/>
                  </a:cubicBezTo>
                  <a:cubicBezTo>
                    <a:pt x="0" y="362884"/>
                    <a:pt x="94992" y="183664"/>
                    <a:pt x="257673" y="34997"/>
                  </a:cubicBezTo>
                  <a:lnTo>
                    <a:pt x="267958" y="26506"/>
                  </a:lnTo>
                  <a:lnTo>
                    <a:pt x="227592" y="103546"/>
                  </a:lnTo>
                  <a:cubicBezTo>
                    <a:pt x="188630" y="191049"/>
                    <a:pt x="167640" y="284083"/>
                    <a:pt x="167640" y="380542"/>
                  </a:cubicBezTo>
                  <a:cubicBezTo>
                    <a:pt x="167640" y="894990"/>
                    <a:pt x="764668" y="1312032"/>
                    <a:pt x="1501140" y="1312032"/>
                  </a:cubicBezTo>
                  <a:cubicBezTo>
                    <a:pt x="2237612" y="1312032"/>
                    <a:pt x="2834640" y="894990"/>
                    <a:pt x="2834640" y="380542"/>
                  </a:cubicBezTo>
                  <a:cubicBezTo>
                    <a:pt x="2834640" y="251930"/>
                    <a:pt x="2797326" y="129406"/>
                    <a:pt x="2729847" y="17964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Группа 26"/>
          <p:cNvGrpSpPr/>
          <p:nvPr/>
        </p:nvGrpSpPr>
        <p:grpSpPr>
          <a:xfrm>
            <a:off x="345502" y="1839573"/>
            <a:ext cx="636476" cy="644022"/>
            <a:chOff x="4722507" y="1864531"/>
            <a:chExt cx="2743518" cy="2776049"/>
          </a:xfrm>
        </p:grpSpPr>
        <p:grpSp>
          <p:nvGrpSpPr>
            <p:cNvPr id="5" name="Группа 27"/>
            <p:cNvGrpSpPr/>
            <p:nvPr/>
          </p:nvGrpSpPr>
          <p:grpSpPr>
            <a:xfrm>
              <a:off x="5510492" y="2843492"/>
              <a:ext cx="1171016" cy="1171016"/>
              <a:chOff x="5223933" y="2556933"/>
              <a:chExt cx="1744134" cy="1744134"/>
            </a:xfrm>
          </p:grpSpPr>
          <p:sp>
            <p:nvSpPr>
              <p:cNvPr id="41" name="Полилиния 40"/>
              <p:cNvSpPr/>
              <p:nvPr/>
            </p:nvSpPr>
            <p:spPr>
              <a:xfrm>
                <a:off x="5223933" y="2556933"/>
                <a:ext cx="1744134" cy="1744134"/>
              </a:xfrm>
              <a:custGeom>
                <a:avLst/>
                <a:gdLst>
                  <a:gd name="connsiteX0" fmla="*/ 872067 w 1744134"/>
                  <a:gd name="connsiteY0" fmla="*/ 0 h 1744134"/>
                  <a:gd name="connsiteX1" fmla="*/ 961231 w 1744134"/>
                  <a:gd name="connsiteY1" fmla="*/ 4503 h 1744134"/>
                  <a:gd name="connsiteX2" fmla="*/ 1004668 w 1744134"/>
                  <a:gd name="connsiteY2" fmla="*/ 11132 h 1744134"/>
                  <a:gd name="connsiteX3" fmla="*/ 1109747 w 1744134"/>
                  <a:gd name="connsiteY3" fmla="*/ 298251 h 1744134"/>
                  <a:gd name="connsiteX4" fmla="*/ 1385497 w 1744134"/>
                  <a:gd name="connsiteY4" fmla="*/ 170263 h 1744134"/>
                  <a:gd name="connsiteX5" fmla="*/ 1488712 w 1744134"/>
                  <a:gd name="connsiteY5" fmla="*/ 255423 h 1744134"/>
                  <a:gd name="connsiteX6" fmla="*/ 1573871 w 1744134"/>
                  <a:gd name="connsiteY6" fmla="*/ 358637 h 1744134"/>
                  <a:gd name="connsiteX7" fmla="*/ 1445883 w 1744134"/>
                  <a:gd name="connsiteY7" fmla="*/ 634387 h 1744134"/>
                  <a:gd name="connsiteX8" fmla="*/ 1733003 w 1744134"/>
                  <a:gd name="connsiteY8" fmla="*/ 739467 h 1744134"/>
                  <a:gd name="connsiteX9" fmla="*/ 1739632 w 1744134"/>
                  <a:gd name="connsiteY9" fmla="*/ 782903 h 1744134"/>
                  <a:gd name="connsiteX10" fmla="*/ 1744134 w 1744134"/>
                  <a:gd name="connsiteY10" fmla="*/ 872067 h 1744134"/>
                  <a:gd name="connsiteX11" fmla="*/ 1739632 w 1744134"/>
                  <a:gd name="connsiteY11" fmla="*/ 961231 h 1744134"/>
                  <a:gd name="connsiteX12" fmla="*/ 1733003 w 1744134"/>
                  <a:gd name="connsiteY12" fmla="*/ 1004667 h 1744134"/>
                  <a:gd name="connsiteX13" fmla="*/ 1445883 w 1744134"/>
                  <a:gd name="connsiteY13" fmla="*/ 1109747 h 1744134"/>
                  <a:gd name="connsiteX14" fmla="*/ 1573871 w 1744134"/>
                  <a:gd name="connsiteY14" fmla="*/ 1385497 h 1744134"/>
                  <a:gd name="connsiteX15" fmla="*/ 1488712 w 1744134"/>
                  <a:gd name="connsiteY15" fmla="*/ 1488712 h 1744134"/>
                  <a:gd name="connsiteX16" fmla="*/ 1385497 w 1744134"/>
                  <a:gd name="connsiteY16" fmla="*/ 1573871 h 1744134"/>
                  <a:gd name="connsiteX17" fmla="*/ 1109747 w 1744134"/>
                  <a:gd name="connsiteY17" fmla="*/ 1445883 h 1744134"/>
                  <a:gd name="connsiteX18" fmla="*/ 1004668 w 1744134"/>
                  <a:gd name="connsiteY18" fmla="*/ 1733003 h 1744134"/>
                  <a:gd name="connsiteX19" fmla="*/ 961231 w 1744134"/>
                  <a:gd name="connsiteY19" fmla="*/ 1739632 h 1744134"/>
                  <a:gd name="connsiteX20" fmla="*/ 872067 w 1744134"/>
                  <a:gd name="connsiteY20" fmla="*/ 1744134 h 1744134"/>
                  <a:gd name="connsiteX21" fmla="*/ 782904 w 1744134"/>
                  <a:gd name="connsiteY21" fmla="*/ 1739632 h 1744134"/>
                  <a:gd name="connsiteX22" fmla="*/ 739467 w 1744134"/>
                  <a:gd name="connsiteY22" fmla="*/ 1733003 h 1744134"/>
                  <a:gd name="connsiteX23" fmla="*/ 634387 w 1744134"/>
                  <a:gd name="connsiteY23" fmla="*/ 1445883 h 1744134"/>
                  <a:gd name="connsiteX24" fmla="*/ 358637 w 1744134"/>
                  <a:gd name="connsiteY24" fmla="*/ 1573871 h 1744134"/>
                  <a:gd name="connsiteX25" fmla="*/ 255423 w 1744134"/>
                  <a:gd name="connsiteY25" fmla="*/ 1488712 h 1744134"/>
                  <a:gd name="connsiteX26" fmla="*/ 170263 w 1744134"/>
                  <a:gd name="connsiteY26" fmla="*/ 1385497 h 1744134"/>
                  <a:gd name="connsiteX27" fmla="*/ 298251 w 1744134"/>
                  <a:gd name="connsiteY27" fmla="*/ 1109747 h 1744134"/>
                  <a:gd name="connsiteX28" fmla="*/ 11132 w 1744134"/>
                  <a:gd name="connsiteY28" fmla="*/ 1004667 h 1744134"/>
                  <a:gd name="connsiteX29" fmla="*/ 4503 w 1744134"/>
                  <a:gd name="connsiteY29" fmla="*/ 961231 h 1744134"/>
                  <a:gd name="connsiteX30" fmla="*/ 0 w 1744134"/>
                  <a:gd name="connsiteY30" fmla="*/ 872067 h 1744134"/>
                  <a:gd name="connsiteX31" fmla="*/ 4503 w 1744134"/>
                  <a:gd name="connsiteY31" fmla="*/ 782903 h 1744134"/>
                  <a:gd name="connsiteX32" fmla="*/ 11132 w 1744134"/>
                  <a:gd name="connsiteY32" fmla="*/ 739467 h 1744134"/>
                  <a:gd name="connsiteX33" fmla="*/ 298251 w 1744134"/>
                  <a:gd name="connsiteY33" fmla="*/ 634387 h 1744134"/>
                  <a:gd name="connsiteX34" fmla="*/ 170263 w 1744134"/>
                  <a:gd name="connsiteY34" fmla="*/ 358637 h 1744134"/>
                  <a:gd name="connsiteX35" fmla="*/ 255423 w 1744134"/>
                  <a:gd name="connsiteY35" fmla="*/ 255423 h 1744134"/>
                  <a:gd name="connsiteX36" fmla="*/ 358637 w 1744134"/>
                  <a:gd name="connsiteY36" fmla="*/ 170263 h 1744134"/>
                  <a:gd name="connsiteX37" fmla="*/ 634387 w 1744134"/>
                  <a:gd name="connsiteY37" fmla="*/ 298251 h 1744134"/>
                  <a:gd name="connsiteX38" fmla="*/ 739467 w 1744134"/>
                  <a:gd name="connsiteY38" fmla="*/ 11132 h 1744134"/>
                  <a:gd name="connsiteX39" fmla="*/ 782904 w 1744134"/>
                  <a:gd name="connsiteY39" fmla="*/ 4503 h 1744134"/>
                  <a:gd name="connsiteX40" fmla="*/ 872067 w 1744134"/>
                  <a:gd name="connsiteY40" fmla="*/ 0 h 17441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1744134" h="1744134">
                    <a:moveTo>
                      <a:pt x="872067" y="0"/>
                    </a:moveTo>
                    <a:cubicBezTo>
                      <a:pt x="902169" y="0"/>
                      <a:pt x="931915" y="1525"/>
                      <a:pt x="961231" y="4503"/>
                    </a:cubicBezTo>
                    <a:lnTo>
                      <a:pt x="1004668" y="11132"/>
                    </a:lnTo>
                    <a:lnTo>
                      <a:pt x="1109747" y="298251"/>
                    </a:lnTo>
                    <a:lnTo>
                      <a:pt x="1385497" y="170263"/>
                    </a:lnTo>
                    <a:lnTo>
                      <a:pt x="1488712" y="255423"/>
                    </a:lnTo>
                    <a:lnTo>
                      <a:pt x="1573871" y="358637"/>
                    </a:lnTo>
                    <a:lnTo>
                      <a:pt x="1445883" y="634387"/>
                    </a:lnTo>
                    <a:lnTo>
                      <a:pt x="1733003" y="739467"/>
                    </a:lnTo>
                    <a:lnTo>
                      <a:pt x="1739632" y="782903"/>
                    </a:lnTo>
                    <a:cubicBezTo>
                      <a:pt x="1742609" y="812220"/>
                      <a:pt x="1744134" y="841965"/>
                      <a:pt x="1744134" y="872067"/>
                    </a:cubicBezTo>
                    <a:cubicBezTo>
                      <a:pt x="1744134" y="902169"/>
                      <a:pt x="1742609" y="931915"/>
                      <a:pt x="1739632" y="961231"/>
                    </a:cubicBezTo>
                    <a:lnTo>
                      <a:pt x="1733003" y="1004667"/>
                    </a:lnTo>
                    <a:lnTo>
                      <a:pt x="1445883" y="1109747"/>
                    </a:lnTo>
                    <a:lnTo>
                      <a:pt x="1573871" y="1385497"/>
                    </a:lnTo>
                    <a:lnTo>
                      <a:pt x="1488712" y="1488712"/>
                    </a:lnTo>
                    <a:lnTo>
                      <a:pt x="1385497" y="1573871"/>
                    </a:lnTo>
                    <a:lnTo>
                      <a:pt x="1109747" y="1445883"/>
                    </a:lnTo>
                    <a:lnTo>
                      <a:pt x="1004668" y="1733003"/>
                    </a:lnTo>
                    <a:lnTo>
                      <a:pt x="961231" y="1739632"/>
                    </a:lnTo>
                    <a:cubicBezTo>
                      <a:pt x="931915" y="1742609"/>
                      <a:pt x="902169" y="1744134"/>
                      <a:pt x="872067" y="1744134"/>
                    </a:cubicBezTo>
                    <a:cubicBezTo>
                      <a:pt x="841965" y="1744134"/>
                      <a:pt x="812220" y="1742609"/>
                      <a:pt x="782904" y="1739632"/>
                    </a:cubicBezTo>
                    <a:lnTo>
                      <a:pt x="739467" y="1733003"/>
                    </a:lnTo>
                    <a:lnTo>
                      <a:pt x="634387" y="1445883"/>
                    </a:lnTo>
                    <a:lnTo>
                      <a:pt x="358637" y="1573871"/>
                    </a:lnTo>
                    <a:lnTo>
                      <a:pt x="255423" y="1488712"/>
                    </a:lnTo>
                    <a:lnTo>
                      <a:pt x="170263" y="1385497"/>
                    </a:lnTo>
                    <a:lnTo>
                      <a:pt x="298251" y="1109747"/>
                    </a:lnTo>
                    <a:lnTo>
                      <a:pt x="11132" y="1004667"/>
                    </a:lnTo>
                    <a:lnTo>
                      <a:pt x="4503" y="961231"/>
                    </a:lnTo>
                    <a:cubicBezTo>
                      <a:pt x="1525" y="931915"/>
                      <a:pt x="0" y="902169"/>
                      <a:pt x="0" y="872067"/>
                    </a:cubicBezTo>
                    <a:cubicBezTo>
                      <a:pt x="0" y="841965"/>
                      <a:pt x="1525" y="812220"/>
                      <a:pt x="4503" y="782903"/>
                    </a:cubicBezTo>
                    <a:lnTo>
                      <a:pt x="11132" y="739467"/>
                    </a:lnTo>
                    <a:lnTo>
                      <a:pt x="298251" y="634387"/>
                    </a:lnTo>
                    <a:lnTo>
                      <a:pt x="170263" y="358637"/>
                    </a:lnTo>
                    <a:lnTo>
                      <a:pt x="255423" y="255423"/>
                    </a:lnTo>
                    <a:lnTo>
                      <a:pt x="358637" y="170263"/>
                    </a:lnTo>
                    <a:lnTo>
                      <a:pt x="634387" y="298251"/>
                    </a:lnTo>
                    <a:lnTo>
                      <a:pt x="739467" y="11132"/>
                    </a:lnTo>
                    <a:lnTo>
                      <a:pt x="782904" y="4503"/>
                    </a:lnTo>
                    <a:cubicBezTo>
                      <a:pt x="812220" y="1525"/>
                      <a:pt x="841965" y="0"/>
                      <a:pt x="872067" y="0"/>
                    </a:cubicBezTo>
                    <a:close/>
                  </a:path>
                </a:pathLst>
              </a:cu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2" name="Овал 41"/>
              <p:cNvSpPr/>
              <p:nvPr/>
            </p:nvSpPr>
            <p:spPr>
              <a:xfrm>
                <a:off x="5695950" y="3028950"/>
                <a:ext cx="800100" cy="800100"/>
              </a:xfrm>
              <a:prstGeom prst="ellipse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6" name="Группа 28"/>
            <p:cNvGrpSpPr/>
            <p:nvPr/>
          </p:nvGrpSpPr>
          <p:grpSpPr>
            <a:xfrm>
              <a:off x="5664000" y="1864531"/>
              <a:ext cx="864001" cy="795326"/>
              <a:chOff x="3389634" y="1429942"/>
              <a:chExt cx="864001" cy="795326"/>
            </a:xfrm>
          </p:grpSpPr>
          <p:sp>
            <p:nvSpPr>
              <p:cNvPr id="39" name="Овал 38"/>
              <p:cNvSpPr/>
              <p:nvPr/>
            </p:nvSpPr>
            <p:spPr>
              <a:xfrm>
                <a:off x="3627562" y="1429942"/>
                <a:ext cx="388144" cy="388144"/>
              </a:xfrm>
              <a:prstGeom prst="ellipse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0" name="Полилиния 39"/>
              <p:cNvSpPr/>
              <p:nvPr/>
            </p:nvSpPr>
            <p:spPr>
              <a:xfrm>
                <a:off x="3389634" y="1856175"/>
                <a:ext cx="864001" cy="369093"/>
              </a:xfrm>
              <a:custGeom>
                <a:avLst/>
                <a:gdLst>
                  <a:gd name="connsiteX0" fmla="*/ 184547 w 864001"/>
                  <a:gd name="connsiteY0" fmla="*/ 0 h 369093"/>
                  <a:gd name="connsiteX1" fmla="*/ 293887 w 864001"/>
                  <a:gd name="connsiteY1" fmla="*/ 0 h 369093"/>
                  <a:gd name="connsiteX2" fmla="*/ 432000 w 864001"/>
                  <a:gd name="connsiteY2" fmla="*/ 272637 h 369093"/>
                  <a:gd name="connsiteX3" fmla="*/ 570112 w 864001"/>
                  <a:gd name="connsiteY3" fmla="*/ 0 h 369093"/>
                  <a:gd name="connsiteX4" fmla="*/ 679454 w 864001"/>
                  <a:gd name="connsiteY4" fmla="*/ 0 h 369093"/>
                  <a:gd name="connsiteX5" fmla="*/ 864001 w 864001"/>
                  <a:gd name="connsiteY5" fmla="*/ 184547 h 369093"/>
                  <a:gd name="connsiteX6" fmla="*/ 864000 w 864001"/>
                  <a:gd name="connsiteY6" fmla="*/ 369093 h 369093"/>
                  <a:gd name="connsiteX7" fmla="*/ 0 w 864001"/>
                  <a:gd name="connsiteY7" fmla="*/ 369093 h 369093"/>
                  <a:gd name="connsiteX8" fmla="*/ 0 w 864001"/>
                  <a:gd name="connsiteY8" fmla="*/ 184547 h 369093"/>
                  <a:gd name="connsiteX9" fmla="*/ 184547 w 864001"/>
                  <a:gd name="connsiteY9" fmla="*/ 0 h 3690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64001" h="369093">
                    <a:moveTo>
                      <a:pt x="184547" y="0"/>
                    </a:moveTo>
                    <a:lnTo>
                      <a:pt x="293887" y="0"/>
                    </a:lnTo>
                    <a:lnTo>
                      <a:pt x="432000" y="272637"/>
                    </a:lnTo>
                    <a:lnTo>
                      <a:pt x="570112" y="0"/>
                    </a:lnTo>
                    <a:lnTo>
                      <a:pt x="679454" y="0"/>
                    </a:lnTo>
                    <a:cubicBezTo>
                      <a:pt x="781376" y="0"/>
                      <a:pt x="864001" y="82625"/>
                      <a:pt x="864001" y="184547"/>
                    </a:cubicBezTo>
                    <a:cubicBezTo>
                      <a:pt x="864001" y="246062"/>
                      <a:pt x="864000" y="307578"/>
                      <a:pt x="864000" y="369093"/>
                    </a:cubicBezTo>
                    <a:lnTo>
                      <a:pt x="0" y="369093"/>
                    </a:lnTo>
                    <a:lnTo>
                      <a:pt x="0" y="184547"/>
                    </a:lnTo>
                    <a:cubicBezTo>
                      <a:pt x="0" y="82625"/>
                      <a:pt x="82625" y="0"/>
                      <a:pt x="184547" y="0"/>
                    </a:cubicBezTo>
                    <a:close/>
                  </a:path>
                </a:pathLst>
              </a:cu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7" name="Группа 29"/>
            <p:cNvGrpSpPr/>
            <p:nvPr/>
          </p:nvGrpSpPr>
          <p:grpSpPr>
            <a:xfrm>
              <a:off x="6602024" y="3480176"/>
              <a:ext cx="864001" cy="795326"/>
              <a:chOff x="3389634" y="1429942"/>
              <a:chExt cx="864001" cy="795326"/>
            </a:xfrm>
          </p:grpSpPr>
          <p:sp>
            <p:nvSpPr>
              <p:cNvPr id="37" name="Овал 36"/>
              <p:cNvSpPr/>
              <p:nvPr/>
            </p:nvSpPr>
            <p:spPr>
              <a:xfrm>
                <a:off x="3627562" y="1429942"/>
                <a:ext cx="388144" cy="388144"/>
              </a:xfrm>
              <a:prstGeom prst="ellipse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8" name="Полилиния 37"/>
              <p:cNvSpPr/>
              <p:nvPr/>
            </p:nvSpPr>
            <p:spPr>
              <a:xfrm>
                <a:off x="3389634" y="1856175"/>
                <a:ext cx="864001" cy="369093"/>
              </a:xfrm>
              <a:custGeom>
                <a:avLst/>
                <a:gdLst>
                  <a:gd name="connsiteX0" fmla="*/ 184547 w 864001"/>
                  <a:gd name="connsiteY0" fmla="*/ 0 h 369093"/>
                  <a:gd name="connsiteX1" fmla="*/ 293887 w 864001"/>
                  <a:gd name="connsiteY1" fmla="*/ 0 h 369093"/>
                  <a:gd name="connsiteX2" fmla="*/ 432000 w 864001"/>
                  <a:gd name="connsiteY2" fmla="*/ 272637 h 369093"/>
                  <a:gd name="connsiteX3" fmla="*/ 570112 w 864001"/>
                  <a:gd name="connsiteY3" fmla="*/ 0 h 369093"/>
                  <a:gd name="connsiteX4" fmla="*/ 679454 w 864001"/>
                  <a:gd name="connsiteY4" fmla="*/ 0 h 369093"/>
                  <a:gd name="connsiteX5" fmla="*/ 864001 w 864001"/>
                  <a:gd name="connsiteY5" fmla="*/ 184547 h 369093"/>
                  <a:gd name="connsiteX6" fmla="*/ 864000 w 864001"/>
                  <a:gd name="connsiteY6" fmla="*/ 369093 h 369093"/>
                  <a:gd name="connsiteX7" fmla="*/ 0 w 864001"/>
                  <a:gd name="connsiteY7" fmla="*/ 369093 h 369093"/>
                  <a:gd name="connsiteX8" fmla="*/ 0 w 864001"/>
                  <a:gd name="connsiteY8" fmla="*/ 184547 h 369093"/>
                  <a:gd name="connsiteX9" fmla="*/ 184547 w 864001"/>
                  <a:gd name="connsiteY9" fmla="*/ 0 h 3690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64001" h="369093">
                    <a:moveTo>
                      <a:pt x="184547" y="0"/>
                    </a:moveTo>
                    <a:lnTo>
                      <a:pt x="293887" y="0"/>
                    </a:lnTo>
                    <a:lnTo>
                      <a:pt x="432000" y="272637"/>
                    </a:lnTo>
                    <a:lnTo>
                      <a:pt x="570112" y="0"/>
                    </a:lnTo>
                    <a:lnTo>
                      <a:pt x="679454" y="0"/>
                    </a:lnTo>
                    <a:cubicBezTo>
                      <a:pt x="781376" y="0"/>
                      <a:pt x="864001" y="82625"/>
                      <a:pt x="864001" y="184547"/>
                    </a:cubicBezTo>
                    <a:cubicBezTo>
                      <a:pt x="864001" y="246062"/>
                      <a:pt x="864000" y="307578"/>
                      <a:pt x="864000" y="369093"/>
                    </a:cubicBezTo>
                    <a:lnTo>
                      <a:pt x="0" y="369093"/>
                    </a:lnTo>
                    <a:lnTo>
                      <a:pt x="0" y="184547"/>
                    </a:lnTo>
                    <a:cubicBezTo>
                      <a:pt x="0" y="82625"/>
                      <a:pt x="82625" y="0"/>
                      <a:pt x="184547" y="0"/>
                    </a:cubicBezTo>
                    <a:close/>
                  </a:path>
                </a:pathLst>
              </a:cu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8" name="Группа 30"/>
            <p:cNvGrpSpPr/>
            <p:nvPr/>
          </p:nvGrpSpPr>
          <p:grpSpPr>
            <a:xfrm>
              <a:off x="4722507" y="3503983"/>
              <a:ext cx="864001" cy="795326"/>
              <a:chOff x="3389634" y="1429942"/>
              <a:chExt cx="864001" cy="795326"/>
            </a:xfrm>
          </p:grpSpPr>
          <p:sp>
            <p:nvSpPr>
              <p:cNvPr id="35" name="Овал 34"/>
              <p:cNvSpPr/>
              <p:nvPr/>
            </p:nvSpPr>
            <p:spPr>
              <a:xfrm>
                <a:off x="3627562" y="1429942"/>
                <a:ext cx="388144" cy="388144"/>
              </a:xfrm>
              <a:prstGeom prst="ellipse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" name="Полилиния 35"/>
              <p:cNvSpPr/>
              <p:nvPr/>
            </p:nvSpPr>
            <p:spPr>
              <a:xfrm>
                <a:off x="3389634" y="1856175"/>
                <a:ext cx="864001" cy="369093"/>
              </a:xfrm>
              <a:custGeom>
                <a:avLst/>
                <a:gdLst>
                  <a:gd name="connsiteX0" fmla="*/ 184547 w 864001"/>
                  <a:gd name="connsiteY0" fmla="*/ 0 h 369093"/>
                  <a:gd name="connsiteX1" fmla="*/ 293887 w 864001"/>
                  <a:gd name="connsiteY1" fmla="*/ 0 h 369093"/>
                  <a:gd name="connsiteX2" fmla="*/ 432000 w 864001"/>
                  <a:gd name="connsiteY2" fmla="*/ 272637 h 369093"/>
                  <a:gd name="connsiteX3" fmla="*/ 570112 w 864001"/>
                  <a:gd name="connsiteY3" fmla="*/ 0 h 369093"/>
                  <a:gd name="connsiteX4" fmla="*/ 679454 w 864001"/>
                  <a:gd name="connsiteY4" fmla="*/ 0 h 369093"/>
                  <a:gd name="connsiteX5" fmla="*/ 864001 w 864001"/>
                  <a:gd name="connsiteY5" fmla="*/ 184547 h 369093"/>
                  <a:gd name="connsiteX6" fmla="*/ 864000 w 864001"/>
                  <a:gd name="connsiteY6" fmla="*/ 369093 h 369093"/>
                  <a:gd name="connsiteX7" fmla="*/ 0 w 864001"/>
                  <a:gd name="connsiteY7" fmla="*/ 369093 h 369093"/>
                  <a:gd name="connsiteX8" fmla="*/ 0 w 864001"/>
                  <a:gd name="connsiteY8" fmla="*/ 184547 h 369093"/>
                  <a:gd name="connsiteX9" fmla="*/ 184547 w 864001"/>
                  <a:gd name="connsiteY9" fmla="*/ 0 h 3690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64001" h="369093">
                    <a:moveTo>
                      <a:pt x="184547" y="0"/>
                    </a:moveTo>
                    <a:lnTo>
                      <a:pt x="293887" y="0"/>
                    </a:lnTo>
                    <a:lnTo>
                      <a:pt x="432000" y="272637"/>
                    </a:lnTo>
                    <a:lnTo>
                      <a:pt x="570112" y="0"/>
                    </a:lnTo>
                    <a:lnTo>
                      <a:pt x="679454" y="0"/>
                    </a:lnTo>
                    <a:cubicBezTo>
                      <a:pt x="781376" y="0"/>
                      <a:pt x="864001" y="82625"/>
                      <a:pt x="864001" y="184547"/>
                    </a:cubicBezTo>
                    <a:cubicBezTo>
                      <a:pt x="864001" y="246062"/>
                      <a:pt x="864000" y="307578"/>
                      <a:pt x="864000" y="369093"/>
                    </a:cubicBezTo>
                    <a:lnTo>
                      <a:pt x="0" y="369093"/>
                    </a:lnTo>
                    <a:lnTo>
                      <a:pt x="0" y="184547"/>
                    </a:lnTo>
                    <a:cubicBezTo>
                      <a:pt x="0" y="82625"/>
                      <a:pt x="82625" y="0"/>
                      <a:pt x="184547" y="0"/>
                    </a:cubicBezTo>
                    <a:close/>
                  </a:path>
                </a:pathLst>
              </a:cu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32" name="Дуга 31"/>
            <p:cNvSpPr/>
            <p:nvPr/>
          </p:nvSpPr>
          <p:spPr>
            <a:xfrm>
              <a:off x="4884420" y="2217420"/>
              <a:ext cx="2423160" cy="2423160"/>
            </a:xfrm>
            <a:prstGeom prst="arc">
              <a:avLst>
                <a:gd name="adj1" fmla="val 17597601"/>
                <a:gd name="adj2" fmla="val 21356735"/>
              </a:avLst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Дуга 32"/>
            <p:cNvSpPr/>
            <p:nvPr/>
          </p:nvSpPr>
          <p:spPr>
            <a:xfrm flipH="1">
              <a:off x="4884420" y="2217420"/>
              <a:ext cx="2423160" cy="2423160"/>
            </a:xfrm>
            <a:prstGeom prst="arc">
              <a:avLst>
                <a:gd name="adj1" fmla="val 17609863"/>
                <a:gd name="adj2" fmla="val 21275004"/>
              </a:avLst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Дуга 33"/>
            <p:cNvSpPr/>
            <p:nvPr/>
          </p:nvSpPr>
          <p:spPr>
            <a:xfrm flipV="1">
              <a:off x="4884420" y="2217420"/>
              <a:ext cx="2423160" cy="2423160"/>
            </a:xfrm>
            <a:prstGeom prst="arc">
              <a:avLst>
                <a:gd name="adj1" fmla="val 13991982"/>
                <a:gd name="adj2" fmla="val 18549114"/>
              </a:avLst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43" name="Рисунок 42"/>
          <p:cNvPicPr>
            <a:picLocks noChangeAspect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15" y="4761562"/>
            <a:ext cx="716291" cy="523331"/>
          </a:xfrm>
          <a:prstGeom prst="rect">
            <a:avLst/>
          </a:prstGeom>
        </p:spPr>
      </p:pic>
      <p:cxnSp>
        <p:nvCxnSpPr>
          <p:cNvPr id="44" name="Прямая соединительная линия 43"/>
          <p:cNvCxnSpPr>
            <a:stCxn id="19" idx="1"/>
          </p:cNvCxnSpPr>
          <p:nvPr/>
        </p:nvCxnSpPr>
        <p:spPr>
          <a:xfrm flipH="1" flipV="1">
            <a:off x="8106664" y="3588495"/>
            <a:ext cx="871984" cy="1618"/>
          </a:xfrm>
          <a:prstGeom prst="line">
            <a:avLst/>
          </a:prstGeom>
          <a:ln w="19050">
            <a:solidFill>
              <a:srgbClr val="70C3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>
            <a:endCxn id="16" idx="0"/>
          </p:cNvCxnSpPr>
          <p:nvPr/>
        </p:nvCxnSpPr>
        <p:spPr>
          <a:xfrm flipV="1">
            <a:off x="3429000" y="2143003"/>
            <a:ext cx="826849" cy="121933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6014837" y="1248495"/>
            <a:ext cx="25400" cy="28260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>
            <a:stCxn id="15" idx="2"/>
          </p:cNvCxnSpPr>
          <p:nvPr/>
        </p:nvCxnSpPr>
        <p:spPr>
          <a:xfrm>
            <a:off x="3951343" y="3333816"/>
            <a:ext cx="164657" cy="0"/>
          </a:xfrm>
          <a:prstGeom prst="line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>
            <a:stCxn id="15" idx="0"/>
            <a:endCxn id="20" idx="3"/>
          </p:cNvCxnSpPr>
          <p:nvPr/>
        </p:nvCxnSpPr>
        <p:spPr>
          <a:xfrm flipH="1" flipV="1">
            <a:off x="3223299" y="5035842"/>
            <a:ext cx="1273573" cy="0"/>
          </a:xfrm>
          <a:prstGeom prst="line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2264272" y="5314479"/>
            <a:ext cx="9557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2 623,5</a:t>
            </a:r>
            <a:endParaRPr lang="ru-RU" sz="2000" b="1" dirty="0"/>
          </a:p>
        </p:txBody>
      </p:sp>
      <p:sp>
        <p:nvSpPr>
          <p:cNvPr id="50" name="TextBox 49"/>
          <p:cNvSpPr txBox="1"/>
          <p:nvPr/>
        </p:nvSpPr>
        <p:spPr>
          <a:xfrm>
            <a:off x="2593162" y="2573988"/>
            <a:ext cx="6383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62,1</a:t>
            </a:r>
            <a:endParaRPr lang="ru-RU" sz="2000" b="1" dirty="0"/>
          </a:p>
        </p:txBody>
      </p:sp>
      <p:sp>
        <p:nvSpPr>
          <p:cNvPr id="51" name="TextBox 50"/>
          <p:cNvSpPr txBox="1"/>
          <p:nvPr/>
        </p:nvSpPr>
        <p:spPr>
          <a:xfrm>
            <a:off x="4059678" y="3082279"/>
            <a:ext cx="8274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28,7%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011662" y="1209266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0,7%</a:t>
            </a: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45503" y="202019"/>
            <a:ext cx="79744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Распределение бюджетных средств между направлениями муниципальных программ в 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2024 году</a:t>
            </a:r>
            <a:r>
              <a:rPr lang="ru-RU" sz="2200" dirty="0" smtClean="0">
                <a:solidFill>
                  <a:schemeClr val="accent5">
                    <a:lumMod val="75000"/>
                  </a:schemeClr>
                </a:solidFill>
              </a:rPr>
              <a:t>, (млн руб.)</a:t>
            </a:r>
            <a:endParaRPr lang="ru-RU" sz="22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7" name="Прямоугольник 77"/>
          <p:cNvSpPr/>
          <p:nvPr/>
        </p:nvSpPr>
        <p:spPr>
          <a:xfrm>
            <a:off x="0" y="6581160"/>
            <a:ext cx="12187680" cy="276480"/>
          </a:xfrm>
          <a:prstGeom prst="rect">
            <a:avLst/>
          </a:prstGeom>
          <a:solidFill>
            <a:srgbClr val="BCB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350" b="1" strike="noStrike" spc="-1" dirty="0">
              <a:solidFill>
                <a:schemeClr val="lt1"/>
              </a:solidFill>
              <a:latin typeface="Calibri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11824592" y="6550223"/>
            <a:ext cx="36740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6E56C8BD-70D1-4B45-8C1B-2C0F3206853E}" type="slidenum">
              <a:rPr lang="ru-RU" sz="1400" b="1">
                <a:latin typeface="Calibri" panose="020F0502020204030204" pitchFamily="34" charset="0"/>
              </a:rPr>
              <a:pPr algn="ctr"/>
              <a:t>49</a:t>
            </a:fld>
            <a:endParaRPr lang="ru-RU" sz="1400" b="1" dirty="0">
              <a:latin typeface="Calibri" panose="020F0502020204030204" pitchFamily="34" charset="0"/>
            </a:endParaRPr>
          </a:p>
        </p:txBody>
      </p:sp>
      <p:grpSp>
        <p:nvGrpSpPr>
          <p:cNvPr id="13" name="Группа 58"/>
          <p:cNvGrpSpPr/>
          <p:nvPr/>
        </p:nvGrpSpPr>
        <p:grpSpPr>
          <a:xfrm>
            <a:off x="31634" y="6519161"/>
            <a:ext cx="2477765" cy="327779"/>
            <a:chOff x="31634" y="6519161"/>
            <a:chExt cx="2477765" cy="327779"/>
          </a:xfrm>
        </p:grpSpPr>
        <p:sp>
          <p:nvSpPr>
            <p:cNvPr id="60" name="TextBox 59"/>
            <p:cNvSpPr txBox="1"/>
            <p:nvPr/>
          </p:nvSpPr>
          <p:spPr>
            <a:xfrm>
              <a:off x="324698" y="6552772"/>
              <a:ext cx="218470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b="1" dirty="0" smtClean="0">
                  <a:latin typeface="Calibri" panose="020F0502020204030204" pitchFamily="34" charset="0"/>
                </a:rPr>
                <a:t>Администрация города Твери</a:t>
              </a:r>
              <a:endParaRPr lang="ru-RU" sz="1200" b="1" dirty="0">
                <a:latin typeface="Calibri" panose="020F0502020204030204" pitchFamily="34" charset="0"/>
              </a:endParaRPr>
            </a:p>
          </p:txBody>
        </p:sp>
        <p:pic>
          <p:nvPicPr>
            <p:cNvPr id="61" name="Picture 2" descr="Герб города Тверь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1634" y="6519161"/>
              <a:ext cx="294369" cy="3277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63" name="Прямая соединительная линия 62"/>
          <p:cNvCxnSpPr/>
          <p:nvPr/>
        </p:nvCxnSpPr>
        <p:spPr>
          <a:xfrm>
            <a:off x="328663" y="329356"/>
            <a:ext cx="0" cy="57600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019913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77"/>
          <p:cNvSpPr/>
          <p:nvPr/>
        </p:nvSpPr>
        <p:spPr>
          <a:xfrm>
            <a:off x="0" y="6581160"/>
            <a:ext cx="12187680" cy="276480"/>
          </a:xfrm>
          <a:prstGeom prst="rect">
            <a:avLst/>
          </a:prstGeom>
          <a:solidFill>
            <a:srgbClr val="BCB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350" b="1" strike="noStrike" spc="-1" dirty="0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335360" y="692696"/>
            <a:ext cx="10972799" cy="190507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Бюджет для граждан </a:t>
            </a:r>
          </a:p>
          <a:p>
            <a:pPr algn="just">
              <a:buNone/>
            </a:pPr>
            <a:r>
              <a:rPr lang="en-US" sz="2400" dirty="0" smtClean="0">
                <a:cs typeface="Times New Roman" pitchFamily="18" charset="0"/>
              </a:rPr>
              <a:t>	- </a:t>
            </a:r>
            <a:r>
              <a:rPr lang="ru-RU" sz="2400" dirty="0" smtClean="0">
                <a:cs typeface="Times New Roman" pitchFamily="18" charset="0"/>
              </a:rPr>
              <a:t>это доступная для широкого круга пользователей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ru-RU" sz="2400" dirty="0" smtClean="0">
                <a:cs typeface="Times New Roman" pitchFamily="18" charset="0"/>
              </a:rPr>
              <a:t>форма основных положений решения Тверской городской Думы о бюджете города Твери или решения Тверской городской Думы об исполнении бюджета города Твери </a:t>
            </a:r>
          </a:p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1" name="Picture 3" descr="C:\Users\fin_anschukova\Desktop\картинки для презентации\c9a7727d45d116dbf4b5eb75cf336114.jpg"/>
          <p:cNvPicPr>
            <a:picLocks noChangeAspect="1" noChangeArrowheads="1"/>
          </p:cNvPicPr>
          <p:nvPr/>
        </p:nvPicPr>
        <p:blipFill>
          <a:blip r:embed="rId2" cstate="print">
            <a:lum bright="18000" contrast="-3000"/>
          </a:blip>
          <a:srcRect/>
          <a:stretch>
            <a:fillRect/>
          </a:stretch>
        </p:blipFill>
        <p:spPr bwMode="auto">
          <a:xfrm>
            <a:off x="893065" y="2291771"/>
            <a:ext cx="10244001" cy="3672408"/>
          </a:xfrm>
          <a:prstGeom prst="rect">
            <a:avLst/>
          </a:prstGeom>
          <a:noFill/>
          <a:effectLst>
            <a:softEdge rad="127000"/>
          </a:effectLst>
        </p:spPr>
      </p:pic>
      <p:grpSp>
        <p:nvGrpSpPr>
          <p:cNvPr id="16" name="Группа 93"/>
          <p:cNvGrpSpPr/>
          <p:nvPr/>
        </p:nvGrpSpPr>
        <p:grpSpPr>
          <a:xfrm>
            <a:off x="31634" y="6519161"/>
            <a:ext cx="2477765" cy="327779"/>
            <a:chOff x="31634" y="6519161"/>
            <a:chExt cx="2477765" cy="327779"/>
          </a:xfrm>
        </p:grpSpPr>
        <p:sp>
          <p:nvSpPr>
            <p:cNvPr id="17" name="TextBox 16"/>
            <p:cNvSpPr txBox="1"/>
            <p:nvPr/>
          </p:nvSpPr>
          <p:spPr>
            <a:xfrm>
              <a:off x="324698" y="6552772"/>
              <a:ext cx="218470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b="1" dirty="0" smtClean="0">
                  <a:latin typeface="Calibri" panose="020F0502020204030204" pitchFamily="34" charset="0"/>
                </a:rPr>
                <a:t>Администрация города Твери</a:t>
              </a:r>
              <a:endParaRPr lang="ru-RU" sz="1200" b="1" dirty="0">
                <a:latin typeface="Calibri" panose="020F0502020204030204" pitchFamily="34" charset="0"/>
              </a:endParaRPr>
            </a:p>
          </p:txBody>
        </p:sp>
        <p:pic>
          <p:nvPicPr>
            <p:cNvPr id="18" name="Picture 2" descr="Герб города Тверь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634" y="6519161"/>
              <a:ext cx="294369" cy="3277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F8B4F9AE-2B7D-43B8-AD8B-ED3109F5FBD3}" type="slidenum">
              <a:rPr lang="ru-RU" sz="1400" b="1" smtClean="0">
                <a:solidFill>
                  <a:schemeClr val="tx1"/>
                </a:solidFill>
              </a:rPr>
              <a:pPr/>
              <a:t>5</a:t>
            </a:fld>
            <a:endParaRPr lang="ru-RU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548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ирог 8"/>
          <p:cNvSpPr/>
          <p:nvPr/>
        </p:nvSpPr>
        <p:spPr>
          <a:xfrm flipH="1">
            <a:off x="4116000" y="1449000"/>
            <a:ext cx="3960000" cy="3960000"/>
          </a:xfrm>
          <a:prstGeom prst="pie">
            <a:avLst>
              <a:gd name="adj1" fmla="val 21572842"/>
              <a:gd name="adj2" fmla="val 5390148"/>
            </a:avLst>
          </a:prstGeom>
          <a:solidFill>
            <a:srgbClr val="BCB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Пирог 9"/>
          <p:cNvSpPr/>
          <p:nvPr/>
        </p:nvSpPr>
        <p:spPr>
          <a:xfrm flipH="1">
            <a:off x="4116000" y="1449000"/>
            <a:ext cx="3960000" cy="3960000"/>
          </a:xfrm>
          <a:prstGeom prst="pie">
            <a:avLst>
              <a:gd name="adj1" fmla="val 5388835"/>
              <a:gd name="adj2" fmla="val 10800288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Пирог 10"/>
          <p:cNvSpPr/>
          <p:nvPr/>
        </p:nvSpPr>
        <p:spPr>
          <a:xfrm flipH="1">
            <a:off x="4116000" y="1449000"/>
            <a:ext cx="3960000" cy="3960000"/>
          </a:xfrm>
          <a:prstGeom prst="pie">
            <a:avLst>
              <a:gd name="adj1" fmla="val 16216383"/>
              <a:gd name="adj2" fmla="val 21594599"/>
            </a:avLst>
          </a:prstGeom>
          <a:solidFill>
            <a:srgbClr val="70C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Пирог 11"/>
          <p:cNvSpPr/>
          <p:nvPr/>
        </p:nvSpPr>
        <p:spPr>
          <a:xfrm flipH="1">
            <a:off x="4116000" y="1449000"/>
            <a:ext cx="3960000" cy="3960000"/>
          </a:xfrm>
          <a:prstGeom prst="pie">
            <a:avLst>
              <a:gd name="adj1" fmla="val 10795074"/>
              <a:gd name="adj2" fmla="val 16217943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601497" y="1934497"/>
            <a:ext cx="2989006" cy="2989006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4" name="TextBox 13"/>
          <p:cNvSpPr txBox="1"/>
          <p:nvPr/>
        </p:nvSpPr>
        <p:spPr>
          <a:xfrm>
            <a:off x="1156675" y="1433406"/>
            <a:ext cx="27845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Социальная поддержка населения города Твери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8264804" y="1460646"/>
            <a:ext cx="24246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Развитие образования города Твери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8264804" y="4780922"/>
            <a:ext cx="20640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Развитие культуры города Твери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636536" y="4591457"/>
            <a:ext cx="33008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Развитие физической культуры, спорта и молодёжной политики  города Твери</a:t>
            </a:r>
            <a:endParaRPr lang="ru-RU" dirty="0"/>
          </a:p>
        </p:txBody>
      </p:sp>
      <p:pic>
        <p:nvPicPr>
          <p:cNvPr id="18" name="Picture 8" descr="https://tapanswer.com/template/058/img/logo-128x128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6419" y="1600932"/>
            <a:ext cx="400315" cy="40031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2" descr="https://static.tildacdn.com/tild6636-6436-4566-b761-346632383639/family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275" y="1601087"/>
            <a:ext cx="354207" cy="3542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4" descr="https://i.pinimg.com/236x/29/95/65/2995658da3a939973837e5d7ad475a3f--free-images-theatres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0251" y="5069369"/>
            <a:ext cx="339631" cy="33963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6" descr="https://avatars.mds.yandex.net/get-zen-logos/223306/pub_5ce1963b0f23c200b3a47f91_5ce19c8df0064c00b4eaf9cf/xh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38" y="4872889"/>
            <a:ext cx="293931" cy="29393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Группа 21"/>
          <p:cNvGrpSpPr/>
          <p:nvPr/>
        </p:nvGrpSpPr>
        <p:grpSpPr>
          <a:xfrm>
            <a:off x="5577840" y="3014449"/>
            <a:ext cx="918593" cy="984234"/>
            <a:chOff x="4066839" y="3429000"/>
            <a:chExt cx="1010316" cy="1082512"/>
          </a:xfrm>
        </p:grpSpPr>
        <p:sp>
          <p:nvSpPr>
            <p:cNvPr id="23" name="Полилиния 22"/>
            <p:cNvSpPr/>
            <p:nvPr/>
          </p:nvSpPr>
          <p:spPr>
            <a:xfrm>
              <a:off x="4682239" y="3429000"/>
              <a:ext cx="279445" cy="799671"/>
            </a:xfrm>
            <a:custGeom>
              <a:avLst/>
              <a:gdLst>
                <a:gd name="connsiteX0" fmla="*/ 148829 w 834625"/>
                <a:gd name="connsiteY0" fmla="*/ 464333 h 2388396"/>
                <a:gd name="connsiteX1" fmla="*/ 685796 w 834625"/>
                <a:gd name="connsiteY1" fmla="*/ 464333 h 2388396"/>
                <a:gd name="connsiteX2" fmla="*/ 822929 w 834625"/>
                <a:gd name="connsiteY2" fmla="*/ 555231 h 2388396"/>
                <a:gd name="connsiteX3" fmla="*/ 823929 w 834625"/>
                <a:gd name="connsiteY3" fmla="*/ 560185 h 2388396"/>
                <a:gd name="connsiteX4" fmla="*/ 828216 w 834625"/>
                <a:gd name="connsiteY4" fmla="*/ 566542 h 2388396"/>
                <a:gd name="connsiteX5" fmla="*/ 834625 w 834625"/>
                <a:gd name="connsiteY5" fmla="*/ 598288 h 2388396"/>
                <a:gd name="connsiteX6" fmla="*/ 834625 w 834625"/>
                <a:gd name="connsiteY6" fmla="*/ 613162 h 2388396"/>
                <a:gd name="connsiteX7" fmla="*/ 834624 w 834625"/>
                <a:gd name="connsiteY7" fmla="*/ 1363861 h 2388396"/>
                <a:gd name="connsiteX8" fmla="*/ 753066 w 834625"/>
                <a:gd name="connsiteY8" fmla="*/ 1445419 h 2388396"/>
                <a:gd name="connsiteX9" fmla="*/ 753067 w 834625"/>
                <a:gd name="connsiteY9" fmla="*/ 1445418 h 2388396"/>
                <a:gd name="connsiteX10" fmla="*/ 671509 w 834625"/>
                <a:gd name="connsiteY10" fmla="*/ 1363860 h 2388396"/>
                <a:gd name="connsiteX11" fmla="*/ 671509 w 834625"/>
                <a:gd name="connsiteY11" fmla="*/ 761991 h 2388396"/>
                <a:gd name="connsiteX12" fmla="*/ 645327 w 834625"/>
                <a:gd name="connsiteY12" fmla="*/ 761991 h 2388396"/>
                <a:gd name="connsiteX13" fmla="*/ 645327 w 834625"/>
                <a:gd name="connsiteY13" fmla="*/ 1406129 h 2388396"/>
                <a:gd name="connsiteX14" fmla="*/ 645327 w 834625"/>
                <a:gd name="connsiteY14" fmla="*/ 1441410 h 2388396"/>
                <a:gd name="connsiteX15" fmla="*/ 645327 w 834625"/>
                <a:gd name="connsiteY15" fmla="*/ 2284812 h 2388396"/>
                <a:gd name="connsiteX16" fmla="*/ 541743 w 834625"/>
                <a:gd name="connsiteY16" fmla="*/ 2388396 h 2388396"/>
                <a:gd name="connsiteX17" fmla="*/ 438159 w 834625"/>
                <a:gd name="connsiteY17" fmla="*/ 2284812 h 2388396"/>
                <a:gd name="connsiteX18" fmla="*/ 438159 w 834625"/>
                <a:gd name="connsiteY18" fmla="*/ 1441410 h 2388396"/>
                <a:gd name="connsiteX19" fmla="*/ 396471 w 834625"/>
                <a:gd name="connsiteY19" fmla="*/ 1441410 h 2388396"/>
                <a:gd name="connsiteX20" fmla="*/ 396471 w 834625"/>
                <a:gd name="connsiteY20" fmla="*/ 2284812 h 2388396"/>
                <a:gd name="connsiteX21" fmla="*/ 292887 w 834625"/>
                <a:gd name="connsiteY21" fmla="*/ 2388396 h 2388396"/>
                <a:gd name="connsiteX22" fmla="*/ 189303 w 834625"/>
                <a:gd name="connsiteY22" fmla="*/ 2284812 h 2388396"/>
                <a:gd name="connsiteX23" fmla="*/ 189303 w 834625"/>
                <a:gd name="connsiteY23" fmla="*/ 1447327 h 2388396"/>
                <a:gd name="connsiteX24" fmla="*/ 190491 w 834625"/>
                <a:gd name="connsiteY24" fmla="*/ 1447327 h 2388396"/>
                <a:gd name="connsiteX25" fmla="*/ 190491 w 834625"/>
                <a:gd name="connsiteY25" fmla="*/ 780577 h 2388396"/>
                <a:gd name="connsiteX26" fmla="*/ 189303 w 834625"/>
                <a:gd name="connsiteY26" fmla="*/ 780577 h 2388396"/>
                <a:gd name="connsiteX27" fmla="*/ 189303 w 834625"/>
                <a:gd name="connsiteY27" fmla="*/ 773737 h 2388396"/>
                <a:gd name="connsiteX28" fmla="*/ 190491 w 834625"/>
                <a:gd name="connsiteY28" fmla="*/ 767853 h 2388396"/>
                <a:gd name="connsiteX29" fmla="*/ 190492 w 834625"/>
                <a:gd name="connsiteY29" fmla="*/ 767853 h 2388396"/>
                <a:gd name="connsiteX30" fmla="*/ 41663 w 834625"/>
                <a:gd name="connsiteY30" fmla="*/ 619024 h 2388396"/>
                <a:gd name="connsiteX31" fmla="*/ 0 w 834625"/>
                <a:gd name="connsiteY31" fmla="*/ 619024 h 2388396"/>
                <a:gd name="connsiteX32" fmla="*/ 0 w 834625"/>
                <a:gd name="connsiteY32" fmla="*/ 613162 h 2388396"/>
                <a:gd name="connsiteX33" fmla="*/ 0 w 834625"/>
                <a:gd name="connsiteY33" fmla="*/ 613161 h 2388396"/>
                <a:gd name="connsiteX34" fmla="*/ 0 w 834625"/>
                <a:gd name="connsiteY34" fmla="*/ 598288 h 2388396"/>
                <a:gd name="connsiteX35" fmla="*/ 6409 w 834625"/>
                <a:gd name="connsiteY35" fmla="*/ 566542 h 2388396"/>
                <a:gd name="connsiteX36" fmla="*/ 10695 w 834625"/>
                <a:gd name="connsiteY36" fmla="*/ 560185 h 2388396"/>
                <a:gd name="connsiteX37" fmla="*/ 11695 w 834625"/>
                <a:gd name="connsiteY37" fmla="*/ 555231 h 2388396"/>
                <a:gd name="connsiteX38" fmla="*/ 148829 w 834625"/>
                <a:gd name="connsiteY38" fmla="*/ 464333 h 2388396"/>
                <a:gd name="connsiteX39" fmla="*/ 433389 w 834625"/>
                <a:gd name="connsiteY39" fmla="*/ 0 h 2388396"/>
                <a:gd name="connsiteX40" fmla="*/ 627461 w 834625"/>
                <a:gd name="connsiteY40" fmla="*/ 194072 h 2388396"/>
                <a:gd name="connsiteX41" fmla="*/ 433389 w 834625"/>
                <a:gd name="connsiteY41" fmla="*/ 388144 h 2388396"/>
                <a:gd name="connsiteX42" fmla="*/ 239317 w 834625"/>
                <a:gd name="connsiteY42" fmla="*/ 194072 h 2388396"/>
                <a:gd name="connsiteX43" fmla="*/ 433389 w 834625"/>
                <a:gd name="connsiteY43" fmla="*/ 0 h 2388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834625" h="2388396">
                  <a:moveTo>
                    <a:pt x="148829" y="464333"/>
                  </a:moveTo>
                  <a:lnTo>
                    <a:pt x="685796" y="464333"/>
                  </a:lnTo>
                  <a:cubicBezTo>
                    <a:pt x="747443" y="464333"/>
                    <a:pt x="800336" y="501814"/>
                    <a:pt x="822929" y="555231"/>
                  </a:cubicBezTo>
                  <a:lnTo>
                    <a:pt x="823929" y="560185"/>
                  </a:lnTo>
                  <a:lnTo>
                    <a:pt x="828216" y="566542"/>
                  </a:lnTo>
                  <a:cubicBezTo>
                    <a:pt x="832343" y="576300"/>
                    <a:pt x="834625" y="587027"/>
                    <a:pt x="834625" y="598288"/>
                  </a:cubicBezTo>
                  <a:lnTo>
                    <a:pt x="834625" y="613162"/>
                  </a:lnTo>
                  <a:lnTo>
                    <a:pt x="834624" y="1363861"/>
                  </a:lnTo>
                  <a:cubicBezTo>
                    <a:pt x="834624" y="1408904"/>
                    <a:pt x="798109" y="1445419"/>
                    <a:pt x="753066" y="1445419"/>
                  </a:cubicBezTo>
                  <a:lnTo>
                    <a:pt x="753067" y="1445418"/>
                  </a:lnTo>
                  <a:cubicBezTo>
                    <a:pt x="708024" y="1445418"/>
                    <a:pt x="671509" y="1408903"/>
                    <a:pt x="671509" y="1363860"/>
                  </a:cubicBezTo>
                  <a:lnTo>
                    <a:pt x="671509" y="761991"/>
                  </a:lnTo>
                  <a:lnTo>
                    <a:pt x="645327" y="761991"/>
                  </a:lnTo>
                  <a:lnTo>
                    <a:pt x="645327" y="1406129"/>
                  </a:lnTo>
                  <a:lnTo>
                    <a:pt x="645327" y="1441410"/>
                  </a:lnTo>
                  <a:lnTo>
                    <a:pt x="645327" y="2284812"/>
                  </a:lnTo>
                  <a:cubicBezTo>
                    <a:pt x="645327" y="2342020"/>
                    <a:pt x="598951" y="2388396"/>
                    <a:pt x="541743" y="2388396"/>
                  </a:cubicBezTo>
                  <a:cubicBezTo>
                    <a:pt x="484535" y="2388396"/>
                    <a:pt x="438159" y="2342020"/>
                    <a:pt x="438159" y="2284812"/>
                  </a:cubicBezTo>
                  <a:lnTo>
                    <a:pt x="438159" y="1441410"/>
                  </a:lnTo>
                  <a:lnTo>
                    <a:pt x="396471" y="1441410"/>
                  </a:lnTo>
                  <a:lnTo>
                    <a:pt x="396471" y="2284812"/>
                  </a:lnTo>
                  <a:cubicBezTo>
                    <a:pt x="396471" y="2342020"/>
                    <a:pt x="350095" y="2388396"/>
                    <a:pt x="292887" y="2388396"/>
                  </a:cubicBezTo>
                  <a:cubicBezTo>
                    <a:pt x="235679" y="2388396"/>
                    <a:pt x="189303" y="2342020"/>
                    <a:pt x="189303" y="2284812"/>
                  </a:cubicBezTo>
                  <a:lnTo>
                    <a:pt x="189303" y="1447327"/>
                  </a:lnTo>
                  <a:lnTo>
                    <a:pt x="190491" y="1447327"/>
                  </a:lnTo>
                  <a:lnTo>
                    <a:pt x="190491" y="780577"/>
                  </a:lnTo>
                  <a:lnTo>
                    <a:pt x="189303" y="780577"/>
                  </a:lnTo>
                  <a:lnTo>
                    <a:pt x="189303" y="773737"/>
                  </a:lnTo>
                  <a:lnTo>
                    <a:pt x="190491" y="767853"/>
                  </a:lnTo>
                  <a:lnTo>
                    <a:pt x="190492" y="767853"/>
                  </a:lnTo>
                  <a:cubicBezTo>
                    <a:pt x="190492" y="685657"/>
                    <a:pt x="123859" y="619024"/>
                    <a:pt x="41663" y="619024"/>
                  </a:cubicBezTo>
                  <a:lnTo>
                    <a:pt x="0" y="619024"/>
                  </a:lnTo>
                  <a:lnTo>
                    <a:pt x="0" y="613162"/>
                  </a:lnTo>
                  <a:lnTo>
                    <a:pt x="0" y="613161"/>
                  </a:lnTo>
                  <a:lnTo>
                    <a:pt x="0" y="598288"/>
                  </a:lnTo>
                  <a:cubicBezTo>
                    <a:pt x="0" y="587027"/>
                    <a:pt x="2282" y="576300"/>
                    <a:pt x="6409" y="566542"/>
                  </a:cubicBezTo>
                  <a:lnTo>
                    <a:pt x="10695" y="560185"/>
                  </a:lnTo>
                  <a:lnTo>
                    <a:pt x="11695" y="555231"/>
                  </a:lnTo>
                  <a:cubicBezTo>
                    <a:pt x="34289" y="501814"/>
                    <a:pt x="87182" y="464333"/>
                    <a:pt x="148829" y="464333"/>
                  </a:cubicBezTo>
                  <a:close/>
                  <a:moveTo>
                    <a:pt x="433389" y="0"/>
                  </a:moveTo>
                  <a:cubicBezTo>
                    <a:pt x="540572" y="0"/>
                    <a:pt x="627461" y="86889"/>
                    <a:pt x="627461" y="194072"/>
                  </a:cubicBezTo>
                  <a:cubicBezTo>
                    <a:pt x="627461" y="301255"/>
                    <a:pt x="540572" y="388144"/>
                    <a:pt x="433389" y="388144"/>
                  </a:cubicBezTo>
                  <a:cubicBezTo>
                    <a:pt x="326206" y="388144"/>
                    <a:pt x="239317" y="301255"/>
                    <a:pt x="239317" y="194072"/>
                  </a:cubicBezTo>
                  <a:cubicBezTo>
                    <a:pt x="239317" y="86889"/>
                    <a:pt x="326206" y="0"/>
                    <a:pt x="433389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олилиния 23"/>
            <p:cNvSpPr/>
            <p:nvPr/>
          </p:nvSpPr>
          <p:spPr>
            <a:xfrm>
              <a:off x="4436968" y="3512391"/>
              <a:ext cx="279445" cy="799671"/>
            </a:xfrm>
            <a:custGeom>
              <a:avLst/>
              <a:gdLst>
                <a:gd name="connsiteX0" fmla="*/ 148829 w 834625"/>
                <a:gd name="connsiteY0" fmla="*/ 464333 h 2388396"/>
                <a:gd name="connsiteX1" fmla="*/ 685796 w 834625"/>
                <a:gd name="connsiteY1" fmla="*/ 464333 h 2388396"/>
                <a:gd name="connsiteX2" fmla="*/ 822930 w 834625"/>
                <a:gd name="connsiteY2" fmla="*/ 555231 h 2388396"/>
                <a:gd name="connsiteX3" fmla="*/ 823930 w 834625"/>
                <a:gd name="connsiteY3" fmla="*/ 560185 h 2388396"/>
                <a:gd name="connsiteX4" fmla="*/ 828216 w 834625"/>
                <a:gd name="connsiteY4" fmla="*/ 566542 h 2388396"/>
                <a:gd name="connsiteX5" fmla="*/ 834625 w 834625"/>
                <a:gd name="connsiteY5" fmla="*/ 598288 h 2388396"/>
                <a:gd name="connsiteX6" fmla="*/ 834625 w 834625"/>
                <a:gd name="connsiteY6" fmla="*/ 613162 h 2388396"/>
                <a:gd name="connsiteX7" fmla="*/ 834624 w 834625"/>
                <a:gd name="connsiteY7" fmla="*/ 1363861 h 2388396"/>
                <a:gd name="connsiteX8" fmla="*/ 753066 w 834625"/>
                <a:gd name="connsiteY8" fmla="*/ 1445419 h 2388396"/>
                <a:gd name="connsiteX9" fmla="*/ 753067 w 834625"/>
                <a:gd name="connsiteY9" fmla="*/ 1445418 h 2388396"/>
                <a:gd name="connsiteX10" fmla="*/ 671509 w 834625"/>
                <a:gd name="connsiteY10" fmla="*/ 1363860 h 2388396"/>
                <a:gd name="connsiteX11" fmla="*/ 671509 w 834625"/>
                <a:gd name="connsiteY11" fmla="*/ 761991 h 2388396"/>
                <a:gd name="connsiteX12" fmla="*/ 645327 w 834625"/>
                <a:gd name="connsiteY12" fmla="*/ 761991 h 2388396"/>
                <a:gd name="connsiteX13" fmla="*/ 645327 w 834625"/>
                <a:gd name="connsiteY13" fmla="*/ 1406129 h 2388396"/>
                <a:gd name="connsiteX14" fmla="*/ 645327 w 834625"/>
                <a:gd name="connsiteY14" fmla="*/ 1441410 h 2388396"/>
                <a:gd name="connsiteX15" fmla="*/ 645327 w 834625"/>
                <a:gd name="connsiteY15" fmla="*/ 2284812 h 2388396"/>
                <a:gd name="connsiteX16" fmla="*/ 541743 w 834625"/>
                <a:gd name="connsiteY16" fmla="*/ 2388396 h 2388396"/>
                <a:gd name="connsiteX17" fmla="*/ 438159 w 834625"/>
                <a:gd name="connsiteY17" fmla="*/ 2284812 h 2388396"/>
                <a:gd name="connsiteX18" fmla="*/ 438159 w 834625"/>
                <a:gd name="connsiteY18" fmla="*/ 1441410 h 2388396"/>
                <a:gd name="connsiteX19" fmla="*/ 396471 w 834625"/>
                <a:gd name="connsiteY19" fmla="*/ 1441410 h 2388396"/>
                <a:gd name="connsiteX20" fmla="*/ 396471 w 834625"/>
                <a:gd name="connsiteY20" fmla="*/ 2284812 h 2388396"/>
                <a:gd name="connsiteX21" fmla="*/ 292887 w 834625"/>
                <a:gd name="connsiteY21" fmla="*/ 2388396 h 2388396"/>
                <a:gd name="connsiteX22" fmla="*/ 189303 w 834625"/>
                <a:gd name="connsiteY22" fmla="*/ 2284812 h 2388396"/>
                <a:gd name="connsiteX23" fmla="*/ 189303 w 834625"/>
                <a:gd name="connsiteY23" fmla="*/ 1441410 h 2388396"/>
                <a:gd name="connsiteX24" fmla="*/ 189303 w 834625"/>
                <a:gd name="connsiteY24" fmla="*/ 1406129 h 2388396"/>
                <a:gd name="connsiteX25" fmla="*/ 189303 w 834625"/>
                <a:gd name="connsiteY25" fmla="*/ 761990 h 2388396"/>
                <a:gd name="connsiteX26" fmla="*/ 163116 w 834625"/>
                <a:gd name="connsiteY26" fmla="*/ 761990 h 2388396"/>
                <a:gd name="connsiteX27" fmla="*/ 163115 w 834625"/>
                <a:gd name="connsiteY27" fmla="*/ 1363861 h 2388396"/>
                <a:gd name="connsiteX28" fmla="*/ 81557 w 834625"/>
                <a:gd name="connsiteY28" fmla="*/ 1445419 h 2388396"/>
                <a:gd name="connsiteX29" fmla="*/ 81558 w 834625"/>
                <a:gd name="connsiteY29" fmla="*/ 1445418 h 2388396"/>
                <a:gd name="connsiteX30" fmla="*/ 0 w 834625"/>
                <a:gd name="connsiteY30" fmla="*/ 1363860 h 2388396"/>
                <a:gd name="connsiteX31" fmla="*/ 0 w 834625"/>
                <a:gd name="connsiteY31" fmla="*/ 613162 h 2388396"/>
                <a:gd name="connsiteX32" fmla="*/ 0 w 834625"/>
                <a:gd name="connsiteY32" fmla="*/ 613161 h 2388396"/>
                <a:gd name="connsiteX33" fmla="*/ 0 w 834625"/>
                <a:gd name="connsiteY33" fmla="*/ 598288 h 2388396"/>
                <a:gd name="connsiteX34" fmla="*/ 6409 w 834625"/>
                <a:gd name="connsiteY34" fmla="*/ 566542 h 2388396"/>
                <a:gd name="connsiteX35" fmla="*/ 10695 w 834625"/>
                <a:gd name="connsiteY35" fmla="*/ 560185 h 2388396"/>
                <a:gd name="connsiteX36" fmla="*/ 11695 w 834625"/>
                <a:gd name="connsiteY36" fmla="*/ 555231 h 2388396"/>
                <a:gd name="connsiteX37" fmla="*/ 148829 w 834625"/>
                <a:gd name="connsiteY37" fmla="*/ 464333 h 2388396"/>
                <a:gd name="connsiteX38" fmla="*/ 433389 w 834625"/>
                <a:gd name="connsiteY38" fmla="*/ 0 h 2388396"/>
                <a:gd name="connsiteX39" fmla="*/ 627461 w 834625"/>
                <a:gd name="connsiteY39" fmla="*/ 194072 h 2388396"/>
                <a:gd name="connsiteX40" fmla="*/ 433389 w 834625"/>
                <a:gd name="connsiteY40" fmla="*/ 388144 h 2388396"/>
                <a:gd name="connsiteX41" fmla="*/ 239317 w 834625"/>
                <a:gd name="connsiteY41" fmla="*/ 194072 h 2388396"/>
                <a:gd name="connsiteX42" fmla="*/ 433389 w 834625"/>
                <a:gd name="connsiteY42" fmla="*/ 0 h 2388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834625" h="2388396">
                  <a:moveTo>
                    <a:pt x="148829" y="464333"/>
                  </a:moveTo>
                  <a:lnTo>
                    <a:pt x="685796" y="464333"/>
                  </a:lnTo>
                  <a:cubicBezTo>
                    <a:pt x="747443" y="464333"/>
                    <a:pt x="800336" y="501814"/>
                    <a:pt x="822930" y="555231"/>
                  </a:cubicBezTo>
                  <a:lnTo>
                    <a:pt x="823930" y="560185"/>
                  </a:lnTo>
                  <a:lnTo>
                    <a:pt x="828216" y="566542"/>
                  </a:lnTo>
                  <a:cubicBezTo>
                    <a:pt x="832343" y="576300"/>
                    <a:pt x="834625" y="587027"/>
                    <a:pt x="834625" y="598288"/>
                  </a:cubicBezTo>
                  <a:lnTo>
                    <a:pt x="834625" y="613162"/>
                  </a:lnTo>
                  <a:lnTo>
                    <a:pt x="834624" y="1363861"/>
                  </a:lnTo>
                  <a:cubicBezTo>
                    <a:pt x="834624" y="1408904"/>
                    <a:pt x="798109" y="1445419"/>
                    <a:pt x="753066" y="1445419"/>
                  </a:cubicBezTo>
                  <a:lnTo>
                    <a:pt x="753067" y="1445418"/>
                  </a:lnTo>
                  <a:cubicBezTo>
                    <a:pt x="708024" y="1445418"/>
                    <a:pt x="671509" y="1408903"/>
                    <a:pt x="671509" y="1363860"/>
                  </a:cubicBezTo>
                  <a:lnTo>
                    <a:pt x="671509" y="761991"/>
                  </a:lnTo>
                  <a:lnTo>
                    <a:pt x="645327" y="761991"/>
                  </a:lnTo>
                  <a:lnTo>
                    <a:pt x="645327" y="1406129"/>
                  </a:lnTo>
                  <a:lnTo>
                    <a:pt x="645327" y="1441410"/>
                  </a:lnTo>
                  <a:lnTo>
                    <a:pt x="645327" y="2284812"/>
                  </a:lnTo>
                  <a:cubicBezTo>
                    <a:pt x="645327" y="2342020"/>
                    <a:pt x="598951" y="2388396"/>
                    <a:pt x="541743" y="2388396"/>
                  </a:cubicBezTo>
                  <a:cubicBezTo>
                    <a:pt x="484535" y="2388396"/>
                    <a:pt x="438159" y="2342020"/>
                    <a:pt x="438159" y="2284812"/>
                  </a:cubicBezTo>
                  <a:lnTo>
                    <a:pt x="438159" y="1441410"/>
                  </a:lnTo>
                  <a:lnTo>
                    <a:pt x="396471" y="1441410"/>
                  </a:lnTo>
                  <a:lnTo>
                    <a:pt x="396471" y="2284812"/>
                  </a:lnTo>
                  <a:cubicBezTo>
                    <a:pt x="396471" y="2342020"/>
                    <a:pt x="350095" y="2388396"/>
                    <a:pt x="292887" y="2388396"/>
                  </a:cubicBezTo>
                  <a:cubicBezTo>
                    <a:pt x="235679" y="2388396"/>
                    <a:pt x="189303" y="2342020"/>
                    <a:pt x="189303" y="2284812"/>
                  </a:cubicBezTo>
                  <a:lnTo>
                    <a:pt x="189303" y="1441410"/>
                  </a:lnTo>
                  <a:lnTo>
                    <a:pt x="189303" y="1406129"/>
                  </a:lnTo>
                  <a:lnTo>
                    <a:pt x="189303" y="761990"/>
                  </a:lnTo>
                  <a:lnTo>
                    <a:pt x="163116" y="761990"/>
                  </a:lnTo>
                  <a:lnTo>
                    <a:pt x="163115" y="1363861"/>
                  </a:lnTo>
                  <a:cubicBezTo>
                    <a:pt x="163115" y="1408904"/>
                    <a:pt x="126600" y="1445419"/>
                    <a:pt x="81557" y="1445419"/>
                  </a:cubicBezTo>
                  <a:lnTo>
                    <a:pt x="81558" y="1445418"/>
                  </a:lnTo>
                  <a:cubicBezTo>
                    <a:pt x="36515" y="1445418"/>
                    <a:pt x="0" y="1408903"/>
                    <a:pt x="0" y="1363860"/>
                  </a:cubicBezTo>
                  <a:lnTo>
                    <a:pt x="0" y="613162"/>
                  </a:lnTo>
                  <a:lnTo>
                    <a:pt x="0" y="613161"/>
                  </a:lnTo>
                  <a:lnTo>
                    <a:pt x="0" y="598288"/>
                  </a:lnTo>
                  <a:cubicBezTo>
                    <a:pt x="0" y="587027"/>
                    <a:pt x="2282" y="576300"/>
                    <a:pt x="6409" y="566542"/>
                  </a:cubicBezTo>
                  <a:lnTo>
                    <a:pt x="10695" y="560185"/>
                  </a:lnTo>
                  <a:lnTo>
                    <a:pt x="11695" y="555231"/>
                  </a:lnTo>
                  <a:cubicBezTo>
                    <a:pt x="34289" y="501814"/>
                    <a:pt x="87182" y="464333"/>
                    <a:pt x="148829" y="464333"/>
                  </a:cubicBezTo>
                  <a:close/>
                  <a:moveTo>
                    <a:pt x="433389" y="0"/>
                  </a:moveTo>
                  <a:cubicBezTo>
                    <a:pt x="540572" y="0"/>
                    <a:pt x="627461" y="86889"/>
                    <a:pt x="627461" y="194072"/>
                  </a:cubicBezTo>
                  <a:cubicBezTo>
                    <a:pt x="627461" y="301255"/>
                    <a:pt x="540572" y="388144"/>
                    <a:pt x="433389" y="388144"/>
                  </a:cubicBezTo>
                  <a:cubicBezTo>
                    <a:pt x="326206" y="388144"/>
                    <a:pt x="239317" y="301255"/>
                    <a:pt x="239317" y="194072"/>
                  </a:cubicBezTo>
                  <a:cubicBezTo>
                    <a:pt x="239317" y="86889"/>
                    <a:pt x="326206" y="0"/>
                    <a:pt x="433389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олилиния 24"/>
            <p:cNvSpPr/>
            <p:nvPr/>
          </p:nvSpPr>
          <p:spPr>
            <a:xfrm flipH="1">
              <a:off x="4182307" y="3429000"/>
              <a:ext cx="279445" cy="799671"/>
            </a:xfrm>
            <a:custGeom>
              <a:avLst/>
              <a:gdLst>
                <a:gd name="connsiteX0" fmla="*/ 148829 w 834625"/>
                <a:gd name="connsiteY0" fmla="*/ 464333 h 2388396"/>
                <a:gd name="connsiteX1" fmla="*/ 685796 w 834625"/>
                <a:gd name="connsiteY1" fmla="*/ 464333 h 2388396"/>
                <a:gd name="connsiteX2" fmla="*/ 822929 w 834625"/>
                <a:gd name="connsiteY2" fmla="*/ 555231 h 2388396"/>
                <a:gd name="connsiteX3" fmla="*/ 823929 w 834625"/>
                <a:gd name="connsiteY3" fmla="*/ 560185 h 2388396"/>
                <a:gd name="connsiteX4" fmla="*/ 828216 w 834625"/>
                <a:gd name="connsiteY4" fmla="*/ 566542 h 2388396"/>
                <a:gd name="connsiteX5" fmla="*/ 834625 w 834625"/>
                <a:gd name="connsiteY5" fmla="*/ 598288 h 2388396"/>
                <a:gd name="connsiteX6" fmla="*/ 834625 w 834625"/>
                <a:gd name="connsiteY6" fmla="*/ 613162 h 2388396"/>
                <a:gd name="connsiteX7" fmla="*/ 834624 w 834625"/>
                <a:gd name="connsiteY7" fmla="*/ 1363861 h 2388396"/>
                <a:gd name="connsiteX8" fmla="*/ 753066 w 834625"/>
                <a:gd name="connsiteY8" fmla="*/ 1445419 h 2388396"/>
                <a:gd name="connsiteX9" fmla="*/ 753067 w 834625"/>
                <a:gd name="connsiteY9" fmla="*/ 1445418 h 2388396"/>
                <a:gd name="connsiteX10" fmla="*/ 671509 w 834625"/>
                <a:gd name="connsiteY10" fmla="*/ 1363860 h 2388396"/>
                <a:gd name="connsiteX11" fmla="*/ 671509 w 834625"/>
                <a:gd name="connsiteY11" fmla="*/ 761991 h 2388396"/>
                <a:gd name="connsiteX12" fmla="*/ 645327 w 834625"/>
                <a:gd name="connsiteY12" fmla="*/ 761991 h 2388396"/>
                <a:gd name="connsiteX13" fmla="*/ 645327 w 834625"/>
                <a:gd name="connsiteY13" fmla="*/ 1406129 h 2388396"/>
                <a:gd name="connsiteX14" fmla="*/ 645327 w 834625"/>
                <a:gd name="connsiteY14" fmla="*/ 1441410 h 2388396"/>
                <a:gd name="connsiteX15" fmla="*/ 645327 w 834625"/>
                <a:gd name="connsiteY15" fmla="*/ 2284812 h 2388396"/>
                <a:gd name="connsiteX16" fmla="*/ 541743 w 834625"/>
                <a:gd name="connsiteY16" fmla="*/ 2388396 h 2388396"/>
                <a:gd name="connsiteX17" fmla="*/ 438159 w 834625"/>
                <a:gd name="connsiteY17" fmla="*/ 2284812 h 2388396"/>
                <a:gd name="connsiteX18" fmla="*/ 438159 w 834625"/>
                <a:gd name="connsiteY18" fmla="*/ 1441410 h 2388396"/>
                <a:gd name="connsiteX19" fmla="*/ 396471 w 834625"/>
                <a:gd name="connsiteY19" fmla="*/ 1441410 h 2388396"/>
                <a:gd name="connsiteX20" fmla="*/ 396471 w 834625"/>
                <a:gd name="connsiteY20" fmla="*/ 2284812 h 2388396"/>
                <a:gd name="connsiteX21" fmla="*/ 292887 w 834625"/>
                <a:gd name="connsiteY21" fmla="*/ 2388396 h 2388396"/>
                <a:gd name="connsiteX22" fmla="*/ 189303 w 834625"/>
                <a:gd name="connsiteY22" fmla="*/ 2284812 h 2388396"/>
                <a:gd name="connsiteX23" fmla="*/ 189303 w 834625"/>
                <a:gd name="connsiteY23" fmla="*/ 1447327 h 2388396"/>
                <a:gd name="connsiteX24" fmla="*/ 190491 w 834625"/>
                <a:gd name="connsiteY24" fmla="*/ 1447327 h 2388396"/>
                <a:gd name="connsiteX25" fmla="*/ 190491 w 834625"/>
                <a:gd name="connsiteY25" fmla="*/ 780577 h 2388396"/>
                <a:gd name="connsiteX26" fmla="*/ 189303 w 834625"/>
                <a:gd name="connsiteY26" fmla="*/ 780577 h 2388396"/>
                <a:gd name="connsiteX27" fmla="*/ 189303 w 834625"/>
                <a:gd name="connsiteY27" fmla="*/ 773737 h 2388396"/>
                <a:gd name="connsiteX28" fmla="*/ 190491 w 834625"/>
                <a:gd name="connsiteY28" fmla="*/ 767853 h 2388396"/>
                <a:gd name="connsiteX29" fmla="*/ 190492 w 834625"/>
                <a:gd name="connsiteY29" fmla="*/ 767853 h 2388396"/>
                <a:gd name="connsiteX30" fmla="*/ 41663 w 834625"/>
                <a:gd name="connsiteY30" fmla="*/ 619024 h 2388396"/>
                <a:gd name="connsiteX31" fmla="*/ 0 w 834625"/>
                <a:gd name="connsiteY31" fmla="*/ 619024 h 2388396"/>
                <a:gd name="connsiteX32" fmla="*/ 0 w 834625"/>
                <a:gd name="connsiteY32" fmla="*/ 613162 h 2388396"/>
                <a:gd name="connsiteX33" fmla="*/ 0 w 834625"/>
                <a:gd name="connsiteY33" fmla="*/ 613161 h 2388396"/>
                <a:gd name="connsiteX34" fmla="*/ 0 w 834625"/>
                <a:gd name="connsiteY34" fmla="*/ 598288 h 2388396"/>
                <a:gd name="connsiteX35" fmla="*/ 6409 w 834625"/>
                <a:gd name="connsiteY35" fmla="*/ 566542 h 2388396"/>
                <a:gd name="connsiteX36" fmla="*/ 10695 w 834625"/>
                <a:gd name="connsiteY36" fmla="*/ 560185 h 2388396"/>
                <a:gd name="connsiteX37" fmla="*/ 11695 w 834625"/>
                <a:gd name="connsiteY37" fmla="*/ 555231 h 2388396"/>
                <a:gd name="connsiteX38" fmla="*/ 148829 w 834625"/>
                <a:gd name="connsiteY38" fmla="*/ 464333 h 2388396"/>
                <a:gd name="connsiteX39" fmla="*/ 433389 w 834625"/>
                <a:gd name="connsiteY39" fmla="*/ 0 h 2388396"/>
                <a:gd name="connsiteX40" fmla="*/ 627461 w 834625"/>
                <a:gd name="connsiteY40" fmla="*/ 194072 h 2388396"/>
                <a:gd name="connsiteX41" fmla="*/ 433389 w 834625"/>
                <a:gd name="connsiteY41" fmla="*/ 388144 h 2388396"/>
                <a:gd name="connsiteX42" fmla="*/ 239317 w 834625"/>
                <a:gd name="connsiteY42" fmla="*/ 194072 h 2388396"/>
                <a:gd name="connsiteX43" fmla="*/ 433389 w 834625"/>
                <a:gd name="connsiteY43" fmla="*/ 0 h 2388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834625" h="2388396">
                  <a:moveTo>
                    <a:pt x="148829" y="464333"/>
                  </a:moveTo>
                  <a:lnTo>
                    <a:pt x="685796" y="464333"/>
                  </a:lnTo>
                  <a:cubicBezTo>
                    <a:pt x="747443" y="464333"/>
                    <a:pt x="800336" y="501814"/>
                    <a:pt x="822929" y="555231"/>
                  </a:cubicBezTo>
                  <a:lnTo>
                    <a:pt x="823929" y="560185"/>
                  </a:lnTo>
                  <a:lnTo>
                    <a:pt x="828216" y="566542"/>
                  </a:lnTo>
                  <a:cubicBezTo>
                    <a:pt x="832343" y="576300"/>
                    <a:pt x="834625" y="587027"/>
                    <a:pt x="834625" y="598288"/>
                  </a:cubicBezTo>
                  <a:lnTo>
                    <a:pt x="834625" y="613162"/>
                  </a:lnTo>
                  <a:lnTo>
                    <a:pt x="834624" y="1363861"/>
                  </a:lnTo>
                  <a:cubicBezTo>
                    <a:pt x="834624" y="1408904"/>
                    <a:pt x="798109" y="1445419"/>
                    <a:pt x="753066" y="1445419"/>
                  </a:cubicBezTo>
                  <a:lnTo>
                    <a:pt x="753067" y="1445418"/>
                  </a:lnTo>
                  <a:cubicBezTo>
                    <a:pt x="708024" y="1445418"/>
                    <a:pt x="671509" y="1408903"/>
                    <a:pt x="671509" y="1363860"/>
                  </a:cubicBezTo>
                  <a:lnTo>
                    <a:pt x="671509" y="761991"/>
                  </a:lnTo>
                  <a:lnTo>
                    <a:pt x="645327" y="761991"/>
                  </a:lnTo>
                  <a:lnTo>
                    <a:pt x="645327" y="1406129"/>
                  </a:lnTo>
                  <a:lnTo>
                    <a:pt x="645327" y="1441410"/>
                  </a:lnTo>
                  <a:lnTo>
                    <a:pt x="645327" y="2284812"/>
                  </a:lnTo>
                  <a:cubicBezTo>
                    <a:pt x="645327" y="2342020"/>
                    <a:pt x="598951" y="2388396"/>
                    <a:pt x="541743" y="2388396"/>
                  </a:cubicBezTo>
                  <a:cubicBezTo>
                    <a:pt x="484535" y="2388396"/>
                    <a:pt x="438159" y="2342020"/>
                    <a:pt x="438159" y="2284812"/>
                  </a:cubicBezTo>
                  <a:lnTo>
                    <a:pt x="438159" y="1441410"/>
                  </a:lnTo>
                  <a:lnTo>
                    <a:pt x="396471" y="1441410"/>
                  </a:lnTo>
                  <a:lnTo>
                    <a:pt x="396471" y="2284812"/>
                  </a:lnTo>
                  <a:cubicBezTo>
                    <a:pt x="396471" y="2342020"/>
                    <a:pt x="350095" y="2388396"/>
                    <a:pt x="292887" y="2388396"/>
                  </a:cubicBezTo>
                  <a:cubicBezTo>
                    <a:pt x="235679" y="2388396"/>
                    <a:pt x="189303" y="2342020"/>
                    <a:pt x="189303" y="2284812"/>
                  </a:cubicBezTo>
                  <a:lnTo>
                    <a:pt x="189303" y="1447327"/>
                  </a:lnTo>
                  <a:lnTo>
                    <a:pt x="190491" y="1447327"/>
                  </a:lnTo>
                  <a:lnTo>
                    <a:pt x="190491" y="780577"/>
                  </a:lnTo>
                  <a:lnTo>
                    <a:pt x="189303" y="780577"/>
                  </a:lnTo>
                  <a:lnTo>
                    <a:pt x="189303" y="773737"/>
                  </a:lnTo>
                  <a:lnTo>
                    <a:pt x="190491" y="767853"/>
                  </a:lnTo>
                  <a:lnTo>
                    <a:pt x="190492" y="767853"/>
                  </a:lnTo>
                  <a:cubicBezTo>
                    <a:pt x="190492" y="685657"/>
                    <a:pt x="123859" y="619024"/>
                    <a:pt x="41663" y="619024"/>
                  </a:cubicBezTo>
                  <a:lnTo>
                    <a:pt x="0" y="619024"/>
                  </a:lnTo>
                  <a:lnTo>
                    <a:pt x="0" y="613162"/>
                  </a:lnTo>
                  <a:lnTo>
                    <a:pt x="0" y="613161"/>
                  </a:lnTo>
                  <a:lnTo>
                    <a:pt x="0" y="598288"/>
                  </a:lnTo>
                  <a:cubicBezTo>
                    <a:pt x="0" y="587027"/>
                    <a:pt x="2282" y="576300"/>
                    <a:pt x="6409" y="566542"/>
                  </a:cubicBezTo>
                  <a:lnTo>
                    <a:pt x="10695" y="560185"/>
                  </a:lnTo>
                  <a:lnTo>
                    <a:pt x="11695" y="555231"/>
                  </a:lnTo>
                  <a:cubicBezTo>
                    <a:pt x="34289" y="501814"/>
                    <a:pt x="87182" y="464333"/>
                    <a:pt x="148829" y="464333"/>
                  </a:cubicBezTo>
                  <a:close/>
                  <a:moveTo>
                    <a:pt x="433389" y="0"/>
                  </a:moveTo>
                  <a:cubicBezTo>
                    <a:pt x="540572" y="0"/>
                    <a:pt x="627461" y="86889"/>
                    <a:pt x="627461" y="194072"/>
                  </a:cubicBezTo>
                  <a:cubicBezTo>
                    <a:pt x="627461" y="301255"/>
                    <a:pt x="540572" y="388144"/>
                    <a:pt x="433389" y="388144"/>
                  </a:cubicBezTo>
                  <a:cubicBezTo>
                    <a:pt x="326206" y="388144"/>
                    <a:pt x="239317" y="301255"/>
                    <a:pt x="239317" y="194072"/>
                  </a:cubicBezTo>
                  <a:cubicBezTo>
                    <a:pt x="239317" y="86889"/>
                    <a:pt x="326206" y="0"/>
                    <a:pt x="433389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Полилиния 25"/>
            <p:cNvSpPr/>
            <p:nvPr/>
          </p:nvSpPr>
          <p:spPr>
            <a:xfrm>
              <a:off x="4066839" y="4013543"/>
              <a:ext cx="1010316" cy="497969"/>
            </a:xfrm>
            <a:custGeom>
              <a:avLst/>
              <a:gdLst>
                <a:gd name="connsiteX0" fmla="*/ 2717458 w 3017520"/>
                <a:gd name="connsiteY0" fmla="*/ 0 h 1487292"/>
                <a:gd name="connsiteX1" fmla="*/ 2759847 w 3017520"/>
                <a:gd name="connsiteY1" fmla="*/ 34997 h 1487292"/>
                <a:gd name="connsiteX2" fmla="*/ 3017520 w 3017520"/>
                <a:gd name="connsiteY2" fmla="*/ 555802 h 1487292"/>
                <a:gd name="connsiteX3" fmla="*/ 1508760 w 3017520"/>
                <a:gd name="connsiteY3" fmla="*/ 1487292 h 1487292"/>
                <a:gd name="connsiteX4" fmla="*/ 0 w 3017520"/>
                <a:gd name="connsiteY4" fmla="*/ 555802 h 1487292"/>
                <a:gd name="connsiteX5" fmla="*/ 257673 w 3017520"/>
                <a:gd name="connsiteY5" fmla="*/ 34997 h 1487292"/>
                <a:gd name="connsiteX6" fmla="*/ 267958 w 3017520"/>
                <a:gd name="connsiteY6" fmla="*/ 26506 h 1487292"/>
                <a:gd name="connsiteX7" fmla="*/ 227592 w 3017520"/>
                <a:gd name="connsiteY7" fmla="*/ 103546 h 1487292"/>
                <a:gd name="connsiteX8" fmla="*/ 167640 w 3017520"/>
                <a:gd name="connsiteY8" fmla="*/ 380542 h 1487292"/>
                <a:gd name="connsiteX9" fmla="*/ 1501140 w 3017520"/>
                <a:gd name="connsiteY9" fmla="*/ 1312032 h 1487292"/>
                <a:gd name="connsiteX10" fmla="*/ 2834640 w 3017520"/>
                <a:gd name="connsiteY10" fmla="*/ 380542 h 1487292"/>
                <a:gd name="connsiteX11" fmla="*/ 2729847 w 3017520"/>
                <a:gd name="connsiteY11" fmla="*/ 17964 h 1487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7520" h="1487292">
                  <a:moveTo>
                    <a:pt x="2717458" y="0"/>
                  </a:moveTo>
                  <a:lnTo>
                    <a:pt x="2759847" y="34997"/>
                  </a:lnTo>
                  <a:cubicBezTo>
                    <a:pt x="2922529" y="183664"/>
                    <a:pt x="3017520" y="362884"/>
                    <a:pt x="3017520" y="555802"/>
                  </a:cubicBezTo>
                  <a:cubicBezTo>
                    <a:pt x="3017520" y="1070250"/>
                    <a:pt x="2342025" y="1487292"/>
                    <a:pt x="1508760" y="1487292"/>
                  </a:cubicBezTo>
                  <a:cubicBezTo>
                    <a:pt x="675495" y="1487292"/>
                    <a:pt x="0" y="1070250"/>
                    <a:pt x="0" y="555802"/>
                  </a:cubicBezTo>
                  <a:cubicBezTo>
                    <a:pt x="0" y="362884"/>
                    <a:pt x="94992" y="183664"/>
                    <a:pt x="257673" y="34997"/>
                  </a:cubicBezTo>
                  <a:lnTo>
                    <a:pt x="267958" y="26506"/>
                  </a:lnTo>
                  <a:lnTo>
                    <a:pt x="227592" y="103546"/>
                  </a:lnTo>
                  <a:cubicBezTo>
                    <a:pt x="188630" y="191049"/>
                    <a:pt x="167640" y="284083"/>
                    <a:pt x="167640" y="380542"/>
                  </a:cubicBezTo>
                  <a:cubicBezTo>
                    <a:pt x="167640" y="894990"/>
                    <a:pt x="764668" y="1312032"/>
                    <a:pt x="1501140" y="1312032"/>
                  </a:cubicBezTo>
                  <a:cubicBezTo>
                    <a:pt x="2237612" y="1312032"/>
                    <a:pt x="2834640" y="894990"/>
                    <a:pt x="2834640" y="380542"/>
                  </a:cubicBezTo>
                  <a:cubicBezTo>
                    <a:pt x="2834640" y="251930"/>
                    <a:pt x="2797326" y="129406"/>
                    <a:pt x="2729847" y="17964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Группа 26"/>
          <p:cNvGrpSpPr/>
          <p:nvPr/>
        </p:nvGrpSpPr>
        <p:grpSpPr>
          <a:xfrm>
            <a:off x="2475996" y="2073191"/>
            <a:ext cx="1409634" cy="660364"/>
            <a:chOff x="1568081" y="2677250"/>
            <a:chExt cx="1208179" cy="660364"/>
          </a:xfrm>
        </p:grpSpPr>
        <p:sp>
          <p:nvSpPr>
            <p:cNvPr id="28" name="Прямоугольник 27"/>
            <p:cNvSpPr/>
            <p:nvPr/>
          </p:nvSpPr>
          <p:spPr>
            <a:xfrm>
              <a:off x="1987410" y="2743627"/>
              <a:ext cx="396000" cy="144000"/>
            </a:xfrm>
            <a:prstGeom prst="rect">
              <a:avLst/>
            </a:prstGeom>
            <a:solidFill>
              <a:srgbClr val="7296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" dirty="0">
                <a:solidFill>
                  <a:schemeClr val="bg1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315878" y="2677250"/>
              <a:ext cx="46038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 smtClean="0"/>
                <a:t>236,9</a:t>
              </a:r>
              <a:endParaRPr lang="ru-RU" sz="1200" dirty="0"/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1984194" y="2928270"/>
              <a:ext cx="365107" cy="144000"/>
            </a:xfrm>
            <a:prstGeom prst="rect">
              <a:avLst/>
            </a:prstGeom>
            <a:solidFill>
              <a:srgbClr val="7296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" dirty="0">
                <a:solidFill>
                  <a:schemeClr val="bg1"/>
                </a:solidFill>
              </a:endParaRPr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1984194" y="3115000"/>
              <a:ext cx="365107" cy="144000"/>
            </a:xfrm>
            <a:prstGeom prst="rect">
              <a:avLst/>
            </a:prstGeom>
            <a:solidFill>
              <a:srgbClr val="7296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" dirty="0">
                <a:solidFill>
                  <a:schemeClr val="bg1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306614" y="2852224"/>
              <a:ext cx="46038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 smtClean="0"/>
                <a:t>225,8</a:t>
              </a:r>
              <a:endParaRPr lang="ru-RU" sz="1200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313864" y="3040973"/>
              <a:ext cx="46038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 smtClean="0"/>
                <a:t>225,8</a:t>
              </a:r>
              <a:endParaRPr lang="ru-RU" sz="1200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568081" y="2691283"/>
              <a:ext cx="45251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dirty="0" smtClean="0">
                  <a:solidFill>
                    <a:schemeClr val="bg1">
                      <a:lumMod val="50000"/>
                    </a:schemeClr>
                  </a:solidFill>
                </a:rPr>
                <a:t>2024</a:t>
              </a:r>
            </a:p>
            <a:p>
              <a:r>
                <a:rPr lang="ru-RU" sz="1200" b="1" dirty="0" smtClean="0">
                  <a:solidFill>
                    <a:schemeClr val="bg1">
                      <a:lumMod val="50000"/>
                    </a:schemeClr>
                  </a:solidFill>
                </a:rPr>
                <a:t>2025</a:t>
              </a:r>
            </a:p>
            <a:p>
              <a:r>
                <a:rPr lang="ru-RU" sz="1200" b="1" dirty="0" smtClean="0">
                  <a:solidFill>
                    <a:schemeClr val="bg1">
                      <a:lumMod val="50000"/>
                    </a:schemeClr>
                  </a:solidFill>
                </a:rPr>
                <a:t>2026</a:t>
              </a:r>
              <a:endParaRPr lang="ru-RU" sz="12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35" name="Овал 34"/>
          <p:cNvSpPr/>
          <p:nvPr/>
        </p:nvSpPr>
        <p:spPr>
          <a:xfrm>
            <a:off x="7702074" y="1688402"/>
            <a:ext cx="180748" cy="180748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7677229" y="5016747"/>
            <a:ext cx="180748" cy="18074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4314532" y="4968560"/>
            <a:ext cx="180748" cy="180748"/>
          </a:xfrm>
          <a:prstGeom prst="ellipse">
            <a:avLst/>
          </a:prstGeom>
          <a:solidFill>
            <a:srgbClr val="BCB2B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4314532" y="1668715"/>
            <a:ext cx="180748" cy="180748"/>
          </a:xfrm>
          <a:prstGeom prst="ellipse">
            <a:avLst/>
          </a:prstGeom>
          <a:solidFill>
            <a:srgbClr val="70C3EC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" name="Группа 54"/>
          <p:cNvGrpSpPr/>
          <p:nvPr/>
        </p:nvGrpSpPr>
        <p:grpSpPr>
          <a:xfrm>
            <a:off x="2586657" y="5642789"/>
            <a:ext cx="1350750" cy="654256"/>
            <a:chOff x="1521737" y="2683358"/>
            <a:chExt cx="1350750" cy="654256"/>
          </a:xfrm>
        </p:grpSpPr>
        <p:sp>
          <p:nvSpPr>
            <p:cNvPr id="56" name="Прямоугольник 55"/>
            <p:cNvSpPr/>
            <p:nvPr/>
          </p:nvSpPr>
          <p:spPr>
            <a:xfrm>
              <a:off x="1987410" y="2743627"/>
              <a:ext cx="396000" cy="144000"/>
            </a:xfrm>
            <a:prstGeom prst="rect">
              <a:avLst/>
            </a:prstGeom>
            <a:solidFill>
              <a:srgbClr val="7296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" dirty="0">
                <a:solidFill>
                  <a:schemeClr val="bg1"/>
                </a:solidFill>
              </a:endParaRPr>
            </a:p>
          </p:txBody>
        </p:sp>
        <p:sp>
          <p:nvSpPr>
            <p:cNvPr id="58" name="Прямоугольник 57"/>
            <p:cNvSpPr/>
            <p:nvPr/>
          </p:nvSpPr>
          <p:spPr>
            <a:xfrm>
              <a:off x="1984194" y="2928270"/>
              <a:ext cx="378161" cy="144000"/>
            </a:xfrm>
            <a:prstGeom prst="rect">
              <a:avLst/>
            </a:prstGeom>
            <a:solidFill>
              <a:srgbClr val="7296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" dirty="0">
                <a:solidFill>
                  <a:schemeClr val="bg1"/>
                </a:solidFill>
              </a:endParaRPr>
            </a:p>
          </p:txBody>
        </p:sp>
        <p:sp>
          <p:nvSpPr>
            <p:cNvPr id="59" name="Прямоугольник 58"/>
            <p:cNvSpPr/>
            <p:nvPr/>
          </p:nvSpPr>
          <p:spPr>
            <a:xfrm>
              <a:off x="1984194" y="3115000"/>
              <a:ext cx="378161" cy="140205"/>
            </a:xfrm>
            <a:prstGeom prst="rect">
              <a:avLst/>
            </a:prstGeom>
            <a:solidFill>
              <a:srgbClr val="7296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" dirty="0">
                <a:solidFill>
                  <a:schemeClr val="bg1"/>
                </a:solidFill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1521737" y="2691283"/>
              <a:ext cx="4988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dirty="0" smtClean="0">
                  <a:solidFill>
                    <a:schemeClr val="bg1">
                      <a:lumMod val="50000"/>
                    </a:schemeClr>
                  </a:solidFill>
                </a:rPr>
                <a:t>2024</a:t>
              </a:r>
            </a:p>
            <a:p>
              <a:r>
                <a:rPr lang="ru-RU" sz="1200" b="1" dirty="0" smtClean="0">
                  <a:solidFill>
                    <a:schemeClr val="bg1">
                      <a:lumMod val="50000"/>
                    </a:schemeClr>
                  </a:solidFill>
                </a:rPr>
                <a:t>2025</a:t>
              </a:r>
            </a:p>
            <a:p>
              <a:r>
                <a:rPr lang="ru-RU" sz="1200" b="1" dirty="0" smtClean="0">
                  <a:solidFill>
                    <a:schemeClr val="bg1">
                      <a:lumMod val="50000"/>
                    </a:schemeClr>
                  </a:solidFill>
                </a:rPr>
                <a:t>2026</a:t>
              </a:r>
              <a:endParaRPr lang="ru-RU" sz="12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2322559" y="2683358"/>
              <a:ext cx="5499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 smtClean="0"/>
                <a:t>102,1</a:t>
              </a:r>
            </a:p>
            <a:p>
              <a:r>
                <a:rPr lang="ru-RU" sz="1200" dirty="0" smtClean="0"/>
                <a:t>93,4</a:t>
              </a:r>
            </a:p>
            <a:p>
              <a:r>
                <a:rPr lang="ru-RU" sz="1200" dirty="0" smtClean="0"/>
                <a:t>93,4</a:t>
              </a:r>
              <a:endParaRPr lang="ru-RU" sz="1200" dirty="0"/>
            </a:p>
          </p:txBody>
        </p:sp>
      </p:grpSp>
      <p:grpSp>
        <p:nvGrpSpPr>
          <p:cNvPr id="6" name="Группа 74"/>
          <p:cNvGrpSpPr/>
          <p:nvPr/>
        </p:nvGrpSpPr>
        <p:grpSpPr>
          <a:xfrm>
            <a:off x="8388543" y="2100723"/>
            <a:ext cx="1679200" cy="660510"/>
            <a:chOff x="1521737" y="2677104"/>
            <a:chExt cx="1679200" cy="660510"/>
          </a:xfrm>
        </p:grpSpPr>
        <p:sp>
          <p:nvSpPr>
            <p:cNvPr id="76" name="Прямоугольник 75"/>
            <p:cNvSpPr/>
            <p:nvPr/>
          </p:nvSpPr>
          <p:spPr>
            <a:xfrm>
              <a:off x="1987409" y="2743627"/>
              <a:ext cx="489809" cy="144000"/>
            </a:xfrm>
            <a:prstGeom prst="rect">
              <a:avLst/>
            </a:prstGeom>
            <a:solidFill>
              <a:srgbClr val="7296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" dirty="0">
                <a:solidFill>
                  <a:schemeClr val="bg1"/>
                </a:solidFill>
              </a:endParaRPr>
            </a:p>
          </p:txBody>
        </p:sp>
        <p:sp>
          <p:nvSpPr>
            <p:cNvPr id="77" name="Прямоугольник 76"/>
            <p:cNvSpPr/>
            <p:nvPr/>
          </p:nvSpPr>
          <p:spPr>
            <a:xfrm>
              <a:off x="1984194" y="2928270"/>
              <a:ext cx="420000" cy="144000"/>
            </a:xfrm>
            <a:prstGeom prst="rect">
              <a:avLst/>
            </a:prstGeom>
            <a:solidFill>
              <a:srgbClr val="7296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" dirty="0">
                <a:solidFill>
                  <a:schemeClr val="bg1"/>
                </a:solidFill>
              </a:endParaRPr>
            </a:p>
          </p:txBody>
        </p:sp>
        <p:sp>
          <p:nvSpPr>
            <p:cNvPr id="78" name="Прямоугольник 77"/>
            <p:cNvSpPr/>
            <p:nvPr/>
          </p:nvSpPr>
          <p:spPr>
            <a:xfrm>
              <a:off x="1984194" y="3115000"/>
              <a:ext cx="420000" cy="144000"/>
            </a:xfrm>
            <a:prstGeom prst="rect">
              <a:avLst/>
            </a:prstGeom>
            <a:solidFill>
              <a:srgbClr val="7296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" dirty="0">
                <a:solidFill>
                  <a:schemeClr val="bg1"/>
                </a:solidFill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1521737" y="2691283"/>
              <a:ext cx="4988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dirty="0" smtClean="0">
                  <a:solidFill>
                    <a:schemeClr val="bg1">
                      <a:lumMod val="50000"/>
                    </a:schemeClr>
                  </a:solidFill>
                </a:rPr>
                <a:t>2024</a:t>
              </a:r>
            </a:p>
            <a:p>
              <a:r>
                <a:rPr lang="ru-RU" sz="1200" b="1" dirty="0" smtClean="0">
                  <a:solidFill>
                    <a:schemeClr val="bg1">
                      <a:lumMod val="50000"/>
                    </a:schemeClr>
                  </a:solidFill>
                </a:rPr>
                <a:t>2025</a:t>
              </a:r>
            </a:p>
            <a:p>
              <a:r>
                <a:rPr lang="ru-RU" sz="1200" b="1" dirty="0" smtClean="0">
                  <a:solidFill>
                    <a:schemeClr val="bg1">
                      <a:lumMod val="50000"/>
                    </a:schemeClr>
                  </a:solidFill>
                </a:rPr>
                <a:t>2026</a:t>
              </a:r>
              <a:endParaRPr lang="ru-RU" sz="12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2439852" y="2677104"/>
              <a:ext cx="7610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 smtClean="0"/>
                <a:t>5 632,9</a:t>
              </a:r>
            </a:p>
            <a:p>
              <a:r>
                <a:rPr lang="ru-RU" sz="1200" dirty="0" smtClean="0"/>
                <a:t>5 542,3</a:t>
              </a:r>
            </a:p>
            <a:p>
              <a:r>
                <a:rPr lang="ru-RU" sz="1200" dirty="0" smtClean="0"/>
                <a:t>5 542,8</a:t>
              </a:r>
              <a:endParaRPr lang="ru-RU" sz="1200" dirty="0"/>
            </a:p>
          </p:txBody>
        </p:sp>
      </p:grpSp>
      <p:grpSp>
        <p:nvGrpSpPr>
          <p:cNvPr id="7" name="Группа 80"/>
          <p:cNvGrpSpPr/>
          <p:nvPr/>
        </p:nvGrpSpPr>
        <p:grpSpPr>
          <a:xfrm>
            <a:off x="8344093" y="5568305"/>
            <a:ext cx="1428556" cy="654256"/>
            <a:chOff x="1521737" y="2683358"/>
            <a:chExt cx="1428556" cy="654256"/>
          </a:xfrm>
        </p:grpSpPr>
        <p:sp>
          <p:nvSpPr>
            <p:cNvPr id="82" name="Прямоугольник 81"/>
            <p:cNvSpPr/>
            <p:nvPr/>
          </p:nvSpPr>
          <p:spPr>
            <a:xfrm>
              <a:off x="1987410" y="2743627"/>
              <a:ext cx="396000" cy="144000"/>
            </a:xfrm>
            <a:prstGeom prst="rect">
              <a:avLst/>
            </a:prstGeom>
            <a:solidFill>
              <a:srgbClr val="7296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" dirty="0">
                <a:solidFill>
                  <a:schemeClr val="bg1"/>
                </a:solidFill>
              </a:endParaRPr>
            </a:p>
          </p:txBody>
        </p:sp>
        <p:sp>
          <p:nvSpPr>
            <p:cNvPr id="83" name="Прямоугольник 82"/>
            <p:cNvSpPr/>
            <p:nvPr/>
          </p:nvSpPr>
          <p:spPr>
            <a:xfrm>
              <a:off x="1984194" y="2928270"/>
              <a:ext cx="361263" cy="144000"/>
            </a:xfrm>
            <a:prstGeom prst="rect">
              <a:avLst/>
            </a:prstGeom>
            <a:solidFill>
              <a:srgbClr val="7296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" dirty="0">
                <a:solidFill>
                  <a:schemeClr val="bg1"/>
                </a:solidFill>
              </a:endParaRPr>
            </a:p>
          </p:txBody>
        </p:sp>
        <p:sp>
          <p:nvSpPr>
            <p:cNvPr id="84" name="Прямоугольник 83"/>
            <p:cNvSpPr/>
            <p:nvPr/>
          </p:nvSpPr>
          <p:spPr>
            <a:xfrm>
              <a:off x="1984194" y="3115000"/>
              <a:ext cx="361263" cy="144000"/>
            </a:xfrm>
            <a:prstGeom prst="rect">
              <a:avLst/>
            </a:prstGeom>
            <a:solidFill>
              <a:srgbClr val="7296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" dirty="0">
                <a:solidFill>
                  <a:schemeClr val="bg1"/>
                </a:solidFill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1521737" y="2691283"/>
              <a:ext cx="4988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dirty="0" smtClean="0">
                  <a:solidFill>
                    <a:schemeClr val="bg1">
                      <a:lumMod val="50000"/>
                    </a:schemeClr>
                  </a:solidFill>
                </a:rPr>
                <a:t>2024</a:t>
              </a:r>
            </a:p>
            <a:p>
              <a:r>
                <a:rPr lang="ru-RU" sz="1200" b="1" dirty="0" smtClean="0">
                  <a:solidFill>
                    <a:schemeClr val="bg1">
                      <a:lumMod val="50000"/>
                    </a:schemeClr>
                  </a:solidFill>
                </a:rPr>
                <a:t>2025</a:t>
              </a:r>
            </a:p>
            <a:p>
              <a:r>
                <a:rPr lang="ru-RU" sz="1200" b="1" dirty="0" smtClean="0">
                  <a:solidFill>
                    <a:schemeClr val="bg1">
                      <a:lumMod val="50000"/>
                    </a:schemeClr>
                  </a:solidFill>
                </a:rPr>
                <a:t>2026</a:t>
              </a:r>
              <a:endParaRPr lang="ru-RU" sz="12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2322558" y="2683358"/>
              <a:ext cx="6277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 smtClean="0"/>
                <a:t>492,0</a:t>
              </a:r>
            </a:p>
            <a:p>
              <a:r>
                <a:rPr lang="ru-RU" sz="1200" dirty="0" smtClean="0"/>
                <a:t>482,3</a:t>
              </a:r>
            </a:p>
            <a:p>
              <a:r>
                <a:rPr lang="ru-RU" sz="1200" dirty="0" smtClean="0"/>
                <a:t>482,3</a:t>
              </a:r>
              <a:endParaRPr lang="ru-RU" sz="1200" dirty="0"/>
            </a:p>
          </p:txBody>
        </p:sp>
      </p:grpSp>
      <p:sp>
        <p:nvSpPr>
          <p:cNvPr id="65" name="TextBox 64"/>
          <p:cNvSpPr txBox="1"/>
          <p:nvPr/>
        </p:nvSpPr>
        <p:spPr>
          <a:xfrm>
            <a:off x="5590349" y="4243567"/>
            <a:ext cx="10390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млн руб.</a:t>
            </a:r>
            <a:endParaRPr lang="ru-RU" dirty="0"/>
          </a:p>
        </p:txBody>
      </p:sp>
      <p:sp>
        <p:nvSpPr>
          <p:cNvPr id="61" name="Прямоугольник 77"/>
          <p:cNvSpPr/>
          <p:nvPr/>
        </p:nvSpPr>
        <p:spPr>
          <a:xfrm>
            <a:off x="4359" y="6581520"/>
            <a:ext cx="12187680" cy="276480"/>
          </a:xfrm>
          <a:prstGeom prst="rect">
            <a:avLst/>
          </a:prstGeom>
          <a:solidFill>
            <a:srgbClr val="BCB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350" b="1" strike="noStrike" spc="-1" dirty="0">
              <a:solidFill>
                <a:schemeClr val="lt1"/>
              </a:solidFill>
              <a:latin typeface="Calibri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11824592" y="6550223"/>
            <a:ext cx="36740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6E56C8BD-70D1-4B45-8C1B-2C0F3206853E}" type="slidenum">
              <a:rPr lang="ru-RU" sz="1400" b="1">
                <a:latin typeface="Calibri" panose="020F0502020204030204" pitchFamily="34" charset="0"/>
              </a:rPr>
              <a:pPr algn="ctr"/>
              <a:t>50</a:t>
            </a:fld>
            <a:endParaRPr lang="ru-RU" sz="1400" b="1" dirty="0">
              <a:latin typeface="Calibri" panose="020F0502020204030204" pitchFamily="34" charset="0"/>
            </a:endParaRPr>
          </a:p>
        </p:txBody>
      </p:sp>
      <p:grpSp>
        <p:nvGrpSpPr>
          <p:cNvPr id="8" name="Группа 68"/>
          <p:cNvGrpSpPr/>
          <p:nvPr/>
        </p:nvGrpSpPr>
        <p:grpSpPr>
          <a:xfrm>
            <a:off x="31634" y="6519161"/>
            <a:ext cx="2477765" cy="327779"/>
            <a:chOff x="31634" y="6519161"/>
            <a:chExt cx="2477765" cy="327779"/>
          </a:xfrm>
        </p:grpSpPr>
        <p:sp>
          <p:nvSpPr>
            <p:cNvPr id="70" name="TextBox 69"/>
            <p:cNvSpPr txBox="1"/>
            <p:nvPr/>
          </p:nvSpPr>
          <p:spPr>
            <a:xfrm>
              <a:off x="324698" y="6552772"/>
              <a:ext cx="218470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b="1" dirty="0" smtClean="0">
                  <a:latin typeface="Calibri" panose="020F0502020204030204" pitchFamily="34" charset="0"/>
                </a:rPr>
                <a:t>Администрация города Твери</a:t>
              </a:r>
              <a:endParaRPr lang="ru-RU" sz="1200" b="1" dirty="0">
                <a:latin typeface="Calibri" panose="020F0502020204030204" pitchFamily="34" charset="0"/>
              </a:endParaRPr>
            </a:p>
          </p:txBody>
        </p:sp>
        <p:pic>
          <p:nvPicPr>
            <p:cNvPr id="71" name="Picture 2" descr="Герб города Тверь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1634" y="6519161"/>
              <a:ext cx="294369" cy="3277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" name="Прямоугольник 2"/>
          <p:cNvSpPr/>
          <p:nvPr/>
        </p:nvSpPr>
        <p:spPr>
          <a:xfrm>
            <a:off x="358589" y="171524"/>
            <a:ext cx="32151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>Человеческий капитал</a:t>
            </a:r>
            <a:endParaRPr lang="ru-RU" sz="2400" b="1" dirty="0"/>
          </a:p>
        </p:txBody>
      </p:sp>
      <p:cxnSp>
        <p:nvCxnSpPr>
          <p:cNvPr id="72" name="Прямая соединительная линия 71"/>
          <p:cNvCxnSpPr/>
          <p:nvPr/>
        </p:nvCxnSpPr>
        <p:spPr>
          <a:xfrm flipH="1">
            <a:off x="324698" y="192790"/>
            <a:ext cx="6605" cy="381369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874617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ирог 8"/>
          <p:cNvSpPr/>
          <p:nvPr/>
        </p:nvSpPr>
        <p:spPr>
          <a:xfrm flipH="1">
            <a:off x="4433276" y="1585515"/>
            <a:ext cx="3325448" cy="3325448"/>
          </a:xfrm>
          <a:prstGeom prst="pie">
            <a:avLst>
              <a:gd name="adj1" fmla="val 16206478"/>
              <a:gd name="adj2" fmla="val 20957731"/>
            </a:avLst>
          </a:prstGeom>
          <a:solidFill>
            <a:srgbClr val="70C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83863" y="628954"/>
            <a:ext cx="9038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</a:rPr>
              <a:t>Цель муниципальной программы: </a:t>
            </a:r>
          </a:p>
          <a:p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</a:rPr>
              <a:t>Повышение </a:t>
            </a:r>
            <a:r>
              <a:rPr lang="ru-RU" sz="1400" b="1" dirty="0">
                <a:solidFill>
                  <a:schemeClr val="bg1">
                    <a:lumMod val="50000"/>
                  </a:schemeClr>
                </a:solidFill>
              </a:rPr>
              <a:t>качества и доступности предоставляемых образовательных услуг населению города Твери за </a:t>
            </a:r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</a:rPr>
              <a:t>счёт </a:t>
            </a:r>
            <a:r>
              <a:rPr lang="ru-RU" sz="1400" b="1" dirty="0">
                <a:solidFill>
                  <a:schemeClr val="bg1">
                    <a:lumMod val="50000"/>
                  </a:schemeClr>
                </a:solidFill>
              </a:rPr>
              <a:t>эффективного использования материально-технических, кадровых, финансовых и управленческих ресурсов </a:t>
            </a:r>
          </a:p>
        </p:txBody>
      </p:sp>
      <p:pic>
        <p:nvPicPr>
          <p:cNvPr id="11" name="Picture 2" descr="http://cdn.onlinewebfonts.com/svg/download_464253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966" y="719241"/>
            <a:ext cx="622255" cy="62289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339580" y="152641"/>
            <a:ext cx="92645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  <a:t>Муниципальная программа города Твери «Развитие образования города Твери»</a:t>
            </a:r>
          </a:p>
        </p:txBody>
      </p:sp>
      <p:sp>
        <p:nvSpPr>
          <p:cNvPr id="13" name="Пирог 12"/>
          <p:cNvSpPr/>
          <p:nvPr/>
        </p:nvSpPr>
        <p:spPr>
          <a:xfrm flipH="1">
            <a:off x="4433276" y="1585515"/>
            <a:ext cx="3325448" cy="3325448"/>
          </a:xfrm>
          <a:prstGeom prst="pie">
            <a:avLst>
              <a:gd name="adj1" fmla="val 2818702"/>
              <a:gd name="adj2" fmla="val 7997697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Пирог 13"/>
          <p:cNvSpPr/>
          <p:nvPr/>
        </p:nvSpPr>
        <p:spPr>
          <a:xfrm flipH="1">
            <a:off x="4433276" y="1585515"/>
            <a:ext cx="3325448" cy="3325448"/>
          </a:xfrm>
          <a:prstGeom prst="pie">
            <a:avLst>
              <a:gd name="adj1" fmla="val 7797426"/>
              <a:gd name="adj2" fmla="val 11843775"/>
            </a:avLst>
          </a:prstGeom>
          <a:solidFill>
            <a:srgbClr val="BCB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Пирог 14"/>
          <p:cNvSpPr/>
          <p:nvPr/>
        </p:nvSpPr>
        <p:spPr>
          <a:xfrm flipH="1">
            <a:off x="4433276" y="1585515"/>
            <a:ext cx="3325448" cy="3325448"/>
          </a:xfrm>
          <a:prstGeom prst="pie">
            <a:avLst>
              <a:gd name="adj1" fmla="val 20377870"/>
              <a:gd name="adj2" fmla="val 2820435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Пирог 15"/>
          <p:cNvSpPr/>
          <p:nvPr/>
        </p:nvSpPr>
        <p:spPr>
          <a:xfrm flipH="1">
            <a:off x="4433276" y="1585515"/>
            <a:ext cx="3325448" cy="3325448"/>
          </a:xfrm>
          <a:prstGeom prst="pie">
            <a:avLst>
              <a:gd name="adj1" fmla="val 11826926"/>
              <a:gd name="adj2" fmla="val 16217943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4802594" y="1954833"/>
            <a:ext cx="2586812" cy="2586812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6" name="Овал 25"/>
          <p:cNvSpPr/>
          <p:nvPr/>
        </p:nvSpPr>
        <p:spPr>
          <a:xfrm>
            <a:off x="7224764" y="1698597"/>
            <a:ext cx="180748" cy="180748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7791750" y="3876474"/>
            <a:ext cx="180748" cy="180748"/>
          </a:xfrm>
          <a:prstGeom prst="ellipse">
            <a:avLst/>
          </a:prstGeom>
          <a:solidFill>
            <a:srgbClr val="BCB2B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4264398" y="3901489"/>
            <a:ext cx="180748" cy="18074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4750174" y="1746221"/>
            <a:ext cx="180748" cy="180748"/>
          </a:xfrm>
          <a:prstGeom prst="ellipse">
            <a:avLst/>
          </a:prstGeom>
          <a:solidFill>
            <a:srgbClr val="70C3EC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Овал 53"/>
          <p:cNvSpPr/>
          <p:nvPr/>
        </p:nvSpPr>
        <p:spPr>
          <a:xfrm>
            <a:off x="6005626" y="5071898"/>
            <a:ext cx="180748" cy="180748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7565770" y="1547886"/>
            <a:ext cx="40627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Подпрограмма</a:t>
            </a:r>
          </a:p>
          <a:p>
            <a:r>
              <a:rPr lang="ru-RU" sz="1400" dirty="0"/>
              <a:t>«Развитие дошкольного образования</a:t>
            </a:r>
            <a:r>
              <a:rPr lang="ru-RU" sz="1400" dirty="0" smtClean="0"/>
              <a:t>»</a:t>
            </a:r>
            <a:endParaRPr lang="ru-RU" sz="1400" dirty="0"/>
          </a:p>
        </p:txBody>
      </p:sp>
      <p:sp>
        <p:nvSpPr>
          <p:cNvPr id="56" name="Прямоугольник 55"/>
          <p:cNvSpPr/>
          <p:nvPr/>
        </p:nvSpPr>
        <p:spPr>
          <a:xfrm>
            <a:off x="5070951" y="2970990"/>
            <a:ext cx="468000" cy="924128"/>
          </a:xfrm>
          <a:prstGeom prst="rect">
            <a:avLst/>
          </a:prstGeom>
          <a:solidFill>
            <a:srgbClr val="7296AA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>
            <a:off x="5874914" y="3086614"/>
            <a:ext cx="468000" cy="808375"/>
          </a:xfrm>
          <a:prstGeom prst="rect">
            <a:avLst/>
          </a:prstGeom>
          <a:solidFill>
            <a:srgbClr val="7296AA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6682227" y="3079827"/>
            <a:ext cx="468000" cy="821662"/>
          </a:xfrm>
          <a:prstGeom prst="rect">
            <a:avLst/>
          </a:prstGeom>
          <a:solidFill>
            <a:srgbClr val="7296AA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TextBox 58"/>
          <p:cNvSpPr txBox="1"/>
          <p:nvPr/>
        </p:nvSpPr>
        <p:spPr>
          <a:xfrm>
            <a:off x="4979404" y="2709691"/>
            <a:ext cx="6511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5 632,9</a:t>
            </a:r>
            <a:endParaRPr lang="ru-RU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037656" y="3668277"/>
            <a:ext cx="4988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2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2024</a:t>
            </a:r>
            <a:endParaRPr lang="ru-RU" sz="12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5872849" y="3675630"/>
            <a:ext cx="4988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2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2025</a:t>
            </a:r>
            <a:endParaRPr lang="ru-RU" sz="12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6663275" y="3675630"/>
            <a:ext cx="4988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2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2026</a:t>
            </a:r>
            <a:endParaRPr lang="ru-RU" sz="12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5772703" y="2802828"/>
            <a:ext cx="6511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5 542,3</a:t>
            </a:r>
            <a:endParaRPr lang="ru-RU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6586460" y="2804062"/>
            <a:ext cx="6511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5 542,7</a:t>
            </a:r>
            <a:endParaRPr lang="ru-RU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8144573" y="3713626"/>
            <a:ext cx="32549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Подпрограмма</a:t>
            </a:r>
          </a:p>
          <a:p>
            <a:r>
              <a:rPr lang="ru-RU" sz="1400" dirty="0"/>
              <a:t>«Развитие общего образования</a:t>
            </a:r>
            <a:r>
              <a:rPr lang="ru-RU" sz="1400" dirty="0" smtClean="0"/>
              <a:t>»</a:t>
            </a:r>
            <a:endParaRPr lang="ru-RU" sz="1400" dirty="0"/>
          </a:p>
        </p:txBody>
      </p:sp>
      <p:sp>
        <p:nvSpPr>
          <p:cNvPr id="70" name="Прямоугольник 69"/>
          <p:cNvSpPr/>
          <p:nvPr/>
        </p:nvSpPr>
        <p:spPr>
          <a:xfrm>
            <a:off x="4138651" y="5327911"/>
            <a:ext cx="391734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/>
              <a:t>Подпрограмма</a:t>
            </a:r>
          </a:p>
          <a:p>
            <a:pPr algn="ctr"/>
            <a:r>
              <a:rPr lang="ru-RU" sz="1400" dirty="0"/>
              <a:t>«Развитие системы предоставления детям услуг </a:t>
            </a:r>
            <a:endParaRPr lang="ru-RU" sz="1400" dirty="0" smtClean="0"/>
          </a:p>
          <a:p>
            <a:pPr algn="ctr"/>
            <a:r>
              <a:rPr lang="ru-RU" sz="1400" dirty="0" smtClean="0"/>
              <a:t>дополнительного </a:t>
            </a:r>
            <a:r>
              <a:rPr lang="ru-RU" sz="1400" dirty="0"/>
              <a:t>образования</a:t>
            </a:r>
            <a:r>
              <a:rPr lang="ru-RU" sz="1400" dirty="0" smtClean="0"/>
              <a:t>»</a:t>
            </a:r>
            <a:endParaRPr lang="ru-RU" sz="1400" dirty="0"/>
          </a:p>
        </p:txBody>
      </p:sp>
      <p:sp>
        <p:nvSpPr>
          <p:cNvPr id="71" name="Прямоугольник 70"/>
          <p:cNvSpPr/>
          <p:nvPr/>
        </p:nvSpPr>
        <p:spPr>
          <a:xfrm>
            <a:off x="222465" y="3514558"/>
            <a:ext cx="40766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dirty="0"/>
              <a:t>Подпрограмма </a:t>
            </a:r>
            <a:endParaRPr lang="ru-RU" sz="1400" dirty="0" smtClean="0"/>
          </a:p>
          <a:p>
            <a:pPr algn="r"/>
            <a:r>
              <a:rPr lang="ru-RU" sz="1400" dirty="0" smtClean="0"/>
              <a:t>«</a:t>
            </a:r>
            <a:r>
              <a:rPr lang="ru-RU" sz="1400" dirty="0"/>
              <a:t>Совершенствование механизма предоставления услуг по организации отдыха детей </a:t>
            </a:r>
            <a:endParaRPr lang="ru-RU" sz="1400" dirty="0" smtClean="0"/>
          </a:p>
          <a:p>
            <a:pPr algn="r"/>
            <a:r>
              <a:rPr lang="ru-RU" sz="1400" dirty="0" smtClean="0"/>
              <a:t>в </a:t>
            </a:r>
            <a:r>
              <a:rPr lang="ru-RU" sz="1400" dirty="0"/>
              <a:t>каникулярное время</a:t>
            </a:r>
            <a:r>
              <a:rPr lang="ru-RU" sz="1400" dirty="0" smtClean="0"/>
              <a:t>»</a:t>
            </a:r>
            <a:endParaRPr lang="ru-RU" sz="1400" dirty="0"/>
          </a:p>
        </p:txBody>
      </p:sp>
      <p:sp>
        <p:nvSpPr>
          <p:cNvPr id="72" name="Прямоугольник 71"/>
          <p:cNvSpPr/>
          <p:nvPr/>
        </p:nvSpPr>
        <p:spPr>
          <a:xfrm>
            <a:off x="269584" y="1450367"/>
            <a:ext cx="417449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dirty="0"/>
              <a:t>Подпрограмма</a:t>
            </a:r>
          </a:p>
          <a:p>
            <a:pPr algn="r"/>
            <a:r>
              <a:rPr lang="ru-RU" sz="1400" dirty="0"/>
              <a:t>«Обеспечение деятельности </a:t>
            </a:r>
            <a:r>
              <a:rPr lang="ru-RU" sz="1400" dirty="0" smtClean="0"/>
              <a:t>казённых </a:t>
            </a:r>
            <a:r>
              <a:rPr lang="ru-RU" sz="1400" dirty="0"/>
              <a:t>учреждений, обслуживающих отрасль «Образование</a:t>
            </a:r>
            <a:r>
              <a:rPr lang="ru-RU" sz="1400" dirty="0" smtClean="0"/>
              <a:t>»</a:t>
            </a:r>
          </a:p>
        </p:txBody>
      </p:sp>
      <p:pic>
        <p:nvPicPr>
          <p:cNvPr id="81" name="Рисунок 8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46525" y="2123354"/>
            <a:ext cx="482378" cy="482378"/>
          </a:xfrm>
          <a:prstGeom prst="rect">
            <a:avLst/>
          </a:prstGeom>
        </p:spPr>
      </p:pic>
      <p:grpSp>
        <p:nvGrpSpPr>
          <p:cNvPr id="2" name="Группа 122"/>
          <p:cNvGrpSpPr/>
          <p:nvPr/>
        </p:nvGrpSpPr>
        <p:grpSpPr>
          <a:xfrm>
            <a:off x="3066509" y="2237465"/>
            <a:ext cx="1299678" cy="654256"/>
            <a:chOff x="1521737" y="2683358"/>
            <a:chExt cx="1299678" cy="654256"/>
          </a:xfrm>
        </p:grpSpPr>
        <p:sp>
          <p:nvSpPr>
            <p:cNvPr id="124" name="Прямоугольник 123"/>
            <p:cNvSpPr/>
            <p:nvPr/>
          </p:nvSpPr>
          <p:spPr>
            <a:xfrm>
              <a:off x="1987410" y="2743627"/>
              <a:ext cx="396000" cy="144000"/>
            </a:xfrm>
            <a:prstGeom prst="rect">
              <a:avLst/>
            </a:prstGeom>
            <a:solidFill>
              <a:srgbClr val="7296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" dirty="0">
                <a:solidFill>
                  <a:schemeClr val="bg1"/>
                </a:solidFill>
              </a:endParaRPr>
            </a:p>
          </p:txBody>
        </p:sp>
        <p:sp>
          <p:nvSpPr>
            <p:cNvPr id="125" name="Прямоугольник 124"/>
            <p:cNvSpPr/>
            <p:nvPr/>
          </p:nvSpPr>
          <p:spPr>
            <a:xfrm>
              <a:off x="1984194" y="2928270"/>
              <a:ext cx="396000" cy="144000"/>
            </a:xfrm>
            <a:prstGeom prst="rect">
              <a:avLst/>
            </a:prstGeom>
            <a:solidFill>
              <a:srgbClr val="7296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" dirty="0">
                <a:solidFill>
                  <a:schemeClr val="bg1"/>
                </a:solidFill>
              </a:endParaRPr>
            </a:p>
          </p:txBody>
        </p:sp>
        <p:sp>
          <p:nvSpPr>
            <p:cNvPr id="126" name="Прямоугольник 125"/>
            <p:cNvSpPr/>
            <p:nvPr/>
          </p:nvSpPr>
          <p:spPr>
            <a:xfrm>
              <a:off x="1984194" y="3115000"/>
              <a:ext cx="396000" cy="144000"/>
            </a:xfrm>
            <a:prstGeom prst="rect">
              <a:avLst/>
            </a:prstGeom>
            <a:solidFill>
              <a:srgbClr val="7296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" dirty="0">
                <a:solidFill>
                  <a:schemeClr val="bg1"/>
                </a:solidFill>
              </a:endParaRPr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1521737" y="2691283"/>
              <a:ext cx="4988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dirty="0" smtClean="0">
                  <a:solidFill>
                    <a:schemeClr val="bg1">
                      <a:lumMod val="50000"/>
                    </a:schemeClr>
                  </a:solidFill>
                </a:rPr>
                <a:t>2024</a:t>
              </a:r>
            </a:p>
            <a:p>
              <a:r>
                <a:rPr lang="ru-RU" sz="1200" b="1" dirty="0" smtClean="0">
                  <a:solidFill>
                    <a:schemeClr val="bg1">
                      <a:lumMod val="50000"/>
                    </a:schemeClr>
                  </a:solidFill>
                </a:rPr>
                <a:t>2025</a:t>
              </a:r>
            </a:p>
            <a:p>
              <a:r>
                <a:rPr lang="ru-RU" sz="1200" b="1" dirty="0" smtClean="0">
                  <a:solidFill>
                    <a:schemeClr val="bg1">
                      <a:lumMod val="50000"/>
                    </a:schemeClr>
                  </a:solidFill>
                </a:rPr>
                <a:t>2026</a:t>
              </a:r>
              <a:endParaRPr lang="ru-RU" sz="12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2322559" y="2683358"/>
              <a:ext cx="4988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 smtClean="0"/>
                <a:t>68,6</a:t>
              </a:r>
            </a:p>
            <a:p>
              <a:r>
                <a:rPr lang="ru-RU" sz="1200" dirty="0" smtClean="0"/>
                <a:t>68,6</a:t>
              </a:r>
            </a:p>
            <a:p>
              <a:r>
                <a:rPr lang="ru-RU" sz="1200" dirty="0" smtClean="0"/>
                <a:t>68,6</a:t>
              </a:r>
              <a:endParaRPr lang="ru-RU" sz="1200" dirty="0"/>
            </a:p>
          </p:txBody>
        </p:sp>
      </p:grpSp>
      <p:grpSp>
        <p:nvGrpSpPr>
          <p:cNvPr id="3" name="Группа 135"/>
          <p:cNvGrpSpPr/>
          <p:nvPr/>
        </p:nvGrpSpPr>
        <p:grpSpPr>
          <a:xfrm>
            <a:off x="2877376" y="4461510"/>
            <a:ext cx="1434584" cy="654256"/>
            <a:chOff x="1521737" y="2683358"/>
            <a:chExt cx="1434584" cy="654256"/>
          </a:xfrm>
        </p:grpSpPr>
        <p:sp>
          <p:nvSpPr>
            <p:cNvPr id="137" name="Прямоугольник 136"/>
            <p:cNvSpPr/>
            <p:nvPr/>
          </p:nvSpPr>
          <p:spPr>
            <a:xfrm>
              <a:off x="1987410" y="2743627"/>
              <a:ext cx="396000" cy="144000"/>
            </a:xfrm>
            <a:prstGeom prst="rect">
              <a:avLst/>
            </a:prstGeom>
            <a:solidFill>
              <a:srgbClr val="7296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" dirty="0">
                <a:solidFill>
                  <a:schemeClr val="bg1"/>
                </a:solidFill>
              </a:endParaRPr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1521737" y="2691283"/>
              <a:ext cx="4988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dirty="0" smtClean="0">
                  <a:solidFill>
                    <a:schemeClr val="bg1">
                      <a:lumMod val="50000"/>
                    </a:schemeClr>
                  </a:solidFill>
                </a:rPr>
                <a:t>2024</a:t>
              </a:r>
            </a:p>
            <a:p>
              <a:r>
                <a:rPr lang="ru-RU" sz="1200" b="1" dirty="0" smtClean="0">
                  <a:solidFill>
                    <a:schemeClr val="bg1">
                      <a:lumMod val="50000"/>
                    </a:schemeClr>
                  </a:solidFill>
                </a:rPr>
                <a:t>2025</a:t>
              </a:r>
            </a:p>
            <a:p>
              <a:r>
                <a:rPr lang="ru-RU" sz="1200" b="1" dirty="0" smtClean="0">
                  <a:solidFill>
                    <a:schemeClr val="bg1">
                      <a:lumMod val="50000"/>
                    </a:schemeClr>
                  </a:solidFill>
                </a:rPr>
                <a:t>2026</a:t>
              </a:r>
              <a:endParaRPr lang="ru-RU" sz="12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2322559" y="2683358"/>
              <a:ext cx="63376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 smtClean="0"/>
                <a:t>119,6</a:t>
              </a:r>
            </a:p>
            <a:p>
              <a:r>
                <a:rPr lang="ru-RU" sz="1200" dirty="0" smtClean="0"/>
                <a:t>119,3</a:t>
              </a:r>
            </a:p>
            <a:p>
              <a:r>
                <a:rPr lang="ru-RU" sz="1200" dirty="0" smtClean="0"/>
                <a:t>119,9</a:t>
              </a:r>
              <a:endParaRPr lang="ru-RU" sz="1200" dirty="0"/>
            </a:p>
          </p:txBody>
        </p:sp>
      </p:grpSp>
      <p:grpSp>
        <p:nvGrpSpPr>
          <p:cNvPr id="4" name="Группа 141"/>
          <p:cNvGrpSpPr/>
          <p:nvPr/>
        </p:nvGrpSpPr>
        <p:grpSpPr>
          <a:xfrm>
            <a:off x="5437875" y="5970151"/>
            <a:ext cx="1299678" cy="654256"/>
            <a:chOff x="1521737" y="2683358"/>
            <a:chExt cx="1299678" cy="654256"/>
          </a:xfrm>
        </p:grpSpPr>
        <p:sp>
          <p:nvSpPr>
            <p:cNvPr id="143" name="Прямоугольник 142"/>
            <p:cNvSpPr/>
            <p:nvPr/>
          </p:nvSpPr>
          <p:spPr>
            <a:xfrm>
              <a:off x="1987409" y="2743627"/>
              <a:ext cx="335149" cy="144000"/>
            </a:xfrm>
            <a:prstGeom prst="rect">
              <a:avLst/>
            </a:prstGeom>
            <a:solidFill>
              <a:srgbClr val="7296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" dirty="0">
                <a:solidFill>
                  <a:schemeClr val="bg1"/>
                </a:solidFill>
              </a:endParaRPr>
            </a:p>
          </p:txBody>
        </p:sp>
        <p:sp>
          <p:nvSpPr>
            <p:cNvPr id="144" name="Прямоугольник 143"/>
            <p:cNvSpPr/>
            <p:nvPr/>
          </p:nvSpPr>
          <p:spPr>
            <a:xfrm>
              <a:off x="1984194" y="2928270"/>
              <a:ext cx="333343" cy="144000"/>
            </a:xfrm>
            <a:prstGeom prst="rect">
              <a:avLst/>
            </a:prstGeom>
            <a:solidFill>
              <a:srgbClr val="7296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" dirty="0">
                <a:solidFill>
                  <a:schemeClr val="bg1"/>
                </a:solidFill>
              </a:endParaRPr>
            </a:p>
          </p:txBody>
        </p:sp>
        <p:sp>
          <p:nvSpPr>
            <p:cNvPr id="145" name="Прямоугольник 144"/>
            <p:cNvSpPr/>
            <p:nvPr/>
          </p:nvSpPr>
          <p:spPr>
            <a:xfrm>
              <a:off x="1984194" y="3115000"/>
              <a:ext cx="338364" cy="144000"/>
            </a:xfrm>
            <a:prstGeom prst="rect">
              <a:avLst/>
            </a:prstGeom>
            <a:solidFill>
              <a:srgbClr val="7296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" dirty="0">
                <a:solidFill>
                  <a:schemeClr val="bg1"/>
                </a:solidFill>
              </a:endParaRPr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1521737" y="2691283"/>
              <a:ext cx="4988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dirty="0" smtClean="0">
                  <a:solidFill>
                    <a:schemeClr val="bg1">
                      <a:lumMod val="50000"/>
                    </a:schemeClr>
                  </a:solidFill>
                </a:rPr>
                <a:t>2024</a:t>
              </a:r>
            </a:p>
            <a:p>
              <a:r>
                <a:rPr lang="ru-RU" sz="1200" b="1" dirty="0" smtClean="0">
                  <a:solidFill>
                    <a:schemeClr val="bg1">
                      <a:lumMod val="50000"/>
                    </a:schemeClr>
                  </a:solidFill>
                </a:rPr>
                <a:t>2025</a:t>
              </a:r>
            </a:p>
            <a:p>
              <a:r>
                <a:rPr lang="ru-RU" sz="1200" b="1" dirty="0" smtClean="0">
                  <a:solidFill>
                    <a:schemeClr val="bg1">
                      <a:lumMod val="50000"/>
                    </a:schemeClr>
                  </a:solidFill>
                </a:rPr>
                <a:t>2026</a:t>
              </a:r>
              <a:endParaRPr lang="ru-RU" sz="12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2322559" y="2683358"/>
              <a:ext cx="4988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 smtClean="0"/>
                <a:t>65,6</a:t>
              </a:r>
            </a:p>
            <a:p>
              <a:r>
                <a:rPr lang="ru-RU" sz="1200" dirty="0" smtClean="0"/>
                <a:t>65,1</a:t>
              </a:r>
            </a:p>
            <a:p>
              <a:r>
                <a:rPr lang="ru-RU" sz="1200" dirty="0" smtClean="0"/>
                <a:t>65,1</a:t>
              </a:r>
              <a:endParaRPr lang="ru-RU" sz="1200" dirty="0"/>
            </a:p>
          </p:txBody>
        </p:sp>
      </p:grpSp>
      <p:grpSp>
        <p:nvGrpSpPr>
          <p:cNvPr id="5" name="Группа 147"/>
          <p:cNvGrpSpPr/>
          <p:nvPr/>
        </p:nvGrpSpPr>
        <p:grpSpPr>
          <a:xfrm>
            <a:off x="8239843" y="4256707"/>
            <a:ext cx="1518520" cy="654256"/>
            <a:chOff x="1521737" y="2683358"/>
            <a:chExt cx="1518520" cy="654256"/>
          </a:xfrm>
        </p:grpSpPr>
        <p:sp>
          <p:nvSpPr>
            <p:cNvPr id="149" name="Прямоугольник 148"/>
            <p:cNvSpPr/>
            <p:nvPr/>
          </p:nvSpPr>
          <p:spPr>
            <a:xfrm>
              <a:off x="1987410" y="2743627"/>
              <a:ext cx="396000" cy="144000"/>
            </a:xfrm>
            <a:prstGeom prst="rect">
              <a:avLst/>
            </a:prstGeom>
            <a:solidFill>
              <a:srgbClr val="7296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" dirty="0">
                <a:solidFill>
                  <a:schemeClr val="bg1"/>
                </a:solidFill>
              </a:endParaRPr>
            </a:p>
          </p:txBody>
        </p:sp>
        <p:sp>
          <p:nvSpPr>
            <p:cNvPr id="150" name="Прямоугольник 149"/>
            <p:cNvSpPr/>
            <p:nvPr/>
          </p:nvSpPr>
          <p:spPr>
            <a:xfrm>
              <a:off x="1984194" y="2928270"/>
              <a:ext cx="343481" cy="144000"/>
            </a:xfrm>
            <a:prstGeom prst="rect">
              <a:avLst/>
            </a:prstGeom>
            <a:solidFill>
              <a:srgbClr val="7296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" dirty="0">
                <a:solidFill>
                  <a:schemeClr val="bg1"/>
                </a:solidFill>
              </a:endParaRPr>
            </a:p>
          </p:txBody>
        </p:sp>
        <p:sp>
          <p:nvSpPr>
            <p:cNvPr id="151" name="Прямоугольник 150"/>
            <p:cNvSpPr/>
            <p:nvPr/>
          </p:nvSpPr>
          <p:spPr>
            <a:xfrm>
              <a:off x="1984194" y="3115000"/>
              <a:ext cx="343481" cy="144000"/>
            </a:xfrm>
            <a:prstGeom prst="rect">
              <a:avLst/>
            </a:prstGeom>
            <a:solidFill>
              <a:srgbClr val="7296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" dirty="0">
                <a:solidFill>
                  <a:schemeClr val="bg1"/>
                </a:solidFill>
              </a:endParaRPr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1521737" y="2691283"/>
              <a:ext cx="4988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dirty="0" smtClean="0">
                  <a:solidFill>
                    <a:schemeClr val="bg1">
                      <a:lumMod val="50000"/>
                    </a:schemeClr>
                  </a:solidFill>
                </a:rPr>
                <a:t>2024</a:t>
              </a:r>
            </a:p>
            <a:p>
              <a:r>
                <a:rPr lang="ru-RU" sz="1200" b="1" dirty="0" smtClean="0">
                  <a:solidFill>
                    <a:schemeClr val="bg1">
                      <a:lumMod val="50000"/>
                    </a:schemeClr>
                  </a:solidFill>
                </a:rPr>
                <a:t>2025</a:t>
              </a:r>
            </a:p>
            <a:p>
              <a:r>
                <a:rPr lang="ru-RU" sz="1200" b="1" dirty="0" smtClean="0">
                  <a:solidFill>
                    <a:schemeClr val="bg1">
                      <a:lumMod val="50000"/>
                    </a:schemeClr>
                  </a:solidFill>
                </a:rPr>
                <a:t>2026</a:t>
              </a:r>
              <a:endParaRPr lang="ru-RU" sz="12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53" name="TextBox 152"/>
            <p:cNvSpPr txBox="1"/>
            <p:nvPr/>
          </p:nvSpPr>
          <p:spPr>
            <a:xfrm>
              <a:off x="2322559" y="2683358"/>
              <a:ext cx="71769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 smtClean="0"/>
                <a:t>3 019,0</a:t>
              </a:r>
            </a:p>
            <a:p>
              <a:r>
                <a:rPr lang="ru-RU" sz="1200" dirty="0" smtClean="0"/>
                <a:t>2 955,3</a:t>
              </a:r>
            </a:p>
            <a:p>
              <a:r>
                <a:rPr lang="ru-RU" sz="1200" dirty="0" smtClean="0"/>
                <a:t>2 951,7</a:t>
              </a:r>
              <a:endParaRPr lang="ru-RU" sz="1200" dirty="0"/>
            </a:p>
          </p:txBody>
        </p:sp>
      </p:grpSp>
      <p:grpSp>
        <p:nvGrpSpPr>
          <p:cNvPr id="6" name="Группа 153"/>
          <p:cNvGrpSpPr/>
          <p:nvPr/>
        </p:nvGrpSpPr>
        <p:grpSpPr>
          <a:xfrm>
            <a:off x="7880040" y="2107411"/>
            <a:ext cx="1530660" cy="654256"/>
            <a:chOff x="1521737" y="2683358"/>
            <a:chExt cx="1530660" cy="654256"/>
          </a:xfrm>
        </p:grpSpPr>
        <p:sp>
          <p:nvSpPr>
            <p:cNvPr id="155" name="Прямоугольник 154"/>
            <p:cNvSpPr/>
            <p:nvPr/>
          </p:nvSpPr>
          <p:spPr>
            <a:xfrm>
              <a:off x="1967304" y="3138168"/>
              <a:ext cx="356587" cy="144000"/>
            </a:xfrm>
            <a:prstGeom prst="rect">
              <a:avLst/>
            </a:prstGeom>
            <a:solidFill>
              <a:srgbClr val="7296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" dirty="0">
                <a:solidFill>
                  <a:schemeClr val="bg1"/>
                </a:solidFill>
              </a:endParaRPr>
            </a:p>
          </p:txBody>
        </p:sp>
        <p:sp>
          <p:nvSpPr>
            <p:cNvPr id="156" name="Прямоугольник 155"/>
            <p:cNvSpPr/>
            <p:nvPr/>
          </p:nvSpPr>
          <p:spPr>
            <a:xfrm>
              <a:off x="1970006" y="2764978"/>
              <a:ext cx="396000" cy="144000"/>
            </a:xfrm>
            <a:prstGeom prst="rect">
              <a:avLst/>
            </a:prstGeom>
            <a:solidFill>
              <a:srgbClr val="7296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" dirty="0">
                <a:solidFill>
                  <a:schemeClr val="bg1"/>
                </a:solidFill>
              </a:endParaRPr>
            </a:p>
          </p:txBody>
        </p:sp>
        <p:sp>
          <p:nvSpPr>
            <p:cNvPr id="158" name="TextBox 157"/>
            <p:cNvSpPr txBox="1"/>
            <p:nvPr/>
          </p:nvSpPr>
          <p:spPr>
            <a:xfrm>
              <a:off x="1521737" y="2691283"/>
              <a:ext cx="4988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dirty="0" smtClean="0">
                  <a:solidFill>
                    <a:schemeClr val="bg1">
                      <a:lumMod val="50000"/>
                    </a:schemeClr>
                  </a:solidFill>
                </a:rPr>
                <a:t>2024</a:t>
              </a:r>
            </a:p>
            <a:p>
              <a:r>
                <a:rPr lang="ru-RU" sz="1200" b="1" dirty="0" smtClean="0">
                  <a:solidFill>
                    <a:schemeClr val="bg1">
                      <a:lumMod val="50000"/>
                    </a:schemeClr>
                  </a:solidFill>
                </a:rPr>
                <a:t>2025</a:t>
              </a:r>
            </a:p>
            <a:p>
              <a:r>
                <a:rPr lang="ru-RU" sz="1200" b="1" dirty="0" smtClean="0">
                  <a:solidFill>
                    <a:schemeClr val="bg1">
                      <a:lumMod val="50000"/>
                    </a:schemeClr>
                  </a:solidFill>
                </a:rPr>
                <a:t>2026</a:t>
              </a:r>
              <a:endParaRPr lang="ru-RU" sz="12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59" name="TextBox 158"/>
            <p:cNvSpPr txBox="1"/>
            <p:nvPr/>
          </p:nvSpPr>
          <p:spPr>
            <a:xfrm>
              <a:off x="2322559" y="2683358"/>
              <a:ext cx="7298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 smtClean="0"/>
                <a:t>2 360,1</a:t>
              </a:r>
            </a:p>
            <a:p>
              <a:r>
                <a:rPr lang="ru-RU" sz="1200" dirty="0" smtClean="0"/>
                <a:t>2 334,0</a:t>
              </a:r>
            </a:p>
            <a:p>
              <a:r>
                <a:rPr lang="ru-RU" sz="1200" dirty="0" smtClean="0"/>
                <a:t>2 337,4</a:t>
              </a:r>
              <a:endParaRPr lang="ru-RU" sz="1200" dirty="0"/>
            </a:p>
          </p:txBody>
        </p:sp>
      </p:grpSp>
      <p:sp>
        <p:nvSpPr>
          <p:cNvPr id="161" name="TextBox 160"/>
          <p:cNvSpPr txBox="1"/>
          <p:nvPr/>
        </p:nvSpPr>
        <p:spPr>
          <a:xfrm>
            <a:off x="5714174" y="4062806"/>
            <a:ext cx="10390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млн руб.</a:t>
            </a:r>
            <a:endParaRPr lang="ru-RU" dirty="0"/>
          </a:p>
        </p:txBody>
      </p:sp>
      <p:sp>
        <p:nvSpPr>
          <p:cNvPr id="75" name="Прямоугольник 77"/>
          <p:cNvSpPr/>
          <p:nvPr/>
        </p:nvSpPr>
        <p:spPr>
          <a:xfrm>
            <a:off x="0" y="6581160"/>
            <a:ext cx="12187680" cy="276480"/>
          </a:xfrm>
          <a:prstGeom prst="rect">
            <a:avLst/>
          </a:prstGeom>
          <a:solidFill>
            <a:srgbClr val="BCB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350" b="1" strike="noStrike" spc="-1" dirty="0">
              <a:solidFill>
                <a:schemeClr val="lt1"/>
              </a:solidFill>
              <a:latin typeface="Calibri"/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11824592" y="6550223"/>
            <a:ext cx="36740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6E56C8BD-70D1-4B45-8C1B-2C0F3206853E}" type="slidenum">
              <a:rPr lang="ru-RU" sz="1400" b="1">
                <a:latin typeface="Calibri" panose="020F0502020204030204" pitchFamily="34" charset="0"/>
              </a:rPr>
              <a:pPr algn="ctr"/>
              <a:t>51</a:t>
            </a:fld>
            <a:endParaRPr lang="ru-RU" sz="1400" b="1" dirty="0">
              <a:latin typeface="Calibri" panose="020F0502020204030204" pitchFamily="34" charset="0"/>
            </a:endParaRPr>
          </a:p>
        </p:txBody>
      </p:sp>
      <p:grpSp>
        <p:nvGrpSpPr>
          <p:cNvPr id="7" name="Группа 76"/>
          <p:cNvGrpSpPr/>
          <p:nvPr/>
        </p:nvGrpSpPr>
        <p:grpSpPr>
          <a:xfrm>
            <a:off x="31634" y="6519161"/>
            <a:ext cx="2477765" cy="327779"/>
            <a:chOff x="31634" y="6519161"/>
            <a:chExt cx="2477765" cy="327779"/>
          </a:xfrm>
        </p:grpSpPr>
        <p:sp>
          <p:nvSpPr>
            <p:cNvPr id="78" name="TextBox 77"/>
            <p:cNvSpPr txBox="1"/>
            <p:nvPr/>
          </p:nvSpPr>
          <p:spPr>
            <a:xfrm>
              <a:off x="324698" y="6552772"/>
              <a:ext cx="218470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b="1" dirty="0" smtClean="0">
                  <a:latin typeface="Calibri" panose="020F0502020204030204" pitchFamily="34" charset="0"/>
                </a:rPr>
                <a:t>Администрация города Твери</a:t>
              </a:r>
              <a:endParaRPr lang="ru-RU" sz="1200" b="1" dirty="0">
                <a:latin typeface="Calibri" panose="020F0502020204030204" pitchFamily="34" charset="0"/>
              </a:endParaRPr>
            </a:p>
          </p:txBody>
        </p:sp>
        <p:pic>
          <p:nvPicPr>
            <p:cNvPr id="79" name="Picture 2" descr="Герб города Тверь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1634" y="6519161"/>
              <a:ext cx="294369" cy="3277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3" name="Прямоугольник 72"/>
          <p:cNvSpPr/>
          <p:nvPr/>
        </p:nvSpPr>
        <p:spPr>
          <a:xfrm>
            <a:off x="3343049" y="4723539"/>
            <a:ext cx="396000" cy="144000"/>
          </a:xfrm>
          <a:prstGeom prst="rect">
            <a:avLst/>
          </a:prstGeom>
          <a:solidFill>
            <a:srgbClr val="7296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" dirty="0">
              <a:solidFill>
                <a:schemeClr val="bg1"/>
              </a:solidFill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3339551" y="4910963"/>
            <a:ext cx="396000" cy="144000"/>
          </a:xfrm>
          <a:prstGeom prst="rect">
            <a:avLst/>
          </a:prstGeom>
          <a:solidFill>
            <a:srgbClr val="7296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" dirty="0">
              <a:solidFill>
                <a:schemeClr val="bg1"/>
              </a:solidFill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8324275" y="2375928"/>
            <a:ext cx="356587" cy="144000"/>
          </a:xfrm>
          <a:prstGeom prst="rect">
            <a:avLst/>
          </a:prstGeom>
          <a:solidFill>
            <a:srgbClr val="7296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3710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1"/>
          <p:cNvSpPr>
            <a:spLocks noGrp="1"/>
          </p:cNvSpPr>
          <p:nvPr>
            <p:ph type="title"/>
          </p:nvPr>
        </p:nvSpPr>
        <p:spPr>
          <a:xfrm>
            <a:off x="836434" y="884214"/>
            <a:ext cx="10992545" cy="719137"/>
          </a:xfrm>
        </p:spPr>
        <p:txBody>
          <a:bodyPr>
            <a:noAutofit/>
          </a:bodyPr>
          <a:lstStyle/>
          <a:p>
            <a:pPr lvl="0"/>
            <a:r>
              <a:rPr lang="ru-RU" sz="2000" dirty="0" smtClean="0">
                <a:latin typeface="Georgia" pitchFamily="18" charset="0"/>
              </a:rPr>
              <a:t/>
            </a:r>
            <a:br>
              <a:rPr lang="ru-RU" sz="2000" dirty="0" smtClean="0">
                <a:latin typeface="Georgia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+mn-lt"/>
                <a:cs typeface="Times New Roman" pitchFamily="18" charset="0"/>
              </a:rPr>
              <a:t>Подпрограмма  «Развитие дошкольного образования» по направлениям расходов:</a:t>
            </a:r>
            <a:r>
              <a:rPr lang="ru-RU" sz="2000" dirty="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</a:br>
            <a:r>
              <a:rPr lang="ru-RU" sz="2000" dirty="0" smtClean="0">
                <a:latin typeface="Georgia" pitchFamily="18" charset="0"/>
              </a:rPr>
              <a:t/>
            </a:r>
            <a:br>
              <a:rPr lang="ru-RU" sz="2000" dirty="0" smtClean="0">
                <a:latin typeface="Georgia" pitchFamily="18" charset="0"/>
              </a:rPr>
            </a:br>
            <a:endParaRPr lang="ru-RU" sz="2000" dirty="0">
              <a:latin typeface="Georgia" pitchFamily="18" charset="0"/>
            </a:endParaRPr>
          </a:p>
        </p:txBody>
      </p:sp>
      <p:sp>
        <p:nvSpPr>
          <p:cNvPr id="12" name="Содержимое 11"/>
          <p:cNvSpPr>
            <a:spLocks noGrp="1"/>
          </p:cNvSpPr>
          <p:nvPr>
            <p:ph idx="1"/>
          </p:nvPr>
        </p:nvSpPr>
        <p:spPr>
          <a:xfrm>
            <a:off x="622680" y="1496659"/>
            <a:ext cx="10972799" cy="4896544"/>
          </a:xfrm>
        </p:spPr>
        <p:txBody>
          <a:bodyPr>
            <a:normAutofit/>
          </a:bodyPr>
          <a:lstStyle/>
          <a:p>
            <a:pPr algn="just"/>
            <a:r>
              <a:rPr lang="ru-RU" sz="1600" dirty="0" smtClean="0">
                <a:cs typeface="Times New Roman" pitchFamily="18" charset="0"/>
              </a:rPr>
              <a:t>содержание муниципальных образовательных учреждений, реализующих основную общеобразовательную программу дошкольного образования – 2 149,2 </a:t>
            </a:r>
            <a:r>
              <a:rPr lang="ru-RU" sz="1600" dirty="0" err="1" smtClean="0">
                <a:cs typeface="Times New Roman" pitchFamily="18" charset="0"/>
              </a:rPr>
              <a:t>млн</a:t>
            </a:r>
            <a:r>
              <a:rPr lang="ru-RU" sz="1600" dirty="0" smtClean="0">
                <a:cs typeface="Times New Roman" pitchFamily="18" charset="0"/>
              </a:rPr>
              <a:t> руб. </a:t>
            </a:r>
            <a:r>
              <a:rPr lang="ru-RU" sz="1600" i="1" dirty="0" smtClean="0">
                <a:cs typeface="Times New Roman" pitchFamily="18" charset="0"/>
              </a:rPr>
              <a:t>(в 83-х детских дошкольных учреждениях и дошкольных отделениях при 16-ти школах с общим количеством воспитанников 23 60</a:t>
            </a:r>
            <a:r>
              <a:rPr lang="en-US" sz="1600" i="1" dirty="0" smtClean="0">
                <a:cs typeface="Times New Roman" pitchFamily="18" charset="0"/>
              </a:rPr>
              <a:t>0</a:t>
            </a:r>
            <a:r>
              <a:rPr lang="ru-RU" sz="1600" i="1" dirty="0" smtClean="0">
                <a:cs typeface="Times New Roman" pitchFamily="18" charset="0"/>
              </a:rPr>
              <a:t> ребенка);</a:t>
            </a:r>
          </a:p>
          <a:p>
            <a:pPr algn="just"/>
            <a:r>
              <a:rPr lang="ru-RU" sz="1600" dirty="0" smtClean="0">
                <a:cs typeface="Times New Roman" pitchFamily="18" charset="0"/>
              </a:rPr>
              <a:t>обеспечение антитеррористической защищенности дошкольных учреждений (в части выставления постов охраны) – 37,7 </a:t>
            </a:r>
            <a:r>
              <a:rPr lang="ru-RU" sz="1600" dirty="0" err="1" smtClean="0">
                <a:cs typeface="Times New Roman" pitchFamily="18" charset="0"/>
              </a:rPr>
              <a:t>млн</a:t>
            </a:r>
            <a:r>
              <a:rPr lang="ru-RU" sz="1600" dirty="0" smtClean="0">
                <a:cs typeface="Times New Roman" pitchFamily="18" charset="0"/>
              </a:rPr>
              <a:t> руб</a:t>
            </a:r>
            <a:r>
              <a:rPr lang="ru-RU" sz="1600" dirty="0" smtClean="0">
                <a:solidFill>
                  <a:srgbClr val="01729E"/>
                </a:solidFill>
                <a:cs typeface="Times New Roman" pitchFamily="18" charset="0"/>
              </a:rPr>
              <a:t>.</a:t>
            </a:r>
            <a:r>
              <a:rPr lang="ru-RU" sz="1600" dirty="0" smtClean="0">
                <a:cs typeface="Times New Roman" pitchFamily="18" charset="0"/>
              </a:rPr>
              <a:t>;</a:t>
            </a:r>
          </a:p>
          <a:p>
            <a:pPr algn="just">
              <a:spcBef>
                <a:spcPts val="1000"/>
              </a:spcBef>
            </a:pPr>
            <a:r>
              <a:rPr lang="ru-RU" sz="1600" dirty="0" smtClean="0">
                <a:cs typeface="Times New Roman" pitchFamily="18" charset="0"/>
              </a:rPr>
              <a:t>укрепление материально-технической базы муниципальных бюджетных дошкольных образовательных учреждений - </a:t>
            </a:r>
            <a:r>
              <a:rPr lang="en-US" sz="1600" dirty="0" smtClean="0">
                <a:cs typeface="Times New Roman" pitchFamily="18" charset="0"/>
              </a:rPr>
              <a:t>3</a:t>
            </a:r>
            <a:r>
              <a:rPr lang="ru-RU" sz="1600" dirty="0" smtClean="0">
                <a:cs typeface="Times New Roman" pitchFamily="18" charset="0"/>
              </a:rPr>
              <a:t>6,6 </a:t>
            </a:r>
            <a:r>
              <a:rPr lang="ru-RU" sz="1600" dirty="0" err="1" smtClean="0">
                <a:cs typeface="Times New Roman" pitchFamily="18" charset="0"/>
              </a:rPr>
              <a:t>млн</a:t>
            </a:r>
            <a:r>
              <a:rPr lang="ru-RU" sz="1600" dirty="0" smtClean="0">
                <a:cs typeface="Times New Roman" pitchFamily="18" charset="0"/>
              </a:rPr>
              <a:t> руб.</a:t>
            </a:r>
            <a:r>
              <a:rPr lang="ru-RU" sz="1600" i="1" dirty="0" smtClean="0">
                <a:solidFill>
                  <a:srgbClr val="01729E"/>
                </a:solidFill>
                <a:cs typeface="Times New Roman" pitchFamily="18" charset="0"/>
              </a:rPr>
              <a:t> </a:t>
            </a:r>
            <a:r>
              <a:rPr lang="ru-RU" sz="1600" i="1" dirty="0" smtClean="0">
                <a:cs typeface="Times New Roman" pitchFamily="18" charset="0"/>
              </a:rPr>
              <a:t>(планируется проведение ремонта кровли зданий в семи детских садах, ремонт оконных блоков в ДОУ № 2, 68, а также ремонт внутреннего электроснабжения, поверка и замена </a:t>
            </a:r>
            <a:r>
              <a:rPr lang="ru-RU" sz="1600" i="1" dirty="0" err="1" smtClean="0">
                <a:cs typeface="Times New Roman" pitchFamily="18" charset="0"/>
              </a:rPr>
              <a:t>теплосчетчиков</a:t>
            </a:r>
            <a:r>
              <a:rPr lang="ru-RU" sz="1600" i="1" dirty="0" smtClean="0">
                <a:cs typeface="Times New Roman" pitchFamily="18" charset="0"/>
              </a:rPr>
              <a:t>, приборов учета водоснабжения в  43-ти учреждениях)</a:t>
            </a:r>
            <a:r>
              <a:rPr lang="ru-RU" sz="1600" dirty="0" smtClean="0">
                <a:cs typeface="Times New Roman" pitchFamily="18" charset="0"/>
              </a:rPr>
              <a:t>;</a:t>
            </a:r>
          </a:p>
          <a:p>
            <a:pPr algn="just">
              <a:spcBef>
                <a:spcPts val="1000"/>
              </a:spcBef>
            </a:pPr>
            <a:r>
              <a:rPr lang="ru-RU" sz="1600" dirty="0" smtClean="0">
                <a:cs typeface="Times New Roman" pitchFamily="18" charset="0"/>
              </a:rPr>
              <a:t>предоставление компенсации части родительской платы за присмотр и уход за ребенком в муниципальных дошкольных учреждениях - 136,6 </a:t>
            </a:r>
            <a:r>
              <a:rPr lang="ru-RU" sz="1600" dirty="0" err="1" smtClean="0">
                <a:cs typeface="Times New Roman" pitchFamily="18" charset="0"/>
              </a:rPr>
              <a:t>млн</a:t>
            </a:r>
            <a:r>
              <a:rPr lang="ru-RU" sz="1600" dirty="0" smtClean="0">
                <a:cs typeface="Times New Roman" pitchFamily="18" charset="0"/>
              </a:rPr>
              <a:t> руб.</a:t>
            </a:r>
            <a:r>
              <a:rPr lang="en-US" sz="1600" dirty="0" smtClean="0">
                <a:cs typeface="Times New Roman" pitchFamily="18" charset="0"/>
              </a:rPr>
              <a:t> </a:t>
            </a:r>
            <a:r>
              <a:rPr lang="ru-RU" sz="1600" dirty="0" smtClean="0">
                <a:cs typeface="Times New Roman" pitchFamily="18" charset="0"/>
              </a:rPr>
              <a:t>(</a:t>
            </a:r>
            <a:r>
              <a:rPr lang="ru-RU" sz="1600" i="1" dirty="0" smtClean="0">
                <a:cs typeface="Times New Roman" pitchFamily="18" charset="0"/>
              </a:rPr>
              <a:t>планируется выплатить компенсацию на 23</a:t>
            </a:r>
            <a:r>
              <a:rPr lang="en-US" sz="1600" i="1" dirty="0" smtClean="0">
                <a:cs typeface="Times New Roman" pitchFamily="18" charset="0"/>
              </a:rPr>
              <a:t> </a:t>
            </a:r>
            <a:r>
              <a:rPr lang="ru-RU" sz="1600" i="1" dirty="0" smtClean="0">
                <a:cs typeface="Times New Roman" pitchFamily="18" charset="0"/>
              </a:rPr>
              <a:t>600 воспитанников).</a:t>
            </a:r>
            <a:endParaRPr lang="ru-RU" sz="1600" dirty="0" smtClean="0">
              <a:cs typeface="Times New Roman" pitchFamily="18" charset="0"/>
            </a:endParaRPr>
          </a:p>
          <a:p>
            <a:pPr algn="just">
              <a:spcBef>
                <a:spcPts val="1000"/>
              </a:spcBef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6714" y="188641"/>
            <a:ext cx="107305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spc="-1" dirty="0" smtClean="0">
                <a:solidFill>
                  <a:schemeClr val="accent5">
                    <a:lumMod val="75000"/>
                  </a:schemeClr>
                </a:solidFill>
                <a:latin typeface="Calibri"/>
              </a:rPr>
              <a:t>Расходы на реализацию муниципальной программы </a:t>
            </a:r>
          </a:p>
          <a:p>
            <a:r>
              <a:rPr lang="ru-RU" sz="2000" spc="-1" dirty="0" smtClean="0">
                <a:solidFill>
                  <a:schemeClr val="accent5">
                    <a:lumMod val="75000"/>
                  </a:schemeClr>
                </a:solidFill>
                <a:latin typeface="Calibri"/>
              </a:rPr>
              <a:t>«Развитие образования города Твери» на 2024 год </a:t>
            </a:r>
            <a:endParaRPr lang="ru-RU" sz="2000" spc="-1" dirty="0">
              <a:solidFill>
                <a:schemeClr val="accent5">
                  <a:lumMod val="75000"/>
                </a:schemeClr>
              </a:solidFill>
              <a:latin typeface="Calibri"/>
            </a:endParaRPr>
          </a:p>
        </p:txBody>
      </p:sp>
      <p:sp>
        <p:nvSpPr>
          <p:cNvPr id="16" name="Прямоугольник 77"/>
          <p:cNvSpPr/>
          <p:nvPr/>
        </p:nvSpPr>
        <p:spPr>
          <a:xfrm>
            <a:off x="0" y="6581160"/>
            <a:ext cx="12187680" cy="276480"/>
          </a:xfrm>
          <a:prstGeom prst="rect">
            <a:avLst/>
          </a:prstGeom>
          <a:solidFill>
            <a:srgbClr val="BCB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350" b="1" strike="noStrike" spc="-1" dirty="0">
              <a:solidFill>
                <a:schemeClr val="lt1"/>
              </a:solidFill>
              <a:latin typeface="Calibri"/>
            </a:endParaRPr>
          </a:p>
        </p:txBody>
      </p:sp>
      <p:grpSp>
        <p:nvGrpSpPr>
          <p:cNvPr id="19" name="Группа 77"/>
          <p:cNvGrpSpPr/>
          <p:nvPr/>
        </p:nvGrpSpPr>
        <p:grpSpPr>
          <a:xfrm>
            <a:off x="31634" y="6519161"/>
            <a:ext cx="2477765" cy="327779"/>
            <a:chOff x="31634" y="6519161"/>
            <a:chExt cx="2477765" cy="327779"/>
          </a:xfrm>
        </p:grpSpPr>
        <p:sp>
          <p:nvSpPr>
            <p:cNvPr id="20" name="TextBox 19"/>
            <p:cNvSpPr txBox="1"/>
            <p:nvPr/>
          </p:nvSpPr>
          <p:spPr>
            <a:xfrm>
              <a:off x="324698" y="6552772"/>
              <a:ext cx="218470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b="1" dirty="0" smtClean="0">
                  <a:latin typeface="Calibri" panose="020F0502020204030204" pitchFamily="34" charset="0"/>
                </a:rPr>
                <a:t>Администрация города Твери</a:t>
              </a:r>
              <a:endParaRPr lang="ru-RU" sz="1200" b="1" dirty="0">
                <a:latin typeface="Calibri" panose="020F0502020204030204" pitchFamily="34" charset="0"/>
              </a:endParaRPr>
            </a:p>
          </p:txBody>
        </p:sp>
        <p:pic>
          <p:nvPicPr>
            <p:cNvPr id="21" name="Picture 2" descr="Герб города Тверь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634" y="6519161"/>
              <a:ext cx="294369" cy="3277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Прямоугольник 70"/>
          <p:cNvSpPr/>
          <p:nvPr/>
        </p:nvSpPr>
        <p:spPr>
          <a:xfrm rot="5400000" flipV="1">
            <a:off x="441475" y="525866"/>
            <a:ext cx="587472" cy="4626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720" rIns="90000" bIns="72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350" b="0" strike="noStrike" spc="-1">
              <a:solidFill>
                <a:schemeClr val="lt1"/>
              </a:solidFill>
              <a:latin typeface="Calibri"/>
            </a:endParaRPr>
          </a:p>
        </p:txBody>
      </p:sp>
      <p:pic>
        <p:nvPicPr>
          <p:cNvPr id="15" name="Рисунок 14" descr="https://www.karavantver.ru/wp-content/uploads/2023/06/umka-detsad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72696" y="4545999"/>
            <a:ext cx="3942607" cy="1593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https://umka-msk.ru/wp-content/uploads/2012/11/IMG_1498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64426" y="4524498"/>
            <a:ext cx="3526971" cy="1603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11423913" y="6492875"/>
            <a:ext cx="768087" cy="365125"/>
          </a:xfrm>
        </p:spPr>
        <p:txBody>
          <a:bodyPr/>
          <a:lstStyle/>
          <a:p>
            <a:fld id="{F8B4F9AE-2B7D-43B8-AD8B-ED3109F5FBD3}" type="slidenum">
              <a:rPr lang="ru-RU" sz="1400" b="1" smtClean="0">
                <a:solidFill>
                  <a:schemeClr val="tx1"/>
                </a:solidFill>
              </a:rPr>
              <a:pPr/>
              <a:t>52</a:t>
            </a:fld>
            <a:endParaRPr lang="ru-RU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78743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1"/>
          <p:cNvSpPr>
            <a:spLocks noGrp="1"/>
          </p:cNvSpPr>
          <p:nvPr>
            <p:ph type="title"/>
          </p:nvPr>
        </p:nvSpPr>
        <p:spPr>
          <a:xfrm>
            <a:off x="1103445" y="836714"/>
            <a:ext cx="10176934" cy="719137"/>
          </a:xfrm>
        </p:spPr>
        <p:txBody>
          <a:bodyPr>
            <a:normAutofit fontScale="90000"/>
          </a:bodyPr>
          <a:lstStyle/>
          <a:p>
            <a:pPr lvl="0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/>
            </a:r>
            <a:b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/>
            </a:r>
            <a:b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</a:br>
            <a:endParaRPr lang="ru-RU" sz="2000" b="1" dirty="0">
              <a:solidFill>
                <a:schemeClr val="accent6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12" name="Содержимое 11"/>
          <p:cNvSpPr>
            <a:spLocks noGrp="1"/>
          </p:cNvSpPr>
          <p:nvPr>
            <p:ph idx="1"/>
          </p:nvPr>
        </p:nvSpPr>
        <p:spPr>
          <a:xfrm>
            <a:off x="406627" y="1009402"/>
            <a:ext cx="11329259" cy="3283693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sz="1700" dirty="0" smtClean="0">
                <a:cs typeface="Times New Roman" pitchFamily="18" charset="0"/>
              </a:rPr>
              <a:t>содержание общеобразовательных учреждений </a:t>
            </a:r>
            <a:r>
              <a:rPr lang="ru-RU" sz="1700" dirty="0" smtClean="0">
                <a:solidFill>
                  <a:srgbClr val="01729E"/>
                </a:solidFill>
                <a:cs typeface="Times New Roman" pitchFamily="18" charset="0"/>
              </a:rPr>
              <a:t>– </a:t>
            </a:r>
            <a:r>
              <a:rPr lang="ru-RU" sz="1700" dirty="0" smtClean="0">
                <a:cs typeface="Times New Roman" pitchFamily="18" charset="0"/>
              </a:rPr>
              <a:t>2 624,6 </a:t>
            </a:r>
            <a:r>
              <a:rPr lang="ru-RU" sz="1700" dirty="0" err="1" smtClean="0">
                <a:cs typeface="Times New Roman" pitchFamily="18" charset="0"/>
              </a:rPr>
              <a:t>млн</a:t>
            </a:r>
            <a:r>
              <a:rPr lang="ru-RU" sz="1700" dirty="0" smtClean="0">
                <a:cs typeface="Times New Roman" pitchFamily="18" charset="0"/>
              </a:rPr>
              <a:t> руб</a:t>
            </a:r>
            <a:r>
              <a:rPr lang="ru-RU" sz="1700" dirty="0" smtClean="0">
                <a:solidFill>
                  <a:srgbClr val="01729E"/>
                </a:solidFill>
                <a:cs typeface="Times New Roman" pitchFamily="18" charset="0"/>
              </a:rPr>
              <a:t>.</a:t>
            </a:r>
            <a:r>
              <a:rPr lang="ru-RU" sz="1700" i="1" dirty="0" smtClean="0">
                <a:solidFill>
                  <a:srgbClr val="01729E"/>
                </a:solidFill>
                <a:cs typeface="Times New Roman" pitchFamily="18" charset="0"/>
              </a:rPr>
              <a:t> </a:t>
            </a:r>
            <a:r>
              <a:rPr lang="ru-RU" sz="1700" i="1" dirty="0" smtClean="0">
                <a:cs typeface="Times New Roman" pitchFamily="18" charset="0"/>
              </a:rPr>
              <a:t>(в 53-х общеобразовательных учреждениях с общим количеством учеников  54 717 человек);</a:t>
            </a:r>
          </a:p>
          <a:p>
            <a:pPr algn="just"/>
            <a:r>
              <a:rPr lang="ru-RU" sz="1700" dirty="0" smtClean="0">
                <a:cs typeface="Times New Roman" pitchFamily="18" charset="0"/>
              </a:rPr>
              <a:t>обеспечение антитеррористической защищенности общеобразовательных учреждений </a:t>
            </a:r>
            <a:r>
              <a:rPr lang="ru-RU" sz="1800" dirty="0" smtClean="0">
                <a:cs typeface="Times New Roman" pitchFamily="18" charset="0"/>
              </a:rPr>
              <a:t>(в части выставления постов охраны) </a:t>
            </a:r>
            <a:r>
              <a:rPr lang="ru-RU" sz="1700" dirty="0" smtClean="0">
                <a:cs typeface="Times New Roman" pitchFamily="18" charset="0"/>
              </a:rPr>
              <a:t>-  35,4 </a:t>
            </a:r>
            <a:r>
              <a:rPr lang="ru-RU" sz="1700" dirty="0" err="1" smtClean="0">
                <a:cs typeface="Times New Roman" pitchFamily="18" charset="0"/>
              </a:rPr>
              <a:t>млн</a:t>
            </a:r>
            <a:r>
              <a:rPr lang="ru-RU" sz="1700" dirty="0" smtClean="0">
                <a:cs typeface="Times New Roman" pitchFamily="18" charset="0"/>
              </a:rPr>
              <a:t> руб.;</a:t>
            </a:r>
          </a:p>
          <a:p>
            <a:pPr algn="just">
              <a:spcBef>
                <a:spcPts val="1000"/>
              </a:spcBef>
            </a:pPr>
            <a:r>
              <a:rPr lang="ru-RU" sz="1700" dirty="0" smtClean="0">
                <a:cs typeface="Times New Roman" pitchFamily="18" charset="0"/>
              </a:rPr>
              <a:t>развитие современной системы оценки индивидуальных образовательных достижений обучающихся - </a:t>
            </a:r>
            <a:r>
              <a:rPr lang="en-US" sz="1700" dirty="0" smtClean="0">
                <a:cs typeface="Times New Roman" pitchFamily="18" charset="0"/>
              </a:rPr>
              <a:t>0</a:t>
            </a:r>
            <a:r>
              <a:rPr lang="ru-RU" sz="1700" dirty="0" smtClean="0">
                <a:cs typeface="Times New Roman" pitchFamily="18" charset="0"/>
              </a:rPr>
              <a:t>,3 </a:t>
            </a:r>
            <a:r>
              <a:rPr lang="ru-RU" sz="1700" dirty="0" err="1" smtClean="0">
                <a:cs typeface="Times New Roman" pitchFamily="18" charset="0"/>
              </a:rPr>
              <a:t>млн</a:t>
            </a:r>
            <a:r>
              <a:rPr lang="ru-RU" sz="1700" dirty="0" smtClean="0">
                <a:cs typeface="Times New Roman" pitchFamily="18" charset="0"/>
              </a:rPr>
              <a:t> руб.</a:t>
            </a:r>
            <a:r>
              <a:rPr lang="ru-RU" sz="1700" i="1" dirty="0" smtClean="0">
                <a:cs typeface="Times New Roman" pitchFamily="18" charset="0"/>
              </a:rPr>
              <a:t> (организация проведения экзаменов 9 и 11 классов в 48 пунктах, а также проведение общегородских конкурсов и отдельных этапов Всероссийской олимпиады, охват участников 2300 человек);</a:t>
            </a:r>
            <a:endParaRPr lang="ru-RU" sz="1700" dirty="0" smtClean="0">
              <a:cs typeface="Times New Roman" pitchFamily="18" charset="0"/>
            </a:endParaRPr>
          </a:p>
          <a:p>
            <a:pPr algn="just">
              <a:spcBef>
                <a:spcPts val="1000"/>
              </a:spcBef>
            </a:pPr>
            <a:r>
              <a:rPr lang="ru-RU" sz="1700" dirty="0" smtClean="0">
                <a:cs typeface="Times New Roman" pitchFamily="18" charset="0"/>
              </a:rPr>
              <a:t>организация питания учащихся 1-4 классов – 274,8 </a:t>
            </a:r>
            <a:r>
              <a:rPr lang="ru-RU" sz="1700" dirty="0" err="1" smtClean="0">
                <a:cs typeface="Times New Roman" pitchFamily="18" charset="0"/>
              </a:rPr>
              <a:t>млн</a:t>
            </a:r>
            <a:r>
              <a:rPr lang="ru-RU" sz="1700" dirty="0" smtClean="0">
                <a:cs typeface="Times New Roman" pitchFamily="18" charset="0"/>
              </a:rPr>
              <a:t> руб.</a:t>
            </a:r>
            <a:r>
              <a:rPr lang="ru-RU" sz="1700" i="1" dirty="0" smtClean="0">
                <a:cs typeface="Times New Roman" pitchFamily="18" charset="0"/>
              </a:rPr>
              <a:t> (планируется организация питания 22 970 учеников);</a:t>
            </a:r>
            <a:endParaRPr lang="en-US" sz="1700" dirty="0" smtClean="0">
              <a:cs typeface="Times New Roman" pitchFamily="18" charset="0"/>
            </a:endParaRPr>
          </a:p>
          <a:p>
            <a:pPr algn="just">
              <a:spcBef>
                <a:spcPts val="1000"/>
              </a:spcBef>
            </a:pPr>
            <a:r>
              <a:rPr lang="ru-RU" sz="1700" dirty="0" smtClean="0">
                <a:cs typeface="Times New Roman" pitchFamily="18" charset="0"/>
              </a:rPr>
              <a:t>укрепление материально-технической базы общеобразовательных организаций» - 65,4 </a:t>
            </a:r>
            <a:r>
              <a:rPr lang="ru-RU" sz="1700" dirty="0" err="1" smtClean="0">
                <a:cs typeface="Times New Roman" pitchFamily="18" charset="0"/>
              </a:rPr>
              <a:t>млн</a:t>
            </a:r>
            <a:r>
              <a:rPr lang="ru-RU" sz="1700" dirty="0" smtClean="0">
                <a:cs typeface="Times New Roman" pitchFamily="18" charset="0"/>
              </a:rPr>
              <a:t> руб.</a:t>
            </a:r>
            <a:r>
              <a:rPr lang="ru-RU" sz="1700" i="1" dirty="0" smtClean="0">
                <a:cs typeface="Times New Roman" pitchFamily="18" charset="0"/>
              </a:rPr>
              <a:t> (планируется проведение капитального ремонта кровли зданий МОУ СОШ №№ 21,36,39,42,45,48,51, Гимназии № 12, ремонт асфальтового покрытия СОШ № 9, подготовка проектно-сметной документации на проведение ремонтных работ, а также замена </a:t>
            </a:r>
            <a:r>
              <a:rPr lang="ru-RU" sz="1700" i="1" dirty="0" err="1" smtClean="0">
                <a:cs typeface="Times New Roman" pitchFamily="18" charset="0"/>
              </a:rPr>
              <a:t>теплосчетчиков</a:t>
            </a:r>
            <a:r>
              <a:rPr lang="ru-RU" sz="1700" i="1" dirty="0" smtClean="0">
                <a:cs typeface="Times New Roman" pitchFamily="18" charset="0"/>
              </a:rPr>
              <a:t> и приборов учета  водоснабжения в 34-ти школах)</a:t>
            </a:r>
            <a:r>
              <a:rPr lang="ru-RU" sz="1700" dirty="0" smtClean="0">
                <a:cs typeface="Times New Roman" pitchFamily="18" charset="0"/>
              </a:rPr>
              <a:t>;</a:t>
            </a:r>
          </a:p>
          <a:p>
            <a:pPr algn="just">
              <a:spcBef>
                <a:spcPts val="1000"/>
              </a:spcBef>
            </a:pPr>
            <a:r>
              <a:rPr lang="ru-RU" sz="1700" dirty="0" smtClean="0">
                <a:cs typeface="Times New Roman" pitchFamily="18" charset="0"/>
              </a:rPr>
              <a:t>мероприятия по модернизации школьной системы -</a:t>
            </a:r>
            <a:r>
              <a:rPr lang="ru-RU" sz="1700" dirty="0" smtClean="0">
                <a:solidFill>
                  <a:srgbClr val="0000CC"/>
                </a:solidFill>
                <a:cs typeface="Times New Roman" pitchFamily="18" charset="0"/>
              </a:rPr>
              <a:t>  </a:t>
            </a:r>
            <a:r>
              <a:rPr lang="ru-RU" sz="1700" dirty="0" smtClean="0">
                <a:cs typeface="Times New Roman" pitchFamily="18" charset="0"/>
              </a:rPr>
              <a:t>18,5 млн руб. (проведение капитального ремонта здания МБОУ ЦО № 49 в период 2024-2025 годы).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77069" y="392033"/>
            <a:ext cx="97930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cs typeface="Times New Roman" pitchFamily="18" charset="0"/>
              </a:rPr>
              <a:t>Подпрограмма «Развитие общего образования» по направлениям расходов:</a:t>
            </a:r>
            <a:endParaRPr lang="ru-RU" sz="2000" dirty="0"/>
          </a:p>
        </p:txBody>
      </p:sp>
      <p:sp>
        <p:nvSpPr>
          <p:cNvPr id="18" name="Прямоугольник 77"/>
          <p:cNvSpPr/>
          <p:nvPr/>
        </p:nvSpPr>
        <p:spPr>
          <a:xfrm>
            <a:off x="0" y="6581160"/>
            <a:ext cx="12187680" cy="276480"/>
          </a:xfrm>
          <a:prstGeom prst="rect">
            <a:avLst/>
          </a:prstGeom>
          <a:solidFill>
            <a:srgbClr val="BCB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350" b="1" strike="noStrike" spc="-1" dirty="0">
              <a:solidFill>
                <a:schemeClr val="lt1"/>
              </a:solidFill>
              <a:latin typeface="Calibri"/>
            </a:endParaRPr>
          </a:p>
        </p:txBody>
      </p:sp>
      <p:grpSp>
        <p:nvGrpSpPr>
          <p:cNvPr id="19" name="Группа 77"/>
          <p:cNvGrpSpPr/>
          <p:nvPr/>
        </p:nvGrpSpPr>
        <p:grpSpPr>
          <a:xfrm>
            <a:off x="31634" y="6519161"/>
            <a:ext cx="2477765" cy="327779"/>
            <a:chOff x="31634" y="6519161"/>
            <a:chExt cx="2477765" cy="327779"/>
          </a:xfrm>
        </p:grpSpPr>
        <p:sp>
          <p:nvSpPr>
            <p:cNvPr id="20" name="TextBox 19"/>
            <p:cNvSpPr txBox="1"/>
            <p:nvPr/>
          </p:nvSpPr>
          <p:spPr>
            <a:xfrm>
              <a:off x="324698" y="6552772"/>
              <a:ext cx="218470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b="1" dirty="0" smtClean="0">
                  <a:latin typeface="Calibri" panose="020F0502020204030204" pitchFamily="34" charset="0"/>
                </a:rPr>
                <a:t>Администрация города Твери</a:t>
              </a:r>
              <a:endParaRPr lang="ru-RU" sz="1200" b="1" dirty="0">
                <a:latin typeface="Calibri" panose="020F0502020204030204" pitchFamily="34" charset="0"/>
              </a:endParaRPr>
            </a:p>
          </p:txBody>
        </p:sp>
        <p:pic>
          <p:nvPicPr>
            <p:cNvPr id="21" name="Picture 2" descr="Герб города Тверь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634" y="6519161"/>
              <a:ext cx="294369" cy="3277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6" name="Рисунок 15" descr="https://www.tver.ru/upload/iblock/251/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80654" y="4360841"/>
            <a:ext cx="4001985" cy="1743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https://goszak.tverreg.ru/upload/resize_cache/iblock/add/1300_880_2/DSC_4870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31428" y="4365805"/>
            <a:ext cx="4180114" cy="171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F8B4F9AE-2B7D-43B8-AD8B-ED3109F5FBD3}" type="slidenum">
              <a:rPr lang="ru-RU" sz="1400" b="1" smtClean="0">
                <a:solidFill>
                  <a:schemeClr val="tx1"/>
                </a:solidFill>
              </a:rPr>
              <a:pPr/>
              <a:t>53</a:t>
            </a:fld>
            <a:endParaRPr lang="ru-RU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78743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1"/>
          <p:cNvSpPr>
            <a:spLocks noGrp="1"/>
          </p:cNvSpPr>
          <p:nvPr>
            <p:ph type="title"/>
          </p:nvPr>
        </p:nvSpPr>
        <p:spPr>
          <a:xfrm>
            <a:off x="838732" y="548681"/>
            <a:ext cx="10609038" cy="719137"/>
          </a:xfrm>
        </p:spPr>
        <p:txBody>
          <a:bodyPr>
            <a:noAutofit/>
          </a:bodyPr>
          <a:lstStyle/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Times New Roman" pitchFamily="18" charset="0"/>
              </a:rPr>
              <a:t>Подпрограмма  «Развитие системы предоставления детям услуг дополнительного образования»</a:t>
            </a:r>
            <a:r>
              <a:rPr lang="ru-RU" sz="2000" dirty="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 </a:t>
            </a:r>
            <a:r>
              <a:rPr lang="ru-RU" sz="2000" dirty="0" smtClean="0">
                <a:latin typeface="+mn-lt"/>
                <a:cs typeface="Times New Roman" pitchFamily="18" charset="0"/>
              </a:rPr>
              <a:t>по направлениям расходов: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одержимое 11"/>
          <p:cNvSpPr>
            <a:spLocks noGrp="1"/>
          </p:cNvSpPr>
          <p:nvPr>
            <p:ph idx="1"/>
          </p:nvPr>
        </p:nvSpPr>
        <p:spPr>
          <a:xfrm>
            <a:off x="623393" y="1340769"/>
            <a:ext cx="10972799" cy="1711190"/>
          </a:xfrm>
        </p:spPr>
        <p:txBody>
          <a:bodyPr>
            <a:normAutofit/>
          </a:bodyPr>
          <a:lstStyle/>
          <a:p>
            <a:pPr algn="just"/>
            <a:r>
              <a:rPr lang="ru-RU" sz="1600" dirty="0" smtClean="0">
                <a:cs typeface="Times New Roman" pitchFamily="18" charset="0"/>
              </a:rPr>
              <a:t>организация предоставления дополнительного образования в учреждениях дополнительного образования» - 6</a:t>
            </a:r>
            <a:r>
              <a:rPr lang="en-US" sz="1600" dirty="0" smtClean="0">
                <a:cs typeface="Times New Roman" pitchFamily="18" charset="0"/>
              </a:rPr>
              <a:t>4</a:t>
            </a:r>
            <a:r>
              <a:rPr lang="ru-RU" sz="1600" dirty="0" smtClean="0">
                <a:cs typeface="Times New Roman" pitchFamily="18" charset="0"/>
              </a:rPr>
              <a:t>,1 млн руб. </a:t>
            </a:r>
            <a:r>
              <a:rPr lang="ru-RU" sz="1600" i="1" dirty="0" smtClean="0">
                <a:cs typeface="Times New Roman" pitchFamily="18" charset="0"/>
              </a:rPr>
              <a:t>(дополнительные образовательные услуги планируется предоставить 3 200 ребенку), </a:t>
            </a:r>
            <a:r>
              <a:rPr lang="ru-RU" sz="1600" dirty="0" smtClean="0">
                <a:cs typeface="Times New Roman" pitchFamily="18" charset="0"/>
              </a:rPr>
              <a:t>в том числе расходы на обеспечение системы персонифицированного финансирования дополнительного образования детей – 15,8 млн руб.;</a:t>
            </a:r>
          </a:p>
          <a:p>
            <a:pPr algn="just"/>
            <a:r>
              <a:rPr lang="ru-RU" sz="1600" dirty="0" smtClean="0">
                <a:cs typeface="Times New Roman" pitchFamily="18" charset="0"/>
              </a:rPr>
              <a:t>обеспечение антитеррористической защищенности учреждения (в части выставления поста охраны) – 1,0 млн руб.;</a:t>
            </a:r>
            <a:endParaRPr lang="ru-RU" sz="1600" dirty="0" smtClean="0">
              <a:solidFill>
                <a:srgbClr val="01729E"/>
              </a:solidFill>
              <a:cs typeface="Times New Roman" pitchFamily="18" charset="0"/>
            </a:endParaRPr>
          </a:p>
          <a:p>
            <a:pPr algn="just"/>
            <a:r>
              <a:rPr lang="ru-RU" sz="1600" dirty="0" smtClean="0">
                <a:cs typeface="Times New Roman" pitchFamily="18" charset="0"/>
              </a:rPr>
              <a:t>установка  новых приборов учёта тепловой энергии, проведение замены (поверки) счётчиков электроэнергии – 0,4 млн руб.</a:t>
            </a:r>
          </a:p>
        </p:txBody>
      </p:sp>
      <p:sp>
        <p:nvSpPr>
          <p:cNvPr id="15" name="Прямоугольник 77"/>
          <p:cNvSpPr/>
          <p:nvPr/>
        </p:nvSpPr>
        <p:spPr>
          <a:xfrm>
            <a:off x="0" y="6581160"/>
            <a:ext cx="12187680" cy="276480"/>
          </a:xfrm>
          <a:prstGeom prst="rect">
            <a:avLst/>
          </a:prstGeom>
          <a:solidFill>
            <a:srgbClr val="BCB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350" b="1" strike="noStrike" spc="-1" dirty="0">
              <a:solidFill>
                <a:schemeClr val="lt1"/>
              </a:solidFill>
              <a:latin typeface="Calibri"/>
            </a:endParaRPr>
          </a:p>
        </p:txBody>
      </p:sp>
      <p:grpSp>
        <p:nvGrpSpPr>
          <p:cNvPr id="16" name="Группа 77"/>
          <p:cNvGrpSpPr/>
          <p:nvPr/>
        </p:nvGrpSpPr>
        <p:grpSpPr>
          <a:xfrm>
            <a:off x="31634" y="6519161"/>
            <a:ext cx="2477765" cy="327779"/>
            <a:chOff x="31634" y="6519161"/>
            <a:chExt cx="2477765" cy="327779"/>
          </a:xfrm>
        </p:grpSpPr>
        <p:sp>
          <p:nvSpPr>
            <p:cNvPr id="17" name="TextBox 16"/>
            <p:cNvSpPr txBox="1"/>
            <p:nvPr/>
          </p:nvSpPr>
          <p:spPr>
            <a:xfrm>
              <a:off x="324698" y="6552772"/>
              <a:ext cx="218470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b="1" dirty="0" smtClean="0">
                  <a:latin typeface="Calibri" panose="020F0502020204030204" pitchFamily="34" charset="0"/>
                </a:rPr>
                <a:t>Администрация города Твери</a:t>
              </a:r>
              <a:endParaRPr lang="ru-RU" sz="1200" b="1" dirty="0">
                <a:latin typeface="Calibri" panose="020F0502020204030204" pitchFamily="34" charset="0"/>
              </a:endParaRPr>
            </a:p>
          </p:txBody>
        </p:sp>
        <p:pic>
          <p:nvPicPr>
            <p:cNvPr id="18" name="Picture 2" descr="Герб города Тверь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634" y="6519161"/>
              <a:ext cx="294369" cy="3277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" name="Рисунок 9" descr="https://static.mk.ru/upload/entities/2020/11/09/17/articlesImages/image/d0/e2/f3/b2/5e1944e1376ca512f1be92cbd227cdff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85653" y="3158836"/>
            <a:ext cx="4453246" cy="2850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s://www.tver.ru/upload/iblock/ddc/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78929" y="3194464"/>
            <a:ext cx="4857009" cy="2873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F8B4F9AE-2B7D-43B8-AD8B-ED3109F5FBD3}" type="slidenum">
              <a:rPr lang="ru-RU" sz="1400" b="1" smtClean="0">
                <a:solidFill>
                  <a:schemeClr val="tx1"/>
                </a:solidFill>
              </a:rPr>
              <a:pPr/>
              <a:t>54</a:t>
            </a:fld>
            <a:endParaRPr lang="ru-RU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78743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1"/>
          <p:cNvSpPr>
            <a:spLocks noGrp="1"/>
          </p:cNvSpPr>
          <p:nvPr>
            <p:ph type="title"/>
          </p:nvPr>
        </p:nvSpPr>
        <p:spPr>
          <a:xfrm>
            <a:off x="878184" y="776580"/>
            <a:ext cx="10176934" cy="719137"/>
          </a:xfrm>
        </p:spPr>
        <p:txBody>
          <a:bodyPr>
            <a:noAutofit/>
          </a:bodyPr>
          <a:lstStyle/>
          <a:p>
            <a:pPr lvl="0"/>
            <a:r>
              <a:rPr lang="ru-RU" sz="2000" b="1" dirty="0" smtClean="0">
                <a:latin typeface="Georgia" pitchFamily="18" charset="0"/>
              </a:rPr>
              <a:t/>
            </a:r>
            <a:br>
              <a:rPr lang="ru-RU" sz="2000" b="1" dirty="0" smtClean="0">
                <a:latin typeface="Georgia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+mn-lt"/>
                <a:cs typeface="Times New Roman" pitchFamily="18" charset="0"/>
              </a:rPr>
              <a:t>Подпрограмма  «Совершенствование механизма предоставления услуг по организации отдыха детей в каникулярное время» по направлениям расходов:</a:t>
            </a:r>
            <a:br>
              <a:rPr lang="ru-RU" sz="2000" dirty="0" smtClean="0">
                <a:latin typeface="+mn-lt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Georgia" pitchFamily="18" charset="0"/>
              </a:rPr>
              <a:t/>
            </a:r>
            <a:br>
              <a:rPr lang="ru-RU" sz="2000" b="1" dirty="0" smtClean="0">
                <a:latin typeface="Georgia" pitchFamily="18" charset="0"/>
              </a:rPr>
            </a:br>
            <a:endParaRPr lang="ru-RU" sz="2000" b="1" dirty="0">
              <a:latin typeface="Georgia" pitchFamily="18" charset="0"/>
            </a:endParaRPr>
          </a:p>
        </p:txBody>
      </p:sp>
      <p:sp>
        <p:nvSpPr>
          <p:cNvPr id="12" name="Содержимое 11"/>
          <p:cNvSpPr>
            <a:spLocks noGrp="1"/>
          </p:cNvSpPr>
          <p:nvPr>
            <p:ph idx="1"/>
          </p:nvPr>
        </p:nvSpPr>
        <p:spPr>
          <a:xfrm>
            <a:off x="622881" y="1772816"/>
            <a:ext cx="11137238" cy="1512168"/>
          </a:xfrm>
        </p:spPr>
        <p:txBody>
          <a:bodyPr>
            <a:noAutofit/>
          </a:bodyPr>
          <a:lstStyle/>
          <a:p>
            <a:pPr algn="just"/>
            <a:r>
              <a:rPr lang="ru-RU" sz="1600" dirty="0" smtClean="0">
                <a:cs typeface="Times New Roman" pitchFamily="18" charset="0"/>
              </a:rPr>
              <a:t>организация отдыха детей в каникулярное время в образовательных учреждениях различных видов и типов – 116,7 млн руб.; </a:t>
            </a:r>
          </a:p>
          <a:p>
            <a:pPr algn="just"/>
            <a:r>
              <a:rPr lang="ru-RU" sz="1600" dirty="0" smtClean="0">
                <a:cs typeface="Times New Roman" pitchFamily="18" charset="0"/>
              </a:rPr>
              <a:t>укрепление</a:t>
            </a:r>
            <a:r>
              <a:rPr lang="ru-RU" sz="1600" dirty="0" smtClean="0">
                <a:solidFill>
                  <a:srgbClr val="01729E"/>
                </a:solidFill>
                <a:cs typeface="Times New Roman" pitchFamily="18" charset="0"/>
              </a:rPr>
              <a:t> </a:t>
            </a:r>
            <a:r>
              <a:rPr lang="ru-RU" sz="1600" dirty="0" smtClean="0">
                <a:cs typeface="Times New Roman" pitchFamily="18" charset="0"/>
              </a:rPr>
              <a:t>материально-технической базы муниципальных детских оздоровительно-образовательных лагерей – 2,9 млн руб.</a:t>
            </a:r>
            <a:r>
              <a:rPr lang="ru-RU" sz="1600" dirty="0" smtClean="0">
                <a:solidFill>
                  <a:srgbClr val="01729E"/>
                </a:solidFill>
                <a:cs typeface="Times New Roman" pitchFamily="18" charset="0"/>
              </a:rPr>
              <a:t> </a:t>
            </a:r>
            <a:r>
              <a:rPr lang="ru-RU" sz="1600" i="1" dirty="0" smtClean="0">
                <a:cs typeface="Times New Roman" pitchFamily="18" charset="0"/>
              </a:rPr>
              <a:t>(планируется </a:t>
            </a:r>
            <a:r>
              <a:rPr lang="ru-RU" sz="1600" i="1" dirty="0" err="1" smtClean="0">
                <a:cs typeface="Times New Roman" pitchFamily="18" charset="0"/>
              </a:rPr>
              <a:t>софинансирование</a:t>
            </a:r>
            <a:r>
              <a:rPr lang="ru-RU" sz="1600" i="1" dirty="0" smtClean="0">
                <a:cs typeface="Times New Roman" pitchFamily="18" charset="0"/>
              </a:rPr>
              <a:t> расходов на проведение капитального ремонта зданий в загородных лагерях).</a:t>
            </a:r>
            <a:endParaRPr lang="ru-RU" sz="1600" dirty="0" smtClean="0">
              <a:solidFill>
                <a:srgbClr val="01729E"/>
              </a:solidFill>
              <a:cs typeface="Times New Roman" pitchFamily="18" charset="0"/>
            </a:endParaRPr>
          </a:p>
        </p:txBody>
      </p:sp>
      <p:sp>
        <p:nvSpPr>
          <p:cNvPr id="13" name="Заголовок 11"/>
          <p:cNvSpPr txBox="1">
            <a:spLocks/>
          </p:cNvSpPr>
          <p:nvPr/>
        </p:nvSpPr>
        <p:spPr>
          <a:xfrm>
            <a:off x="910749" y="3284984"/>
            <a:ext cx="10176934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/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</a:br>
            <a:r>
              <a:rPr kumimoji="0" lang="ru-RU" sz="2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2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j-ea"/>
                <a:cs typeface="Times New Roman" pitchFamily="18" charset="0"/>
              </a:rPr>
              <a:t> Подпрограмма  «Обеспечение деятельности казенных учреждений, обслуживающих отрасль «Образование» </a:t>
            </a:r>
            <a:r>
              <a:rPr lang="ru-RU" sz="2000" dirty="0" smtClean="0">
                <a:cs typeface="Times New Roman" pitchFamily="18" charset="0"/>
              </a:rPr>
              <a:t>по направлениям расходов: </a:t>
            </a:r>
            <a:r>
              <a:rPr kumimoji="0" lang="ru-RU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20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4" name="Содержимое 11"/>
          <p:cNvSpPr txBox="1">
            <a:spLocks/>
          </p:cNvSpPr>
          <p:nvPr/>
        </p:nvSpPr>
        <p:spPr>
          <a:xfrm>
            <a:off x="623393" y="4293096"/>
            <a:ext cx="10972799" cy="15121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just" defTabSz="914400" rtl="0" eaLnBrk="1" fontAlgn="auto" latinLnBrk="0" hangingPunct="1"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1600" dirty="0" smtClean="0">
                <a:cs typeface="Times New Roman" pitchFamily="18" charset="0"/>
              </a:rPr>
              <a:t>о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ea typeface="+mn-ea"/>
                <a:cs typeface="Times New Roman" pitchFamily="18" charset="0"/>
              </a:rPr>
              <a:t>беспечение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  <a:cs typeface="Times New Roman" pitchFamily="18" charset="0"/>
              </a:rPr>
              <a:t> информационно-аналитического, методического, консультационно-диагностического обслуживания» - 8,3 млн руб.;</a:t>
            </a:r>
          </a:p>
          <a:p>
            <a:pPr marL="342900" marR="0" lvl="0" indent="-342900" algn="just" defTabSz="914400" rtl="0" eaLnBrk="1" fontAlgn="auto" latinLnBrk="0" hangingPunct="1"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  <a:cs typeface="Times New Roman" pitchFamily="18" charset="0"/>
              </a:rPr>
              <a:t>обеспечение бухгалтерского обслуживания в учреждениях отрасли «Образование – 45,3</a:t>
            </a:r>
            <a:r>
              <a:rPr lang="ru-RU" sz="1600" dirty="0" smtClean="0">
                <a:cs typeface="Times New Roman" pitchFamily="18" charset="0"/>
              </a:rPr>
              <a:t>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  <a:cs typeface="Times New Roman" pitchFamily="18" charset="0"/>
              </a:rPr>
              <a:t>млн руб.;</a:t>
            </a:r>
          </a:p>
          <a:p>
            <a:pPr marL="342900" marR="0" lvl="0" indent="-342900" algn="just" defTabSz="914400" rtl="0" eaLnBrk="1" fontAlgn="auto" latinLnBrk="0" hangingPunct="1"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  <a:cs typeface="Times New Roman" pitchFamily="18" charset="0"/>
              </a:rPr>
              <a:t>организация выполнения мероприятий по содержанию зданий, территорий, материальной базы и осуществления закупок для образовательных учреждений – </a:t>
            </a:r>
            <a:r>
              <a:rPr lang="ru-RU" sz="1600" dirty="0" smtClean="0">
                <a:cs typeface="Times New Roman" pitchFamily="18" charset="0"/>
              </a:rPr>
              <a:t>15,0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  <a:cs typeface="Times New Roman" pitchFamily="18" charset="0"/>
              </a:rPr>
              <a:t>млн руб.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Times New Roman" pitchFamily="18" charset="0"/>
            </a:endParaRPr>
          </a:p>
        </p:txBody>
      </p:sp>
      <p:sp>
        <p:nvSpPr>
          <p:cNvPr id="17" name="Прямоугольник 77"/>
          <p:cNvSpPr/>
          <p:nvPr/>
        </p:nvSpPr>
        <p:spPr>
          <a:xfrm>
            <a:off x="0" y="6581160"/>
            <a:ext cx="12187680" cy="276480"/>
          </a:xfrm>
          <a:prstGeom prst="rect">
            <a:avLst/>
          </a:prstGeom>
          <a:solidFill>
            <a:srgbClr val="BCB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350" b="1" strike="noStrike" spc="-1" dirty="0">
              <a:solidFill>
                <a:schemeClr val="lt1"/>
              </a:solidFill>
              <a:latin typeface="Calibri"/>
            </a:endParaRPr>
          </a:p>
        </p:txBody>
      </p:sp>
      <p:grpSp>
        <p:nvGrpSpPr>
          <p:cNvPr id="18" name="Группа 77"/>
          <p:cNvGrpSpPr/>
          <p:nvPr/>
        </p:nvGrpSpPr>
        <p:grpSpPr>
          <a:xfrm>
            <a:off x="31634" y="6519161"/>
            <a:ext cx="2477765" cy="327779"/>
            <a:chOff x="31634" y="6519161"/>
            <a:chExt cx="2477765" cy="327779"/>
          </a:xfrm>
        </p:grpSpPr>
        <p:sp>
          <p:nvSpPr>
            <p:cNvPr id="19" name="TextBox 18"/>
            <p:cNvSpPr txBox="1"/>
            <p:nvPr/>
          </p:nvSpPr>
          <p:spPr>
            <a:xfrm>
              <a:off x="324698" y="6552772"/>
              <a:ext cx="218470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b="1" dirty="0" smtClean="0">
                  <a:latin typeface="Calibri" panose="020F0502020204030204" pitchFamily="34" charset="0"/>
                </a:rPr>
                <a:t>Администрация города Твери</a:t>
              </a:r>
              <a:endParaRPr lang="ru-RU" sz="1200" b="1" dirty="0">
                <a:latin typeface="Calibri" panose="020F0502020204030204" pitchFamily="34" charset="0"/>
              </a:endParaRPr>
            </a:p>
          </p:txBody>
        </p:sp>
        <p:pic>
          <p:nvPicPr>
            <p:cNvPr id="20" name="Picture 2" descr="Герб города Тверь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634" y="6519161"/>
              <a:ext cx="294369" cy="3277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F8B4F9AE-2B7D-43B8-AD8B-ED3109F5FBD3}" type="slidenum">
              <a:rPr lang="ru-RU" sz="1400" b="1" smtClean="0">
                <a:solidFill>
                  <a:schemeClr val="tx1"/>
                </a:solidFill>
              </a:rPr>
              <a:pPr/>
              <a:t>55</a:t>
            </a:fld>
            <a:endParaRPr lang="ru-RU" sz="14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78743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27382" y="980729"/>
          <a:ext cx="11137238" cy="5174539"/>
        </p:xfrm>
        <a:graphic>
          <a:graphicData uri="http://schemas.openxmlformats.org/drawingml/2006/table">
            <a:tbl>
              <a:tblPr/>
              <a:tblGrid>
                <a:gridCol w="576064"/>
                <a:gridCol w="6360884"/>
                <a:gridCol w="1008243"/>
                <a:gridCol w="1080261"/>
                <a:gridCol w="1055668"/>
                <a:gridCol w="1056118"/>
              </a:tblGrid>
              <a:tr h="3600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N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п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/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п</a:t>
                      </a:r>
                      <a:endParaRPr lang="ru-RU" sz="12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76824" marR="76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Наименование показателя</a:t>
                      </a:r>
                      <a:endParaRPr lang="ru-RU" sz="14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76824" marR="76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Ед.изм.</a:t>
                      </a:r>
                      <a:endParaRPr lang="ru-RU" sz="140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76824" marR="76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+mn-lt"/>
                          <a:ea typeface="Calibri"/>
                          <a:cs typeface="Times New Roman" pitchFamily="18" charset="0"/>
                        </a:rPr>
                        <a:t>2024 год</a:t>
                      </a:r>
                      <a:endParaRPr lang="ru-RU" sz="14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76824" marR="76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+mn-lt"/>
                          <a:ea typeface="Calibri"/>
                          <a:cs typeface="Times New Roman" pitchFamily="18" charset="0"/>
                        </a:rPr>
                        <a:t>2025 год</a:t>
                      </a:r>
                      <a:endParaRPr lang="ru-RU" sz="14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76824" marR="76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+mn-lt"/>
                          <a:ea typeface="Calibri"/>
                          <a:cs typeface="Times New Roman" pitchFamily="18" charset="0"/>
                        </a:rPr>
                        <a:t>20</a:t>
                      </a:r>
                      <a:r>
                        <a:rPr lang="en-US" sz="1400" dirty="0" smtClean="0">
                          <a:latin typeface="+mn-lt"/>
                          <a:ea typeface="Calibri"/>
                          <a:cs typeface="Times New Roman" pitchFamily="18" charset="0"/>
                        </a:rPr>
                        <a:t>26</a:t>
                      </a:r>
                      <a:r>
                        <a:rPr lang="ru-RU" sz="1400" dirty="0" smtClean="0">
                          <a:latin typeface="+mn-lt"/>
                          <a:ea typeface="Calibri"/>
                          <a:cs typeface="Times New Roman" pitchFamily="18" charset="0"/>
                        </a:rPr>
                        <a:t> год</a:t>
                      </a:r>
                      <a:endParaRPr lang="ru-RU" sz="14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76824" marR="76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7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+mn-lt"/>
                          <a:ea typeface="Calibri"/>
                          <a:cs typeface="Times New Roman" pitchFamily="18" charset="0"/>
                        </a:rPr>
                        <a:t>1</a:t>
                      </a:r>
                      <a:endParaRPr lang="ru-RU" sz="11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76824" marR="768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+mn-lt"/>
                          <a:ea typeface="Calibri"/>
                          <a:cs typeface="Times New Roman" pitchFamily="18" charset="0"/>
                        </a:rPr>
                        <a:t>2</a:t>
                      </a:r>
                      <a:endParaRPr lang="ru-RU" sz="11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76824" marR="768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+mn-lt"/>
                          <a:ea typeface="Calibri"/>
                          <a:cs typeface="Times New Roman" pitchFamily="18" charset="0"/>
                        </a:rPr>
                        <a:t>3</a:t>
                      </a:r>
                      <a:endParaRPr lang="ru-RU" sz="11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76824" marR="768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+mn-lt"/>
                          <a:ea typeface="Calibri"/>
                          <a:cs typeface="Times New Roman" pitchFamily="18" charset="0"/>
                        </a:rPr>
                        <a:t>4</a:t>
                      </a:r>
                      <a:endParaRPr lang="ru-RU" sz="11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76824" marR="768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ru-RU" sz="1100" kern="12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76824" marR="768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6</a:t>
                      </a:r>
                      <a:endParaRPr lang="ru-RU" sz="1100" kern="12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76824" marR="768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23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1.</a:t>
                      </a:r>
                      <a:endParaRPr lang="ru-RU" sz="14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76824" marR="76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Доля детей в возрасте  1 - 6 лет, стоящих на  учете для определения в муниципальные    дошкольные образовательные  учреждения, в общей численности детей в   возрасте 1 - 6 лет    </a:t>
                      </a:r>
                      <a:endParaRPr lang="ru-RU" sz="14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76824" marR="76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%</a:t>
                      </a:r>
                      <a:endParaRPr lang="ru-RU" sz="14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76824" marR="76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15</a:t>
                      </a:r>
                      <a:r>
                        <a:rPr lang="ru-RU" sz="1400" kern="12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,</a:t>
                      </a: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6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kern="12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76824" marR="76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15</a:t>
                      </a:r>
                      <a:r>
                        <a:rPr lang="ru-RU" sz="1400" kern="12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,</a:t>
                      </a: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76824" marR="76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15</a:t>
                      </a:r>
                      <a:r>
                        <a:rPr lang="ru-RU" sz="1400" kern="12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,</a:t>
                      </a: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76824" marR="76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63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2.</a:t>
                      </a:r>
                      <a:endParaRPr lang="ru-RU" sz="14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76824" marR="76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Численность детей в   возрасте 1 - 6 лет,  стоящих на учете для определения в  муниципальные  дошкольные  образовательные        учреждения </a:t>
                      </a:r>
                      <a:endParaRPr lang="ru-RU" sz="14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76824" marR="76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человек</a:t>
                      </a:r>
                      <a:endParaRPr lang="ru-RU" sz="14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76824" marR="76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+mn-lt"/>
                          <a:ea typeface="Calibri"/>
                          <a:cs typeface="Times New Roman" pitchFamily="18" charset="0"/>
                        </a:rPr>
                        <a:t>3 819</a:t>
                      </a:r>
                      <a:endParaRPr lang="ru-RU" sz="14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76824" marR="76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+mn-lt"/>
                          <a:ea typeface="Calibri"/>
                          <a:cs typeface="Times New Roman" pitchFamily="18" charset="0"/>
                        </a:rPr>
                        <a:t>3 819</a:t>
                      </a:r>
                      <a:endParaRPr lang="ru-RU" sz="14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76824" marR="76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+mn-lt"/>
                          <a:ea typeface="Calibri"/>
                          <a:cs typeface="Times New Roman" pitchFamily="18" charset="0"/>
                        </a:rPr>
                        <a:t>3 819</a:t>
                      </a:r>
                      <a:endParaRPr lang="ru-RU" sz="14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76824" marR="76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6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3.</a:t>
                      </a:r>
                      <a:endParaRPr lang="ru-RU" sz="14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76824" marR="76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Численность детей в    возрасте 1 - 6 лет в   муниципальном   образовании  </a:t>
                      </a:r>
                      <a:endParaRPr lang="ru-RU" sz="14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76824" marR="76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человек</a:t>
                      </a:r>
                      <a:endParaRPr lang="ru-RU" sz="14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76824" marR="76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+mn-lt"/>
                          <a:ea typeface="Calibri"/>
                          <a:cs typeface="Times New Roman" pitchFamily="18" charset="0"/>
                        </a:rPr>
                        <a:t>24 388</a:t>
                      </a:r>
                      <a:endParaRPr lang="ru-RU" sz="14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76824" marR="76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+mn-lt"/>
                          <a:ea typeface="Calibri"/>
                          <a:cs typeface="Times New Roman" pitchFamily="18" charset="0"/>
                        </a:rPr>
                        <a:t>24 388</a:t>
                      </a:r>
                      <a:endParaRPr lang="ru-RU" sz="14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76824" marR="76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+mn-lt"/>
                          <a:ea typeface="Calibri"/>
                          <a:cs typeface="Times New Roman" pitchFamily="18" charset="0"/>
                        </a:rPr>
                        <a:t>24 388</a:t>
                      </a:r>
                      <a:endParaRPr lang="ru-RU" sz="14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76824" marR="76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00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4.</a:t>
                      </a:r>
                      <a:endParaRPr lang="ru-RU" sz="14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76824" marR="76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Доля детей в возрасте  1 - 6 лет, получающих  дошкольную     образовательную услугу и (или) услугу по их   содержанию в муниципальных    образовательных учреждениях, в общей   численности детей в  возрасте 1 - 6 лет   </a:t>
                      </a:r>
                      <a:endParaRPr lang="ru-RU" sz="14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76824" marR="76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%</a:t>
                      </a:r>
                      <a:endParaRPr lang="ru-RU" sz="14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76824" marR="76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+mn-lt"/>
                          <a:ea typeface="Calibri"/>
                          <a:cs typeface="Times New Roman" pitchFamily="18" charset="0"/>
                        </a:rPr>
                        <a:t>95,7</a:t>
                      </a:r>
                      <a:endParaRPr lang="ru-RU" sz="14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76824" marR="76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+mn-lt"/>
                          <a:ea typeface="Calibri"/>
                          <a:cs typeface="Times New Roman" pitchFamily="18" charset="0"/>
                        </a:rPr>
                        <a:t>95,7</a:t>
                      </a:r>
                      <a:endParaRPr lang="ru-RU" sz="14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76824" marR="76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+mn-lt"/>
                          <a:ea typeface="Calibri"/>
                          <a:cs typeface="Times New Roman" pitchFamily="18" charset="0"/>
                        </a:rPr>
                        <a:t>95,7</a:t>
                      </a:r>
                      <a:endParaRPr lang="ru-RU" sz="14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76824" marR="76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910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5.</a:t>
                      </a:r>
                      <a:endParaRPr lang="ru-RU" sz="1400" kern="12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1441" marR="914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Численность детей в возрасте  1 - 6 лет, получающих  дошкольную     образовательную услугу и (или) услугу по их   содержанию в муниципальных    образовательных учреждениях, в общей   численности детей в  возрасте 1 - 6 лет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 </a:t>
                      </a:r>
                      <a:endParaRPr lang="ru-RU" sz="1400" kern="12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1441" marR="914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человек</a:t>
                      </a:r>
                      <a:endParaRPr lang="ru-RU" sz="14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91441" marR="914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23 349</a:t>
                      </a:r>
                      <a:endParaRPr lang="ru-RU" sz="1400" kern="12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91441" marR="914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23 349</a:t>
                      </a:r>
                      <a:endParaRPr lang="ru-RU" sz="1400" kern="12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91441" marR="914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23 349</a:t>
                      </a:r>
                      <a:endParaRPr lang="ru-RU" sz="1400" kern="12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91441" marR="914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50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6.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1441" marR="914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Среднемесячная  номинальная начисленная заработная плата   работников    муниципальных 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дошкольных образовательных   учреждений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          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1441" marR="914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руб.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1441" marR="914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32 330,9</a:t>
                      </a:r>
                      <a:endParaRPr lang="ru-RU" sz="1400" kern="12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91441" marR="914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32 330,9</a:t>
                      </a:r>
                      <a:endParaRPr lang="ru-RU" sz="1400" kern="12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91441" marR="914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32 330,9</a:t>
                      </a:r>
                      <a:endParaRPr lang="ru-RU" sz="1400" kern="12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91441" marR="914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50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7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.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1441" marR="914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Среднесписочная   численность работников муниципальных    дошкольных     образовательных    учреждений     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1441" marR="914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человек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1441" marR="914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+mn-lt"/>
                          <a:ea typeface="Calibri"/>
                          <a:cs typeface="Times New Roman" pitchFamily="18" charset="0"/>
                        </a:rPr>
                        <a:t>3 733,9</a:t>
                      </a:r>
                      <a:endParaRPr lang="ru-RU" sz="14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91441" marR="914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+mn-lt"/>
                          <a:ea typeface="Calibri"/>
                          <a:cs typeface="Times New Roman" pitchFamily="18" charset="0"/>
                        </a:rPr>
                        <a:t>3 733,9</a:t>
                      </a:r>
                      <a:endParaRPr lang="ru-RU" sz="14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91441" marR="914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+mn-lt"/>
                          <a:ea typeface="Calibri"/>
                          <a:cs typeface="Times New Roman" pitchFamily="18" charset="0"/>
                        </a:rPr>
                        <a:t>3 733,9</a:t>
                      </a:r>
                      <a:endParaRPr lang="ru-RU" sz="14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91441" marR="914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50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8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.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1441" marR="914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Доля  муниципальных  дошкольных образовательных    учреждений, здания  которых находятся в  аварийном состоянии или   требуют капитального   ремонта, в общем числе  муниципальных     дошкольных   образовательных   учреждений    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1441" marR="914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%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1441" marR="914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1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91441" marR="914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91441" marR="914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91441" marR="914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Заголовок 1"/>
          <p:cNvSpPr txBox="1">
            <a:spLocks/>
          </p:cNvSpPr>
          <p:nvPr/>
        </p:nvSpPr>
        <p:spPr>
          <a:xfrm>
            <a:off x="520164" y="190005"/>
            <a:ext cx="10363200" cy="5715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spc="-1" dirty="0" smtClean="0">
                <a:solidFill>
                  <a:schemeClr val="accent5">
                    <a:lumMod val="75000"/>
                  </a:schemeClr>
                </a:solidFill>
                <a:latin typeface="Calibri"/>
              </a:rPr>
              <a:t>Дополнительные показатели по отрасли «Образование»</a:t>
            </a:r>
            <a:endParaRPr lang="ru-RU" sz="2400" spc="-1" dirty="0">
              <a:solidFill>
                <a:schemeClr val="accent5">
                  <a:lumMod val="75000"/>
                </a:schemeClr>
              </a:solidFill>
              <a:latin typeface="Calibri"/>
            </a:endParaRPr>
          </a:p>
        </p:txBody>
      </p:sp>
      <p:sp>
        <p:nvSpPr>
          <p:cNvPr id="17" name="Прямоугольник 77"/>
          <p:cNvSpPr/>
          <p:nvPr/>
        </p:nvSpPr>
        <p:spPr>
          <a:xfrm>
            <a:off x="0" y="6581160"/>
            <a:ext cx="12187680" cy="276480"/>
          </a:xfrm>
          <a:prstGeom prst="rect">
            <a:avLst/>
          </a:prstGeom>
          <a:solidFill>
            <a:srgbClr val="BCB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350" b="1" strike="noStrike" spc="-1" dirty="0">
              <a:solidFill>
                <a:schemeClr val="lt1"/>
              </a:solidFill>
              <a:latin typeface="Calibri"/>
            </a:endParaRPr>
          </a:p>
        </p:txBody>
      </p:sp>
      <p:grpSp>
        <p:nvGrpSpPr>
          <p:cNvPr id="18" name="Группа 77"/>
          <p:cNvGrpSpPr/>
          <p:nvPr/>
        </p:nvGrpSpPr>
        <p:grpSpPr>
          <a:xfrm>
            <a:off x="31634" y="6519161"/>
            <a:ext cx="2477765" cy="327779"/>
            <a:chOff x="31634" y="6519161"/>
            <a:chExt cx="2477765" cy="327779"/>
          </a:xfrm>
        </p:grpSpPr>
        <p:sp>
          <p:nvSpPr>
            <p:cNvPr id="19" name="TextBox 18"/>
            <p:cNvSpPr txBox="1"/>
            <p:nvPr/>
          </p:nvSpPr>
          <p:spPr>
            <a:xfrm>
              <a:off x="324698" y="6552772"/>
              <a:ext cx="218470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b="1" dirty="0" smtClean="0">
                  <a:latin typeface="Calibri" panose="020F0502020204030204" pitchFamily="34" charset="0"/>
                </a:rPr>
                <a:t>Администрация города Твери</a:t>
              </a:r>
              <a:endParaRPr lang="ru-RU" sz="1200" b="1" dirty="0">
                <a:latin typeface="Calibri" panose="020F0502020204030204" pitchFamily="34" charset="0"/>
              </a:endParaRPr>
            </a:p>
          </p:txBody>
        </p:sp>
        <p:pic>
          <p:nvPicPr>
            <p:cNvPr id="20" name="Picture 2" descr="Герб города Тверь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634" y="6519161"/>
              <a:ext cx="294369" cy="3277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Прямоугольник 70"/>
          <p:cNvSpPr/>
          <p:nvPr/>
        </p:nvSpPr>
        <p:spPr>
          <a:xfrm rot="5400000" flipV="1">
            <a:off x="227720" y="525867"/>
            <a:ext cx="587472" cy="4626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720" rIns="90000" bIns="72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350" b="0" strike="noStrike" spc="-1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F8B4F9AE-2B7D-43B8-AD8B-ED3109F5FBD3}" type="slidenum">
              <a:rPr lang="ru-RU" sz="1400" b="1" smtClean="0">
                <a:solidFill>
                  <a:schemeClr val="tx1"/>
                </a:solidFill>
              </a:rPr>
              <a:pPr/>
              <a:t>56</a:t>
            </a:fld>
            <a:endParaRPr lang="ru-RU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78743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406627" y="836712"/>
          <a:ext cx="11425268" cy="4824536"/>
        </p:xfrm>
        <a:graphic>
          <a:graphicData uri="http://schemas.openxmlformats.org/drawingml/2006/table">
            <a:tbl>
              <a:tblPr/>
              <a:tblGrid>
                <a:gridCol w="525714"/>
                <a:gridCol w="6270350"/>
                <a:gridCol w="984937"/>
                <a:gridCol w="1378912"/>
                <a:gridCol w="1181924"/>
                <a:gridCol w="1083431"/>
              </a:tblGrid>
              <a:tr h="5760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N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п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/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п</a:t>
                      </a:r>
                      <a:endParaRPr lang="ru-RU" sz="14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76824" marR="76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Наименование показателя</a:t>
                      </a:r>
                      <a:endParaRPr lang="ru-RU" sz="14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76824" marR="76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Ед.изм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.</a:t>
                      </a:r>
                      <a:endParaRPr lang="ru-RU" sz="14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76824" marR="76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+mn-lt"/>
                          <a:ea typeface="Calibri"/>
                          <a:cs typeface="Times New Roman" pitchFamily="18" charset="0"/>
                        </a:rPr>
                        <a:t>2024 год</a:t>
                      </a:r>
                      <a:endParaRPr lang="ru-RU" sz="14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76824" marR="76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+mn-lt"/>
                          <a:ea typeface="Calibri"/>
                          <a:cs typeface="Times New Roman" pitchFamily="18" charset="0"/>
                        </a:rPr>
                        <a:t>2025 год</a:t>
                      </a:r>
                      <a:endParaRPr lang="ru-RU" sz="14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76824" marR="76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+mn-lt"/>
                          <a:ea typeface="Calibri"/>
                          <a:cs typeface="Times New Roman" pitchFamily="18" charset="0"/>
                        </a:rPr>
                        <a:t>20</a:t>
                      </a:r>
                      <a:r>
                        <a:rPr lang="en-US" sz="1400" dirty="0" smtClean="0">
                          <a:latin typeface="+mn-lt"/>
                          <a:ea typeface="Calibri"/>
                          <a:cs typeface="Times New Roman" pitchFamily="18" charset="0"/>
                        </a:rPr>
                        <a:t>26</a:t>
                      </a:r>
                      <a:r>
                        <a:rPr lang="ru-RU" sz="1400" dirty="0" smtClean="0">
                          <a:latin typeface="+mn-lt"/>
                          <a:ea typeface="Calibri"/>
                          <a:cs typeface="Times New Roman" pitchFamily="18" charset="0"/>
                        </a:rPr>
                        <a:t> год</a:t>
                      </a:r>
                      <a:endParaRPr lang="ru-RU" sz="14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76824" marR="76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8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+mn-lt"/>
                          <a:ea typeface="Calibri"/>
                          <a:cs typeface="Times New Roman" pitchFamily="18" charset="0"/>
                        </a:rPr>
                        <a:t>1</a:t>
                      </a:r>
                      <a:endParaRPr lang="ru-RU" sz="11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76824" marR="768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+mn-lt"/>
                          <a:ea typeface="Calibri"/>
                          <a:cs typeface="Times New Roman" pitchFamily="18" charset="0"/>
                        </a:rPr>
                        <a:t>2</a:t>
                      </a:r>
                      <a:endParaRPr lang="ru-RU" sz="11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76824" marR="768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+mn-lt"/>
                          <a:ea typeface="Calibri"/>
                          <a:cs typeface="Times New Roman" pitchFamily="18" charset="0"/>
                        </a:rPr>
                        <a:t>3</a:t>
                      </a:r>
                      <a:endParaRPr lang="ru-RU" sz="11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76824" marR="768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+mn-lt"/>
                          <a:ea typeface="Calibri"/>
                          <a:cs typeface="Times New Roman" pitchFamily="18" charset="0"/>
                        </a:rPr>
                        <a:t>4</a:t>
                      </a:r>
                      <a:endParaRPr lang="ru-RU" sz="11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76824" marR="768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ru-RU" sz="1100" kern="12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76824" marR="768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6</a:t>
                      </a:r>
                      <a:endParaRPr lang="ru-RU" sz="1100" kern="12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76824" marR="768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01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9.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1441" marR="914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Доля выпускников   муниципальных общеобразовательных  учреждений, сдавших  единый государственный экзамен по русскому языку и математике, в общей численности   выпускников муниципальных общеобразовательных  учреждений, сдававших  единый государственный экзамен по данным    предметам 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1441" marR="914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%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1441" marR="914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99</a:t>
                      </a:r>
                      <a:endParaRPr lang="ru-RU" sz="1400" kern="12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91441" marR="914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99</a:t>
                      </a:r>
                      <a:endParaRPr lang="ru-RU" sz="1400" kern="12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91441" marR="914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99</a:t>
                      </a:r>
                      <a:endParaRPr lang="ru-RU" sz="1400" kern="12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91441" marR="914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00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10.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1441" marR="914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Доля выпускников    муниципальных    общеобразовательных   учреждений, не   получивших аттестат о  среднем (полном)   образовании, в общей   численности выпускников муниципальных    общеобразовательных  учреждений        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1441" marR="914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%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1441" marR="914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0,8</a:t>
                      </a:r>
                    </a:p>
                  </a:txBody>
                  <a:tcPr marL="91441" marR="914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0,8</a:t>
                      </a:r>
                      <a:endParaRPr lang="ru-RU" sz="1400" kern="12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91441" marR="914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0,8</a:t>
                      </a:r>
                      <a:endParaRPr lang="ru-RU" sz="1400" kern="12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91441" marR="914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00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11.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1441" marR="914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Численность обучающихся выпускного класса  общеобразовательных  учреждений,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не получивших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аттестат о  среднем (полном)    образовании            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1441" marR="914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человек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1441" marR="914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+mn-lt"/>
                          <a:ea typeface="Calibri"/>
                          <a:cs typeface="Times New Roman" pitchFamily="18" charset="0"/>
                        </a:rPr>
                        <a:t>16</a:t>
                      </a:r>
                      <a:endParaRPr lang="ru-RU" sz="14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91441" marR="914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18</a:t>
                      </a:r>
                      <a:endParaRPr lang="ru-RU" sz="1400" kern="12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91441" marR="914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19</a:t>
                      </a:r>
                      <a:endParaRPr lang="ru-RU" sz="1400" kern="12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91441" marR="914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00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12.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1441" marR="914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Численность обучающихся выпускного класса   интернатных общеобразовательных  учреждений,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не получивших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аттестат о  среднем (полном)    образовании            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1441" marR="914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человек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1441" marR="914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+mn-lt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14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91441" marR="914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ru-RU" sz="1400" kern="12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91441" marR="914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ru-RU" sz="1400" kern="12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91441" marR="914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5212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13.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1441" marR="914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Среднемесячная   номинальная начисленная заработная плата работников  муниципальных 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общеобразовательных   учреждений, 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1441" marR="914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руб.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1441" marR="914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+mn-lt"/>
                          <a:ea typeface="Calibri"/>
                          <a:cs typeface="Times New Roman" pitchFamily="18" charset="0"/>
                        </a:rPr>
                        <a:t>40 832,2</a:t>
                      </a:r>
                      <a:endParaRPr lang="ru-RU" sz="14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91441" marR="914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+mn-lt"/>
                          <a:ea typeface="Calibri"/>
                          <a:cs typeface="Times New Roman" pitchFamily="18" charset="0"/>
                        </a:rPr>
                        <a:t>40 832,2</a:t>
                      </a:r>
                      <a:endParaRPr lang="ru-RU" sz="14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91441" marR="914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+mn-lt"/>
                          <a:ea typeface="Calibri"/>
                          <a:cs typeface="Times New Roman" pitchFamily="18" charset="0"/>
                        </a:rPr>
                        <a:t>40 832,2</a:t>
                      </a:r>
                      <a:endParaRPr lang="ru-RU" sz="14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91441" marR="914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в том числе учителей   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1441" marR="914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+mn-lt"/>
                          <a:ea typeface="Calibri"/>
                          <a:cs typeface="Times New Roman" pitchFamily="18" charset="0"/>
                        </a:rPr>
                        <a:t>47 170,6</a:t>
                      </a:r>
                      <a:endParaRPr lang="ru-RU" sz="14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91441" marR="914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+mn-lt"/>
                          <a:ea typeface="Calibri"/>
                          <a:cs typeface="Times New Roman" pitchFamily="18" charset="0"/>
                        </a:rPr>
                        <a:t>47 170,6</a:t>
                      </a:r>
                      <a:endParaRPr lang="ru-RU" sz="14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91441" marR="914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+mn-lt"/>
                          <a:ea typeface="Calibri"/>
                          <a:cs typeface="Times New Roman" pitchFamily="18" charset="0"/>
                        </a:rPr>
                        <a:t>47 170,6</a:t>
                      </a:r>
                      <a:endParaRPr lang="ru-RU" sz="14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91441" marR="914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" name="Прямоугольник 77"/>
          <p:cNvSpPr/>
          <p:nvPr/>
        </p:nvSpPr>
        <p:spPr>
          <a:xfrm>
            <a:off x="0" y="6581160"/>
            <a:ext cx="12187680" cy="276480"/>
          </a:xfrm>
          <a:prstGeom prst="rect">
            <a:avLst/>
          </a:prstGeom>
          <a:solidFill>
            <a:srgbClr val="BCB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350" b="1" strike="noStrike" spc="-1" dirty="0">
              <a:solidFill>
                <a:schemeClr val="lt1"/>
              </a:solidFill>
              <a:latin typeface="Calibri"/>
            </a:endParaRPr>
          </a:p>
        </p:txBody>
      </p:sp>
      <p:grpSp>
        <p:nvGrpSpPr>
          <p:cNvPr id="13" name="Группа 77"/>
          <p:cNvGrpSpPr/>
          <p:nvPr/>
        </p:nvGrpSpPr>
        <p:grpSpPr>
          <a:xfrm>
            <a:off x="31634" y="6519161"/>
            <a:ext cx="2477765" cy="327779"/>
            <a:chOff x="31634" y="6519161"/>
            <a:chExt cx="2477765" cy="327779"/>
          </a:xfrm>
        </p:grpSpPr>
        <p:sp>
          <p:nvSpPr>
            <p:cNvPr id="14" name="TextBox 13"/>
            <p:cNvSpPr txBox="1"/>
            <p:nvPr/>
          </p:nvSpPr>
          <p:spPr>
            <a:xfrm>
              <a:off x="324698" y="6552772"/>
              <a:ext cx="218470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b="1" dirty="0" smtClean="0">
                  <a:latin typeface="Calibri" panose="020F0502020204030204" pitchFamily="34" charset="0"/>
                </a:rPr>
                <a:t>Администрация города Твери</a:t>
              </a:r>
              <a:endParaRPr lang="ru-RU" sz="1200" b="1" dirty="0">
                <a:latin typeface="Calibri" panose="020F0502020204030204" pitchFamily="34" charset="0"/>
              </a:endParaRPr>
            </a:p>
          </p:txBody>
        </p:sp>
        <p:pic>
          <p:nvPicPr>
            <p:cNvPr id="15" name="Picture 2" descr="Герб города Тверь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634" y="6519161"/>
              <a:ext cx="294369" cy="3277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F8B4F9AE-2B7D-43B8-AD8B-ED3109F5FBD3}" type="slidenum">
              <a:rPr lang="ru-RU" sz="1400" b="1" smtClean="0">
                <a:solidFill>
                  <a:schemeClr val="tx1"/>
                </a:solidFill>
              </a:rPr>
              <a:pPr/>
              <a:t>57</a:t>
            </a:fld>
            <a:endParaRPr lang="ru-RU" sz="14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78743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431373" y="836711"/>
          <a:ext cx="11329260" cy="5245147"/>
        </p:xfrm>
        <a:graphic>
          <a:graphicData uri="http://schemas.openxmlformats.org/drawingml/2006/table">
            <a:tbl>
              <a:tblPr/>
              <a:tblGrid>
                <a:gridCol w="566463"/>
                <a:gridCol w="5770241"/>
                <a:gridCol w="1152128"/>
                <a:gridCol w="1152128"/>
                <a:gridCol w="1344150"/>
                <a:gridCol w="1344150"/>
              </a:tblGrid>
              <a:tr h="4320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N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п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/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п</a:t>
                      </a:r>
                      <a:endParaRPr lang="ru-RU" sz="14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76824" marR="76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Наименование показателя</a:t>
                      </a:r>
                      <a:endParaRPr lang="ru-RU" sz="14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76824" marR="76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Ед.изм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.</a:t>
                      </a:r>
                      <a:endParaRPr lang="ru-RU" sz="14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76824" marR="76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+mn-lt"/>
                          <a:ea typeface="Calibri"/>
                          <a:cs typeface="Times New Roman" pitchFamily="18" charset="0"/>
                        </a:rPr>
                        <a:t>2024 год</a:t>
                      </a:r>
                      <a:endParaRPr lang="ru-RU" sz="14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76824" marR="76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+mn-lt"/>
                          <a:ea typeface="Calibri"/>
                          <a:cs typeface="Times New Roman" pitchFamily="18" charset="0"/>
                        </a:rPr>
                        <a:t>2025 год</a:t>
                      </a:r>
                      <a:endParaRPr lang="ru-RU" sz="14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76824" marR="76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+mn-lt"/>
                          <a:ea typeface="Calibri"/>
                          <a:cs typeface="Times New Roman" pitchFamily="18" charset="0"/>
                        </a:rPr>
                        <a:t>20</a:t>
                      </a:r>
                      <a:r>
                        <a:rPr lang="en-US" sz="1400" dirty="0" smtClean="0">
                          <a:latin typeface="+mn-lt"/>
                          <a:ea typeface="Calibri"/>
                          <a:cs typeface="Times New Roman" pitchFamily="18" charset="0"/>
                        </a:rPr>
                        <a:t>26</a:t>
                      </a:r>
                      <a:r>
                        <a:rPr lang="ru-RU" sz="1400" dirty="0" smtClean="0">
                          <a:latin typeface="+mn-lt"/>
                          <a:ea typeface="Calibri"/>
                          <a:cs typeface="Times New Roman" pitchFamily="18" charset="0"/>
                        </a:rPr>
                        <a:t> год</a:t>
                      </a:r>
                      <a:endParaRPr lang="ru-RU" sz="14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76824" marR="76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5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+mn-lt"/>
                          <a:ea typeface="Calibri"/>
                          <a:cs typeface="Times New Roman" pitchFamily="18" charset="0"/>
                        </a:rPr>
                        <a:t>1</a:t>
                      </a:r>
                      <a:endParaRPr lang="ru-RU" sz="11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76824" marR="768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+mn-lt"/>
                          <a:ea typeface="Calibri"/>
                          <a:cs typeface="Times New Roman" pitchFamily="18" charset="0"/>
                        </a:rPr>
                        <a:t>2</a:t>
                      </a:r>
                      <a:endParaRPr lang="ru-RU" sz="11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76824" marR="768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+mn-lt"/>
                          <a:ea typeface="Calibri"/>
                          <a:cs typeface="Times New Roman" pitchFamily="18" charset="0"/>
                        </a:rPr>
                        <a:t>3</a:t>
                      </a:r>
                      <a:endParaRPr lang="ru-RU" sz="11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76824" marR="768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+mn-lt"/>
                          <a:ea typeface="Calibri"/>
                          <a:cs typeface="Times New Roman" pitchFamily="18" charset="0"/>
                        </a:rPr>
                        <a:t>4</a:t>
                      </a:r>
                      <a:endParaRPr lang="ru-RU" sz="11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76824" marR="768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ru-RU" sz="1100" kern="12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76824" marR="768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6</a:t>
                      </a:r>
                      <a:endParaRPr lang="ru-RU" sz="1100" kern="12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76824" marR="768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7528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14.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1441" marR="914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Среднесписочная    численность работников  муниципальных  общеобразовательных  учреждений, 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1441" marR="914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человек</a:t>
                      </a:r>
                      <a:endParaRPr lang="ru-RU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1441" marR="914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+mn-lt"/>
                          <a:ea typeface="Calibri"/>
                          <a:cs typeface="Times New Roman" pitchFamily="18" charset="0"/>
                        </a:rPr>
                        <a:t>4 456,7</a:t>
                      </a:r>
                      <a:endParaRPr lang="ru-RU" sz="14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91441" marR="914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+mn-lt"/>
                          <a:ea typeface="Calibri"/>
                          <a:cs typeface="Times New Roman" pitchFamily="18" charset="0"/>
                        </a:rPr>
                        <a:t>4 456,7</a:t>
                      </a:r>
                      <a:endParaRPr lang="ru-RU" sz="14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91441" marR="914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+mn-lt"/>
                          <a:ea typeface="Calibri"/>
                          <a:cs typeface="Times New Roman" pitchFamily="18" charset="0"/>
                        </a:rPr>
                        <a:t>4 456,7</a:t>
                      </a:r>
                      <a:endParaRPr lang="ru-RU" sz="14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91441" marR="914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6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в том числе учителей       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1441" marR="914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+mn-lt"/>
                          <a:ea typeface="Calibri"/>
                          <a:cs typeface="Times New Roman" pitchFamily="18" charset="0"/>
                        </a:rPr>
                        <a:t>2 191,5</a:t>
                      </a:r>
                      <a:endParaRPr lang="ru-RU" sz="14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91441" marR="914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+mn-lt"/>
                          <a:ea typeface="Calibri"/>
                          <a:cs typeface="Times New Roman" pitchFamily="18" charset="0"/>
                        </a:rPr>
                        <a:t>2 191,5</a:t>
                      </a:r>
                      <a:endParaRPr lang="ru-RU" sz="14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91441" marR="914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+mn-lt"/>
                          <a:ea typeface="Calibri"/>
                          <a:cs typeface="Times New Roman" pitchFamily="18" charset="0"/>
                        </a:rPr>
                        <a:t>2 191,5</a:t>
                      </a:r>
                      <a:endParaRPr lang="ru-RU" sz="14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91441" marR="914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43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15.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1441" marR="914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Доля муниципальных    общеобразовательных   учреждений, здания    которых находятся в    аварийном состоянии или требуют капитального   ремонта, в общем числе  муниципальных  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общеобразовательных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учреждений             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1441" marR="914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%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1441" marR="914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9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91441" marR="914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7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91441" marR="914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6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91441" marR="914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39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6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.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1441" marR="914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Расходы бюджета города на общее образование в  расчете на 1   обучающегося в   муниципальных     общеобразовательных   учреждениях           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1441" marR="914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руб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.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1441" marR="914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+mn-lt"/>
                          <a:ea typeface="Calibri"/>
                          <a:cs typeface="Times New Roman" pitchFamily="18" charset="0"/>
                        </a:rPr>
                        <a:t>60 123</a:t>
                      </a:r>
                      <a:endParaRPr lang="ru-RU" sz="14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91441" marR="914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57 304</a:t>
                      </a:r>
                      <a:endParaRPr lang="ru-RU" sz="1400" kern="12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91441" marR="914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55 828</a:t>
                      </a:r>
                      <a:endParaRPr lang="ru-RU" sz="1400" kern="12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91441" marR="914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17.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1441" marR="914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Общая численность  обучающихся в  муниципальных общеобразовательных    учреждениях                 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1441" marR="914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человек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1441" marR="914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+mn-lt"/>
                          <a:ea typeface="Calibri"/>
                          <a:cs typeface="Times New Roman" pitchFamily="18" charset="0"/>
                        </a:rPr>
                        <a:t>54 069</a:t>
                      </a:r>
                      <a:endParaRPr lang="ru-RU" sz="14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91441" marR="914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+mn-lt"/>
                          <a:ea typeface="Calibri"/>
                          <a:cs typeface="Times New Roman" pitchFamily="18" charset="0"/>
                        </a:rPr>
                        <a:t>55 580</a:t>
                      </a:r>
                      <a:endParaRPr lang="ru-RU" sz="14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91441" marR="914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+mn-lt"/>
                          <a:ea typeface="Calibri"/>
                          <a:cs typeface="Times New Roman" pitchFamily="18" charset="0"/>
                        </a:rPr>
                        <a:t>56 985</a:t>
                      </a:r>
                      <a:endParaRPr lang="ru-RU" sz="14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91441" marR="914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43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18.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1441" marR="914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Доля детей в возрасте  5 - 18 лет, получающих  услуги по    дополнительному  образованию в организациях различной  организационно-правовой  формы и формы    собственности, в общей численности детей  данной возрастной   группы    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      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1441" marR="914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%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1441" marR="914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82</a:t>
                      </a:r>
                      <a:endParaRPr lang="ru-RU" sz="1400" kern="12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91441" marR="914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82</a:t>
                      </a:r>
                      <a:endParaRPr lang="ru-RU" sz="1400" kern="12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91441" marR="914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82</a:t>
                      </a:r>
                      <a:endParaRPr lang="ru-RU" sz="1400" kern="12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91441" marR="914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43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+mn-lt"/>
                          <a:ea typeface="Calibri"/>
                          <a:cs typeface="Times New Roman"/>
                        </a:rPr>
                        <a:t>19.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1429" marR="91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Доля  муниципальных общеобразовательных    учреждений, здания  которых находятся в  аварийном состоянии или   требуют капитального   ремонта, в общем числе  муниципальных  дошкольных   образовательных   учреждений    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1429" marR="91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%</a:t>
                      </a:r>
                      <a:endParaRPr lang="ru-RU" sz="1400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1429" marR="91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1400" kern="12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91429" marR="91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ru-RU" sz="1400" kern="12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91429" marR="91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ru-RU" sz="1400" kern="12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91429" marR="91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Прямоугольник 77"/>
          <p:cNvSpPr/>
          <p:nvPr/>
        </p:nvSpPr>
        <p:spPr>
          <a:xfrm>
            <a:off x="0" y="6581160"/>
            <a:ext cx="12187680" cy="276480"/>
          </a:xfrm>
          <a:prstGeom prst="rect">
            <a:avLst/>
          </a:prstGeom>
          <a:solidFill>
            <a:srgbClr val="BCB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350" b="1" strike="noStrike" spc="-1" dirty="0">
              <a:solidFill>
                <a:schemeClr val="lt1"/>
              </a:solidFill>
              <a:latin typeface="Calibri"/>
            </a:endParaRPr>
          </a:p>
        </p:txBody>
      </p:sp>
      <p:grpSp>
        <p:nvGrpSpPr>
          <p:cNvPr id="7" name="Группа 77"/>
          <p:cNvGrpSpPr/>
          <p:nvPr/>
        </p:nvGrpSpPr>
        <p:grpSpPr>
          <a:xfrm>
            <a:off x="31634" y="6519161"/>
            <a:ext cx="2477765" cy="327779"/>
            <a:chOff x="31634" y="6519161"/>
            <a:chExt cx="2477765" cy="327779"/>
          </a:xfrm>
        </p:grpSpPr>
        <p:sp>
          <p:nvSpPr>
            <p:cNvPr id="9" name="TextBox 8"/>
            <p:cNvSpPr txBox="1"/>
            <p:nvPr/>
          </p:nvSpPr>
          <p:spPr>
            <a:xfrm>
              <a:off x="324698" y="6552772"/>
              <a:ext cx="218470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b="1" dirty="0" smtClean="0">
                  <a:latin typeface="Calibri" panose="020F0502020204030204" pitchFamily="34" charset="0"/>
                </a:rPr>
                <a:t>Администрация города Твери</a:t>
              </a:r>
              <a:endParaRPr lang="ru-RU" sz="1200" b="1" dirty="0">
                <a:latin typeface="Calibri" panose="020F0502020204030204" pitchFamily="34" charset="0"/>
              </a:endParaRPr>
            </a:p>
          </p:txBody>
        </p:sp>
        <p:pic>
          <p:nvPicPr>
            <p:cNvPr id="10" name="Picture 2" descr="Герб города Тверь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634" y="6519161"/>
              <a:ext cx="294369" cy="3277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F8B4F9AE-2B7D-43B8-AD8B-ED3109F5FBD3}" type="slidenum">
              <a:rPr lang="ru-RU" sz="1400" b="1" smtClean="0">
                <a:solidFill>
                  <a:schemeClr val="tx1"/>
                </a:solidFill>
              </a:rPr>
              <a:pPr/>
              <a:t>58</a:t>
            </a:fld>
            <a:endParaRPr lang="ru-RU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8743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ирог 8"/>
          <p:cNvSpPr/>
          <p:nvPr/>
        </p:nvSpPr>
        <p:spPr>
          <a:xfrm flipH="1">
            <a:off x="4441741" y="2014332"/>
            <a:ext cx="3325448" cy="3325448"/>
          </a:xfrm>
          <a:prstGeom prst="pie">
            <a:avLst>
              <a:gd name="adj1" fmla="val 1661822"/>
              <a:gd name="adj2" fmla="val 12477700"/>
            </a:avLst>
          </a:prstGeom>
          <a:solidFill>
            <a:srgbClr val="70C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Пирог 9"/>
          <p:cNvSpPr/>
          <p:nvPr/>
        </p:nvSpPr>
        <p:spPr>
          <a:xfrm flipH="1">
            <a:off x="4441741" y="2014332"/>
            <a:ext cx="3325448" cy="3325448"/>
          </a:xfrm>
          <a:prstGeom prst="pie">
            <a:avLst>
              <a:gd name="adj1" fmla="val 12463743"/>
              <a:gd name="adj2" fmla="val 1747476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4811059" y="2383650"/>
            <a:ext cx="2586812" cy="2586812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2" name="Овал 11"/>
          <p:cNvSpPr/>
          <p:nvPr/>
        </p:nvSpPr>
        <p:spPr>
          <a:xfrm>
            <a:off x="4569647" y="2237551"/>
            <a:ext cx="180748" cy="180748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7492156" y="5016771"/>
            <a:ext cx="180748" cy="180748"/>
          </a:xfrm>
          <a:prstGeom prst="ellipse">
            <a:avLst/>
          </a:prstGeom>
          <a:solidFill>
            <a:srgbClr val="70C3EC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5079416" y="3399807"/>
            <a:ext cx="468000" cy="924128"/>
          </a:xfrm>
          <a:prstGeom prst="rect">
            <a:avLst/>
          </a:prstGeom>
          <a:solidFill>
            <a:srgbClr val="7296AA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5883379" y="3470807"/>
            <a:ext cx="468000" cy="852999"/>
          </a:xfrm>
          <a:prstGeom prst="rect">
            <a:avLst/>
          </a:prstGeom>
          <a:solidFill>
            <a:srgbClr val="7296AA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6690692" y="3470807"/>
            <a:ext cx="468000" cy="859499"/>
          </a:xfrm>
          <a:prstGeom prst="rect">
            <a:avLst/>
          </a:prstGeom>
          <a:solidFill>
            <a:srgbClr val="7296AA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TextBox 33"/>
          <p:cNvSpPr txBox="1"/>
          <p:nvPr/>
        </p:nvSpPr>
        <p:spPr>
          <a:xfrm>
            <a:off x="5069347" y="4097094"/>
            <a:ext cx="4988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2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2024</a:t>
            </a:r>
            <a:endParaRPr lang="ru-RU" sz="12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872641" y="4104447"/>
            <a:ext cx="4988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2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2025</a:t>
            </a:r>
            <a:endParaRPr lang="ru-RU" sz="12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688330" y="4104447"/>
            <a:ext cx="4988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2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2026</a:t>
            </a:r>
            <a:endParaRPr lang="ru-RU" sz="12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311171" y="0"/>
            <a:ext cx="49314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  <a:t>Муниципальная программа города Твери </a:t>
            </a:r>
            <a:endParaRPr lang="ru-RU" sz="20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</a:rPr>
              <a:t>«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  <a:t>Развитие культуры города Твери»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1793155" y="939281"/>
            <a:ext cx="1026307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</a:rPr>
              <a:t>Цель </a:t>
            </a:r>
            <a:r>
              <a:rPr lang="ru-RU" sz="1400" b="1" dirty="0">
                <a:solidFill>
                  <a:schemeClr val="bg1">
                    <a:lumMod val="50000"/>
                  </a:schemeClr>
                </a:solidFill>
              </a:rPr>
              <a:t>муниципальной программы: </a:t>
            </a:r>
          </a:p>
          <a:p>
            <a:r>
              <a:rPr lang="ru-RU" sz="1400" b="1" dirty="0">
                <a:solidFill>
                  <a:schemeClr val="bg1">
                    <a:lumMod val="50000"/>
                  </a:schemeClr>
                </a:solidFill>
              </a:rPr>
              <a:t>Повышение качества и разнообразия услуг, предоставляемых в сфере культуры и дополнительного образования, предоставление возможностей для самореализации граждан и развития талантов</a:t>
            </a:r>
          </a:p>
        </p:txBody>
      </p:sp>
      <p:pic>
        <p:nvPicPr>
          <p:cNvPr id="41" name="Picture 2" descr="http://cdn.onlinewebfonts.com/svg/download_464253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845" y="1005956"/>
            <a:ext cx="622255" cy="62289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Прямоугольник 41"/>
          <p:cNvSpPr/>
          <p:nvPr/>
        </p:nvSpPr>
        <p:spPr>
          <a:xfrm>
            <a:off x="7767189" y="4695582"/>
            <a:ext cx="362149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Подпрограмма </a:t>
            </a:r>
          </a:p>
          <a:p>
            <a:r>
              <a:rPr lang="ru-RU" sz="1400" dirty="0"/>
              <a:t>«Реализация социально значимых проектов в сфере </a:t>
            </a:r>
            <a:r>
              <a:rPr lang="ru-RU" sz="1400" dirty="0" smtClean="0"/>
              <a:t>культуры города Твери, сохранение </a:t>
            </a:r>
            <a:r>
              <a:rPr lang="ru-RU" sz="1400" dirty="0"/>
              <a:t>культурного наследия города Твери»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1144905" y="1984527"/>
            <a:ext cx="320102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dirty="0"/>
              <a:t>Подпрограмма</a:t>
            </a:r>
          </a:p>
          <a:p>
            <a:pPr algn="r"/>
            <a:r>
              <a:rPr lang="ru-RU" sz="1400" dirty="0"/>
              <a:t>«Сохранение и развитие культурного потенциала города Твери»</a:t>
            </a:r>
          </a:p>
        </p:txBody>
      </p:sp>
      <p:pic>
        <p:nvPicPr>
          <p:cNvPr id="44" name="Picture 14" descr="https://i.pinimg.com/236x/29/95/65/2995658da3a939973837e5d7ad475a3f--free-images-theatres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1954" y="2491867"/>
            <a:ext cx="422550" cy="4225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TextBox 46"/>
          <p:cNvSpPr txBox="1"/>
          <p:nvPr/>
        </p:nvSpPr>
        <p:spPr>
          <a:xfrm>
            <a:off x="5723357" y="4462468"/>
            <a:ext cx="10390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м</a:t>
            </a:r>
            <a:r>
              <a:rPr lang="ru-RU" dirty="0" smtClean="0"/>
              <a:t>лн руб.</a:t>
            </a:r>
            <a:endParaRPr lang="ru-RU" dirty="0"/>
          </a:p>
        </p:txBody>
      </p:sp>
      <p:grpSp>
        <p:nvGrpSpPr>
          <p:cNvPr id="2" name="Группа 48"/>
          <p:cNvGrpSpPr/>
          <p:nvPr/>
        </p:nvGrpSpPr>
        <p:grpSpPr>
          <a:xfrm>
            <a:off x="7767189" y="5680811"/>
            <a:ext cx="1518520" cy="654256"/>
            <a:chOff x="1521737" y="2683358"/>
            <a:chExt cx="1518520" cy="654256"/>
          </a:xfrm>
        </p:grpSpPr>
        <p:sp>
          <p:nvSpPr>
            <p:cNvPr id="50" name="Прямоугольник 49"/>
            <p:cNvSpPr/>
            <p:nvPr/>
          </p:nvSpPr>
          <p:spPr>
            <a:xfrm>
              <a:off x="1987410" y="2743627"/>
              <a:ext cx="361884" cy="144000"/>
            </a:xfrm>
            <a:prstGeom prst="rect">
              <a:avLst/>
            </a:prstGeom>
            <a:solidFill>
              <a:srgbClr val="7296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" dirty="0">
                <a:solidFill>
                  <a:schemeClr val="bg1"/>
                </a:solidFill>
              </a:endParaRPr>
            </a:p>
          </p:txBody>
        </p:sp>
        <p:sp>
          <p:nvSpPr>
            <p:cNvPr id="51" name="Прямоугольник 50"/>
            <p:cNvSpPr/>
            <p:nvPr/>
          </p:nvSpPr>
          <p:spPr>
            <a:xfrm>
              <a:off x="1984194" y="2928270"/>
              <a:ext cx="399216" cy="144000"/>
            </a:xfrm>
            <a:prstGeom prst="rect">
              <a:avLst/>
            </a:prstGeom>
            <a:solidFill>
              <a:srgbClr val="7296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" dirty="0">
                <a:solidFill>
                  <a:schemeClr val="bg1"/>
                </a:solidFill>
              </a:endParaRPr>
            </a:p>
          </p:txBody>
        </p:sp>
        <p:sp>
          <p:nvSpPr>
            <p:cNvPr id="52" name="Прямоугольник 51"/>
            <p:cNvSpPr/>
            <p:nvPr/>
          </p:nvSpPr>
          <p:spPr>
            <a:xfrm>
              <a:off x="1984194" y="3115000"/>
              <a:ext cx="399216" cy="144000"/>
            </a:xfrm>
            <a:prstGeom prst="rect">
              <a:avLst/>
            </a:prstGeom>
            <a:solidFill>
              <a:srgbClr val="7296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" dirty="0">
                <a:solidFill>
                  <a:schemeClr val="bg1"/>
                </a:solidFill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1521737" y="2691283"/>
              <a:ext cx="4988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dirty="0" smtClean="0">
                  <a:solidFill>
                    <a:schemeClr val="bg1">
                      <a:lumMod val="50000"/>
                    </a:schemeClr>
                  </a:solidFill>
                </a:rPr>
                <a:t>2024</a:t>
              </a:r>
            </a:p>
            <a:p>
              <a:r>
                <a:rPr lang="ru-RU" sz="1200" b="1" dirty="0" smtClean="0">
                  <a:solidFill>
                    <a:schemeClr val="bg1">
                      <a:lumMod val="50000"/>
                    </a:schemeClr>
                  </a:solidFill>
                </a:rPr>
                <a:t>2025</a:t>
              </a:r>
            </a:p>
            <a:p>
              <a:r>
                <a:rPr lang="ru-RU" sz="1200" b="1" dirty="0" smtClean="0">
                  <a:solidFill>
                    <a:schemeClr val="bg1">
                      <a:lumMod val="50000"/>
                    </a:schemeClr>
                  </a:solidFill>
                </a:rPr>
                <a:t>2026</a:t>
              </a:r>
              <a:endParaRPr lang="ru-RU" sz="12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2322559" y="2683358"/>
              <a:ext cx="71769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 smtClean="0"/>
                <a:t>18,0</a:t>
              </a:r>
            </a:p>
            <a:p>
              <a:r>
                <a:rPr lang="ru-RU" sz="1200" dirty="0" smtClean="0"/>
                <a:t>18,3</a:t>
              </a:r>
            </a:p>
            <a:p>
              <a:r>
                <a:rPr lang="ru-RU" sz="1200" dirty="0" smtClean="0"/>
                <a:t>18,3</a:t>
              </a:r>
              <a:endParaRPr lang="ru-RU" sz="1200" dirty="0"/>
            </a:p>
          </p:txBody>
        </p:sp>
      </p:grpSp>
      <p:grpSp>
        <p:nvGrpSpPr>
          <p:cNvPr id="3" name="Группа 54"/>
          <p:cNvGrpSpPr/>
          <p:nvPr/>
        </p:nvGrpSpPr>
        <p:grpSpPr>
          <a:xfrm>
            <a:off x="2683996" y="2723191"/>
            <a:ext cx="1518520" cy="654256"/>
            <a:chOff x="1521737" y="2683358"/>
            <a:chExt cx="1518520" cy="654256"/>
          </a:xfrm>
        </p:grpSpPr>
        <p:sp>
          <p:nvSpPr>
            <p:cNvPr id="56" name="Прямоугольник 55"/>
            <p:cNvSpPr/>
            <p:nvPr/>
          </p:nvSpPr>
          <p:spPr>
            <a:xfrm>
              <a:off x="1987410" y="2743627"/>
              <a:ext cx="396000" cy="144000"/>
            </a:xfrm>
            <a:prstGeom prst="rect">
              <a:avLst/>
            </a:prstGeom>
            <a:solidFill>
              <a:srgbClr val="7296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" dirty="0">
                <a:solidFill>
                  <a:schemeClr val="bg1"/>
                </a:solidFill>
              </a:endParaRPr>
            </a:p>
          </p:txBody>
        </p:sp>
        <p:sp>
          <p:nvSpPr>
            <p:cNvPr id="57" name="Прямоугольник 56"/>
            <p:cNvSpPr/>
            <p:nvPr/>
          </p:nvSpPr>
          <p:spPr>
            <a:xfrm>
              <a:off x="1984194" y="2928270"/>
              <a:ext cx="370653" cy="144000"/>
            </a:xfrm>
            <a:prstGeom prst="rect">
              <a:avLst/>
            </a:prstGeom>
            <a:solidFill>
              <a:srgbClr val="7296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" dirty="0">
                <a:solidFill>
                  <a:schemeClr val="bg1"/>
                </a:solidFill>
              </a:endParaRPr>
            </a:p>
          </p:txBody>
        </p:sp>
        <p:sp>
          <p:nvSpPr>
            <p:cNvPr id="58" name="Прямоугольник 57"/>
            <p:cNvSpPr/>
            <p:nvPr/>
          </p:nvSpPr>
          <p:spPr>
            <a:xfrm>
              <a:off x="1984194" y="3115000"/>
              <a:ext cx="370653" cy="144000"/>
            </a:xfrm>
            <a:prstGeom prst="rect">
              <a:avLst/>
            </a:prstGeom>
            <a:solidFill>
              <a:srgbClr val="7296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" dirty="0">
                <a:solidFill>
                  <a:schemeClr val="bg1"/>
                </a:solidFill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1521737" y="2691283"/>
              <a:ext cx="4988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dirty="0" smtClean="0">
                  <a:solidFill>
                    <a:schemeClr val="bg1">
                      <a:lumMod val="50000"/>
                    </a:schemeClr>
                  </a:solidFill>
                </a:rPr>
                <a:t>2024</a:t>
              </a:r>
            </a:p>
            <a:p>
              <a:r>
                <a:rPr lang="ru-RU" sz="1200" b="1" dirty="0" smtClean="0">
                  <a:solidFill>
                    <a:schemeClr val="bg1">
                      <a:lumMod val="50000"/>
                    </a:schemeClr>
                  </a:solidFill>
                </a:rPr>
                <a:t>2025</a:t>
              </a:r>
            </a:p>
            <a:p>
              <a:r>
                <a:rPr lang="ru-RU" sz="1200" b="1" dirty="0" smtClean="0">
                  <a:solidFill>
                    <a:schemeClr val="bg1">
                      <a:lumMod val="50000"/>
                    </a:schemeClr>
                  </a:solidFill>
                </a:rPr>
                <a:t>2026</a:t>
              </a:r>
              <a:endParaRPr lang="ru-RU" sz="12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2322559" y="2683358"/>
              <a:ext cx="71769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 smtClean="0"/>
                <a:t>474,0</a:t>
              </a:r>
            </a:p>
            <a:p>
              <a:r>
                <a:rPr lang="ru-RU" sz="1200" dirty="0" smtClean="0"/>
                <a:t>464,0</a:t>
              </a:r>
            </a:p>
            <a:p>
              <a:r>
                <a:rPr lang="ru-RU" sz="1200" dirty="0" smtClean="0"/>
                <a:t>464,0</a:t>
              </a:r>
              <a:endParaRPr lang="ru-RU" sz="1200" dirty="0"/>
            </a:p>
          </p:txBody>
        </p:sp>
      </p:grpSp>
      <p:sp>
        <p:nvSpPr>
          <p:cNvPr id="61" name="TextBox 60"/>
          <p:cNvSpPr txBox="1"/>
          <p:nvPr/>
        </p:nvSpPr>
        <p:spPr>
          <a:xfrm>
            <a:off x="5061954" y="3112786"/>
            <a:ext cx="5373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492,0</a:t>
            </a:r>
            <a:endParaRPr lang="ru-RU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5863721" y="3188989"/>
            <a:ext cx="5373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482,3</a:t>
            </a:r>
            <a:endParaRPr lang="ru-RU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6669011" y="3190223"/>
            <a:ext cx="5373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482,3</a:t>
            </a:r>
            <a:endParaRPr lang="ru-RU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5" name="Прямоугольник 77"/>
          <p:cNvSpPr/>
          <p:nvPr/>
        </p:nvSpPr>
        <p:spPr>
          <a:xfrm>
            <a:off x="0" y="6581160"/>
            <a:ext cx="12187680" cy="276480"/>
          </a:xfrm>
          <a:prstGeom prst="rect">
            <a:avLst/>
          </a:prstGeom>
          <a:solidFill>
            <a:srgbClr val="BCB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350" b="1" strike="noStrike" spc="-1" dirty="0">
              <a:solidFill>
                <a:schemeClr val="lt1"/>
              </a:solidFill>
              <a:latin typeface="Calibri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11824592" y="6550223"/>
            <a:ext cx="36740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6E56C8BD-70D1-4B45-8C1B-2C0F3206853E}" type="slidenum">
              <a:rPr lang="ru-RU" sz="1400" b="1">
                <a:latin typeface="Calibri" panose="020F0502020204030204" pitchFamily="34" charset="0"/>
              </a:rPr>
              <a:pPr algn="ctr"/>
              <a:t>59</a:t>
            </a:fld>
            <a:endParaRPr lang="ru-RU" sz="1400" b="1" dirty="0">
              <a:latin typeface="Calibri" panose="020F0502020204030204" pitchFamily="34" charset="0"/>
            </a:endParaRPr>
          </a:p>
        </p:txBody>
      </p:sp>
      <p:grpSp>
        <p:nvGrpSpPr>
          <p:cNvPr id="4" name="Группа 68"/>
          <p:cNvGrpSpPr/>
          <p:nvPr/>
        </p:nvGrpSpPr>
        <p:grpSpPr>
          <a:xfrm>
            <a:off x="31634" y="6519161"/>
            <a:ext cx="2477765" cy="327779"/>
            <a:chOff x="31634" y="6519161"/>
            <a:chExt cx="2477765" cy="327779"/>
          </a:xfrm>
        </p:grpSpPr>
        <p:sp>
          <p:nvSpPr>
            <p:cNvPr id="70" name="TextBox 69"/>
            <p:cNvSpPr txBox="1"/>
            <p:nvPr/>
          </p:nvSpPr>
          <p:spPr>
            <a:xfrm>
              <a:off x="324698" y="6552772"/>
              <a:ext cx="218470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b="1" dirty="0" smtClean="0">
                  <a:latin typeface="Calibri" panose="020F0502020204030204" pitchFamily="34" charset="0"/>
                </a:rPr>
                <a:t>Администрация города Твери</a:t>
              </a:r>
              <a:endParaRPr lang="ru-RU" sz="1200" b="1" dirty="0">
                <a:latin typeface="Calibri" panose="020F0502020204030204" pitchFamily="34" charset="0"/>
              </a:endParaRPr>
            </a:p>
          </p:txBody>
        </p:sp>
        <p:pic>
          <p:nvPicPr>
            <p:cNvPr id="71" name="Picture 2" descr="Герб города Тверь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1634" y="6519161"/>
              <a:ext cx="294369" cy="3277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="" xmlns:p14="http://schemas.microsoft.com/office/powerpoint/2010/main" val="1851277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10749" y="404664"/>
            <a:ext cx="10177132" cy="720080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Бюджетная система Российской Федерации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623393" y="1052739"/>
            <a:ext cx="10972799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800" dirty="0" smtClean="0"/>
              <a:t> </a:t>
            </a:r>
            <a:r>
              <a:rPr lang="ru-RU" sz="2000" dirty="0" smtClean="0"/>
              <a:t>Бюджетная система Российской Федерации – это регулируемая  законодательством  РФ </a:t>
            </a:r>
            <a:r>
              <a:rPr lang="ru-RU" sz="2000" u="sng" dirty="0" smtClean="0"/>
              <a:t>совокупность трех уровней</a:t>
            </a:r>
            <a:r>
              <a:rPr lang="en-US" sz="2000" u="sng" dirty="0" smtClean="0"/>
              <a:t> </a:t>
            </a:r>
            <a:r>
              <a:rPr lang="ru-RU" sz="2000" u="sng" dirty="0" smtClean="0"/>
              <a:t>бюджетов</a:t>
            </a:r>
            <a:r>
              <a:rPr lang="ru-RU" sz="2000" dirty="0" smtClean="0"/>
              <a:t>, основанная на государственном устройстве Российской Федерации </a:t>
            </a:r>
            <a:r>
              <a:rPr lang="en-US" sz="2000" dirty="0" smtClean="0"/>
              <a:t> </a:t>
            </a:r>
            <a:r>
              <a:rPr lang="ru-RU" sz="2000" dirty="0" smtClean="0"/>
              <a:t>и экономических отношениях:</a:t>
            </a:r>
          </a:p>
          <a:p>
            <a:pPr marL="0" indent="0" algn="just"/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    Федеральный:</a:t>
            </a:r>
          </a:p>
          <a:p>
            <a:pPr algn="just">
              <a:buNone/>
            </a:pP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	 (Федеральный бюджет, бюджеты государственных внебюджетных фондов);</a:t>
            </a:r>
          </a:p>
          <a:p>
            <a:pPr algn="just"/>
            <a:r>
              <a:rPr lang="ru-RU" sz="2000" dirty="0" smtClean="0">
                <a:cs typeface="Times New Roman" pitchFamily="18" charset="0"/>
              </a:rPr>
              <a:t>Региональный </a:t>
            </a:r>
          </a:p>
          <a:p>
            <a:pPr algn="just">
              <a:buNone/>
            </a:pPr>
            <a:r>
              <a:rPr lang="ru-RU" sz="2000" dirty="0" smtClean="0">
                <a:cs typeface="Times New Roman" pitchFamily="18" charset="0"/>
              </a:rPr>
              <a:t>	(Бюджеты субъектов Российской Федерации; бюджеты территориальных государственных внебюджетных фондов);</a:t>
            </a:r>
          </a:p>
          <a:p>
            <a:pPr defTabSz="720000">
              <a:spcBef>
                <a:spcPts val="432"/>
              </a:spcBef>
              <a:spcAft>
                <a:spcPts val="0"/>
              </a:spcAft>
            </a:pPr>
            <a:r>
              <a:rPr lang="ru-RU" sz="2000" dirty="0" smtClean="0">
                <a:cs typeface="Times New Roman" pitchFamily="18" charset="0"/>
              </a:rPr>
              <a:t>Местный   </a:t>
            </a:r>
          </a:p>
          <a:p>
            <a:pPr defTabSz="720000">
              <a:spcBef>
                <a:spcPts val="432"/>
              </a:spcBef>
              <a:spcAft>
                <a:spcPts val="0"/>
              </a:spcAft>
              <a:buNone/>
            </a:pPr>
            <a:r>
              <a:rPr lang="ru-RU" sz="2000" dirty="0" smtClean="0">
                <a:cs typeface="Times New Roman" pitchFamily="18" charset="0"/>
              </a:rPr>
              <a:t>	(Бюджеты муниципальных районов, БЮДЖЕТЫ ГОРОДСКИХ ОКРУГОВ, бюджеты городских и сельских поселений, бюджеты внутригородских муниципальных  образований)</a:t>
            </a:r>
          </a:p>
          <a:p>
            <a:pPr algn="just">
              <a:buNone/>
            </a:pPr>
            <a:endParaRPr lang="ru-RU" sz="20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8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8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77"/>
          <p:cNvSpPr/>
          <p:nvPr/>
        </p:nvSpPr>
        <p:spPr>
          <a:xfrm>
            <a:off x="0" y="6581160"/>
            <a:ext cx="12187680" cy="276480"/>
          </a:xfrm>
          <a:prstGeom prst="rect">
            <a:avLst/>
          </a:prstGeom>
          <a:solidFill>
            <a:srgbClr val="BCB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350" b="1" strike="noStrike" spc="-1" dirty="0">
              <a:solidFill>
                <a:schemeClr val="lt1"/>
              </a:solidFill>
              <a:latin typeface="Calibri"/>
            </a:endParaRPr>
          </a:p>
        </p:txBody>
      </p:sp>
      <p:grpSp>
        <p:nvGrpSpPr>
          <p:cNvPr id="6" name="Группа 77"/>
          <p:cNvGrpSpPr/>
          <p:nvPr/>
        </p:nvGrpSpPr>
        <p:grpSpPr>
          <a:xfrm>
            <a:off x="31634" y="6519161"/>
            <a:ext cx="2477765" cy="327779"/>
            <a:chOff x="31634" y="6519161"/>
            <a:chExt cx="2477765" cy="327779"/>
          </a:xfrm>
        </p:grpSpPr>
        <p:sp>
          <p:nvSpPr>
            <p:cNvPr id="8" name="TextBox 7"/>
            <p:cNvSpPr txBox="1"/>
            <p:nvPr/>
          </p:nvSpPr>
          <p:spPr>
            <a:xfrm>
              <a:off x="324698" y="6552772"/>
              <a:ext cx="218470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b="1" dirty="0" smtClean="0">
                  <a:latin typeface="Calibri" panose="020F0502020204030204" pitchFamily="34" charset="0"/>
                </a:rPr>
                <a:t>Администрация города Твери</a:t>
              </a:r>
              <a:endParaRPr lang="ru-RU" sz="1200" b="1" dirty="0">
                <a:latin typeface="Calibri" panose="020F0502020204030204" pitchFamily="34" charset="0"/>
              </a:endParaRPr>
            </a:p>
          </p:txBody>
        </p:sp>
        <p:pic>
          <p:nvPicPr>
            <p:cNvPr id="9" name="Picture 2" descr="Герб города Тверь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634" y="6519161"/>
              <a:ext cx="294369" cy="3277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11423913" y="6492875"/>
            <a:ext cx="768087" cy="365125"/>
          </a:xfrm>
        </p:spPr>
        <p:txBody>
          <a:bodyPr/>
          <a:lstStyle/>
          <a:p>
            <a:fld id="{F8B4F9AE-2B7D-43B8-AD8B-ED3109F5FBD3}" type="slidenum">
              <a:rPr lang="ru-RU" sz="1400" b="1" smtClean="0">
                <a:solidFill>
                  <a:schemeClr val="tx1"/>
                </a:solidFill>
              </a:rPr>
              <a:pPr/>
              <a:t>6</a:t>
            </a:fld>
            <a:endParaRPr lang="ru-RU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8743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1"/>
          <p:cNvSpPr>
            <a:spLocks noGrp="1"/>
          </p:cNvSpPr>
          <p:nvPr>
            <p:ph type="title"/>
          </p:nvPr>
        </p:nvSpPr>
        <p:spPr>
          <a:xfrm>
            <a:off x="495300" y="747758"/>
            <a:ext cx="10813901" cy="600957"/>
          </a:xfrm>
        </p:spPr>
        <p:txBody>
          <a:bodyPr>
            <a:noAutofit/>
          </a:bodyPr>
          <a:lstStyle/>
          <a:p>
            <a:pPr lvl="0"/>
            <a:r>
              <a:rPr lang="ru-RU" sz="2000" b="1" dirty="0" smtClean="0">
                <a:latin typeface="Georgia" pitchFamily="18" charset="0"/>
              </a:rPr>
              <a:t/>
            </a:r>
            <a:br>
              <a:rPr lang="ru-RU" sz="2000" b="1" dirty="0" smtClean="0">
                <a:latin typeface="Georgia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+mn-lt"/>
                <a:cs typeface="Times New Roman" pitchFamily="18" charset="0"/>
              </a:rPr>
              <a:t>Подпрограмма  «Сохранение и развитие культурного потенциала города Твери» по направлениям расходов:</a:t>
            </a:r>
            <a:br>
              <a:rPr lang="ru-RU" sz="2000" dirty="0" smtClean="0">
                <a:latin typeface="+mn-lt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одержимое 11"/>
          <p:cNvSpPr>
            <a:spLocks noGrp="1"/>
          </p:cNvSpPr>
          <p:nvPr>
            <p:ph idx="1"/>
          </p:nvPr>
        </p:nvSpPr>
        <p:spPr>
          <a:xfrm>
            <a:off x="406627" y="1412776"/>
            <a:ext cx="11425269" cy="2624834"/>
          </a:xfrm>
        </p:spPr>
        <p:txBody>
          <a:bodyPr>
            <a:normAutofit lnSpcReduction="10000"/>
          </a:bodyPr>
          <a:lstStyle/>
          <a:p>
            <a:pPr>
              <a:spcBef>
                <a:spcPts val="500"/>
              </a:spcBef>
            </a:pPr>
            <a:r>
              <a:rPr lang="ru-RU" sz="1600" dirty="0" smtClean="0">
                <a:cs typeface="Times New Roman" pitchFamily="18" charset="0"/>
              </a:rPr>
              <a:t>библиотечное обслуживание обеспечение и учёт архивных документов – 117,4 </a:t>
            </a:r>
            <a:r>
              <a:rPr lang="ru-RU" sz="1600" dirty="0" err="1" smtClean="0">
                <a:cs typeface="Times New Roman" pitchFamily="18" charset="0"/>
              </a:rPr>
              <a:t>млн</a:t>
            </a:r>
            <a:r>
              <a:rPr lang="ru-RU" sz="1600" dirty="0" smtClean="0">
                <a:cs typeface="Times New Roman" pitchFamily="18" charset="0"/>
              </a:rPr>
              <a:t> руб.</a:t>
            </a:r>
            <a:r>
              <a:rPr lang="en-US" sz="1600" dirty="0" smtClean="0">
                <a:cs typeface="Times New Roman" pitchFamily="18" charset="0"/>
              </a:rPr>
              <a:t> </a:t>
            </a:r>
            <a:r>
              <a:rPr lang="en-US" sz="1600" i="1" dirty="0" smtClean="0">
                <a:cs typeface="Times New Roman" pitchFamily="18" charset="0"/>
              </a:rPr>
              <a:t>(</a:t>
            </a:r>
            <a:r>
              <a:rPr lang="ru-RU" sz="1600" i="1" dirty="0" smtClean="0">
                <a:cs typeface="Times New Roman" pitchFamily="18" charset="0"/>
              </a:rPr>
              <a:t>запланировано около 868 тыс. посещений жителями города 21 библиотеки и содержание Тверского городского архива</a:t>
            </a:r>
            <a:r>
              <a:rPr lang="en-US" sz="1600" i="1" dirty="0" smtClean="0">
                <a:cs typeface="Times New Roman" pitchFamily="18" charset="0"/>
              </a:rPr>
              <a:t>)</a:t>
            </a:r>
            <a:r>
              <a:rPr lang="ru-RU" sz="1600" dirty="0" smtClean="0">
                <a:cs typeface="Times New Roman" pitchFamily="18" charset="0"/>
              </a:rPr>
              <a:t>;</a:t>
            </a:r>
          </a:p>
          <a:p>
            <a:pPr algn="just">
              <a:spcBef>
                <a:spcPts val="500"/>
              </a:spcBef>
            </a:pPr>
            <a:r>
              <a:rPr lang="ru-RU" sz="1600" dirty="0" smtClean="0">
                <a:cs typeface="Times New Roman" pitchFamily="18" charset="0"/>
              </a:rPr>
              <a:t>развитие культурно -досуговой и музейно-выставочной деятельности» - 193,8 </a:t>
            </a:r>
            <a:r>
              <a:rPr lang="ru-RU" sz="1600" dirty="0" err="1" smtClean="0">
                <a:cs typeface="Times New Roman" pitchFamily="18" charset="0"/>
              </a:rPr>
              <a:t>млн</a:t>
            </a:r>
            <a:r>
              <a:rPr lang="ru-RU" sz="1600" dirty="0" smtClean="0">
                <a:cs typeface="Times New Roman" pitchFamily="18" charset="0"/>
              </a:rPr>
              <a:t> руб. </a:t>
            </a:r>
            <a:r>
              <a:rPr lang="ru-RU" sz="1600" i="1" dirty="0" smtClean="0">
                <a:cs typeface="Times New Roman" pitchFamily="18" charset="0"/>
              </a:rPr>
              <a:t>(количество посетителей культурно-массовых мероприятий, концертов и выставок в 8-ми дворцах (домах) культуры и музейно-выставочном центре составит примерно  211 тыс. человек, будут функционировать </a:t>
            </a:r>
            <a:r>
              <a:rPr lang="en-US" sz="1600" i="1" dirty="0" smtClean="0">
                <a:cs typeface="Times New Roman" pitchFamily="18" charset="0"/>
              </a:rPr>
              <a:t>11</a:t>
            </a:r>
            <a:r>
              <a:rPr lang="ru-RU" sz="1600" i="1" dirty="0" smtClean="0">
                <a:cs typeface="Times New Roman" pitchFamily="18" charset="0"/>
              </a:rPr>
              <a:t>6</a:t>
            </a:r>
            <a:r>
              <a:rPr lang="en-US" sz="1600" i="1" dirty="0" smtClean="0">
                <a:cs typeface="Times New Roman" pitchFamily="18" charset="0"/>
              </a:rPr>
              <a:t> </a:t>
            </a:r>
            <a:r>
              <a:rPr lang="ru-RU" sz="1600" i="1" dirty="0" smtClean="0">
                <a:cs typeface="Times New Roman" pitchFamily="18" charset="0"/>
              </a:rPr>
              <a:t>клубных формирований)</a:t>
            </a:r>
            <a:r>
              <a:rPr lang="ru-RU" sz="1600" dirty="0" smtClean="0">
                <a:cs typeface="Times New Roman" pitchFamily="18" charset="0"/>
              </a:rPr>
              <a:t>;</a:t>
            </a:r>
          </a:p>
          <a:p>
            <a:pPr algn="just">
              <a:spcBef>
                <a:spcPts val="500"/>
              </a:spcBef>
            </a:pPr>
            <a:r>
              <a:rPr lang="ru-RU" sz="1600" dirty="0" smtClean="0">
                <a:cs typeface="Times New Roman" pitchFamily="18" charset="0"/>
              </a:rPr>
              <a:t>развитие художественно-эстетического образования – 158,5 </a:t>
            </a:r>
            <a:r>
              <a:rPr lang="ru-RU" sz="1600" dirty="0" err="1" smtClean="0">
                <a:cs typeface="Times New Roman" pitchFamily="18" charset="0"/>
              </a:rPr>
              <a:t>млн</a:t>
            </a:r>
            <a:r>
              <a:rPr lang="ru-RU" sz="1600" dirty="0" smtClean="0">
                <a:cs typeface="Times New Roman" pitchFamily="18" charset="0"/>
              </a:rPr>
              <a:t> руб. </a:t>
            </a:r>
            <a:r>
              <a:rPr lang="ru-RU" sz="1600" i="1" dirty="0" smtClean="0">
                <a:cs typeface="Times New Roman" pitchFamily="18" charset="0"/>
              </a:rPr>
              <a:t>(в 4 школах искусств планируют обучить </a:t>
            </a:r>
            <a:r>
              <a:rPr lang="en-US" sz="1600" i="1" dirty="0" smtClean="0">
                <a:cs typeface="Times New Roman" pitchFamily="18" charset="0"/>
              </a:rPr>
              <a:t>2</a:t>
            </a:r>
            <a:r>
              <a:rPr lang="ru-RU" sz="1600" i="1" dirty="0" smtClean="0">
                <a:cs typeface="Times New Roman" pitchFamily="18" charset="0"/>
              </a:rPr>
              <a:t> </a:t>
            </a:r>
            <a:r>
              <a:rPr lang="en-US" sz="1600" i="1" dirty="0" smtClean="0">
                <a:cs typeface="Times New Roman" pitchFamily="18" charset="0"/>
              </a:rPr>
              <a:t>4</a:t>
            </a:r>
            <a:r>
              <a:rPr lang="ru-RU" sz="1600" i="1" dirty="0" smtClean="0">
                <a:cs typeface="Times New Roman" pitchFamily="18" charset="0"/>
              </a:rPr>
              <a:t>10 человека);</a:t>
            </a:r>
          </a:p>
          <a:p>
            <a:pPr algn="just">
              <a:lnSpc>
                <a:spcPct val="110000"/>
              </a:lnSpc>
              <a:spcBef>
                <a:spcPts val="500"/>
              </a:spcBef>
            </a:pPr>
            <a:r>
              <a:rPr lang="ru-RU" sz="1600" dirty="0" smtClean="0">
                <a:cs typeface="Times New Roman" pitchFamily="18" charset="0"/>
              </a:rPr>
              <a:t>укрепление материально-технической базы муниципальных учреждений культуры и дополнительного образования города Твери – 4,3 </a:t>
            </a:r>
            <a:r>
              <a:rPr lang="ru-RU" sz="1600" dirty="0" err="1" smtClean="0">
                <a:cs typeface="Times New Roman" pitchFamily="18" charset="0"/>
              </a:rPr>
              <a:t>млн</a:t>
            </a:r>
            <a:r>
              <a:rPr lang="ru-RU" sz="1600" dirty="0" smtClean="0">
                <a:cs typeface="Times New Roman" pitchFamily="18" charset="0"/>
              </a:rPr>
              <a:t> руб. </a:t>
            </a:r>
            <a:r>
              <a:rPr lang="ru-RU" sz="1600" i="1" dirty="0" smtClean="0">
                <a:cs typeface="Times New Roman" pitchFamily="18" charset="0"/>
              </a:rPr>
              <a:t>(ремонт коридора лекционно-выставочного зала в МБУК ТГМВЦ, ремонт помещений 1 этажа здания муниципального архива, приобретение звукового оборудования, закупка противопожарного оборудования для филиалов библиотек, др.).</a:t>
            </a:r>
            <a:endParaRPr lang="ru-RU" sz="1600" dirty="0">
              <a:solidFill>
                <a:srgbClr val="7030A0"/>
              </a:solidFill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1087" y="236141"/>
            <a:ext cx="112092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ru-RU" sz="2000" spc="-1" dirty="0" smtClean="0">
                <a:solidFill>
                  <a:schemeClr val="accent5">
                    <a:lumMod val="75000"/>
                  </a:schemeClr>
                </a:solidFill>
                <a:latin typeface="Calibri"/>
              </a:rPr>
              <a:t>Расходы на реализацию муниципальной программы «Развитие культуры города Твери» на 202</a:t>
            </a:r>
            <a:r>
              <a:rPr lang="en-US" sz="2000" spc="-1" dirty="0" smtClean="0">
                <a:solidFill>
                  <a:schemeClr val="accent5">
                    <a:lumMod val="75000"/>
                  </a:schemeClr>
                </a:solidFill>
                <a:latin typeface="Calibri"/>
              </a:rPr>
              <a:t>4</a:t>
            </a:r>
            <a:r>
              <a:rPr lang="ru-RU" sz="2000" spc="-1" dirty="0" smtClean="0">
                <a:solidFill>
                  <a:schemeClr val="accent5">
                    <a:lumMod val="75000"/>
                  </a:schemeClr>
                </a:solidFill>
                <a:latin typeface="Calibri"/>
              </a:rPr>
              <a:t> год </a:t>
            </a:r>
            <a:endParaRPr lang="ru-RU" sz="2000" spc="-1" dirty="0">
              <a:solidFill>
                <a:schemeClr val="accent5">
                  <a:lumMod val="75000"/>
                </a:schemeClr>
              </a:solidFill>
              <a:latin typeface="Calibri"/>
            </a:endParaRPr>
          </a:p>
        </p:txBody>
      </p:sp>
      <p:sp>
        <p:nvSpPr>
          <p:cNvPr id="16" name="Прямоугольник 77"/>
          <p:cNvSpPr/>
          <p:nvPr/>
        </p:nvSpPr>
        <p:spPr>
          <a:xfrm>
            <a:off x="0" y="6581160"/>
            <a:ext cx="12187680" cy="276480"/>
          </a:xfrm>
          <a:prstGeom prst="rect">
            <a:avLst/>
          </a:prstGeom>
          <a:solidFill>
            <a:srgbClr val="BCB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350" b="1" strike="noStrike" spc="-1" dirty="0">
              <a:solidFill>
                <a:schemeClr val="lt1"/>
              </a:solidFill>
              <a:latin typeface="Calibri"/>
            </a:endParaRPr>
          </a:p>
        </p:txBody>
      </p:sp>
      <p:grpSp>
        <p:nvGrpSpPr>
          <p:cNvPr id="19" name="Группа 77"/>
          <p:cNvGrpSpPr/>
          <p:nvPr/>
        </p:nvGrpSpPr>
        <p:grpSpPr>
          <a:xfrm>
            <a:off x="31634" y="6519161"/>
            <a:ext cx="2477765" cy="327779"/>
            <a:chOff x="31634" y="6519161"/>
            <a:chExt cx="2477765" cy="327779"/>
          </a:xfrm>
        </p:grpSpPr>
        <p:sp>
          <p:nvSpPr>
            <p:cNvPr id="20" name="TextBox 19"/>
            <p:cNvSpPr txBox="1"/>
            <p:nvPr/>
          </p:nvSpPr>
          <p:spPr>
            <a:xfrm>
              <a:off x="324698" y="6552772"/>
              <a:ext cx="218470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b="1" dirty="0" smtClean="0">
                  <a:latin typeface="Calibri" panose="020F0502020204030204" pitchFamily="34" charset="0"/>
                </a:rPr>
                <a:t>Администрация города Твери</a:t>
              </a:r>
              <a:endParaRPr lang="ru-RU" sz="1200" b="1" dirty="0">
                <a:latin typeface="Calibri" panose="020F0502020204030204" pitchFamily="34" charset="0"/>
              </a:endParaRPr>
            </a:p>
          </p:txBody>
        </p:sp>
        <p:pic>
          <p:nvPicPr>
            <p:cNvPr id="21" name="Picture 2" descr="Герб города Тверь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634" y="6519161"/>
              <a:ext cx="294369" cy="3277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Прямоугольник 70"/>
          <p:cNvSpPr/>
          <p:nvPr/>
        </p:nvSpPr>
        <p:spPr>
          <a:xfrm rot="5400000" flipV="1">
            <a:off x="431274" y="429737"/>
            <a:ext cx="275913" cy="4571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720" rIns="90000" bIns="72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350" b="0" strike="noStrike" spc="-1">
              <a:solidFill>
                <a:schemeClr val="lt1"/>
              </a:solidFill>
              <a:latin typeface="Calibri"/>
            </a:endParaRPr>
          </a:p>
        </p:txBody>
      </p:sp>
      <p:pic>
        <p:nvPicPr>
          <p:cNvPr id="14" name="Рисунок 13" descr="https://rk.karelia.ru/wp-content/uploads/2019/07/1g8payel9vwko4s4g8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50026" y="4122099"/>
            <a:ext cx="4298867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https://mbstver.ru/wp-content/uploads/2022/12/8-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05683" y="4070020"/>
            <a:ext cx="4027729" cy="2188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Номер слайда 21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F8B4F9AE-2B7D-43B8-AD8B-ED3109F5FBD3}" type="slidenum">
              <a:rPr lang="ru-RU" sz="1400" b="1" smtClean="0">
                <a:solidFill>
                  <a:schemeClr val="tx1"/>
                </a:solidFill>
              </a:rPr>
              <a:pPr/>
              <a:t>60</a:t>
            </a:fld>
            <a:endParaRPr lang="ru-RU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8743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1"/>
          <p:cNvSpPr txBox="1">
            <a:spLocks/>
          </p:cNvSpPr>
          <p:nvPr/>
        </p:nvSpPr>
        <p:spPr>
          <a:xfrm>
            <a:off x="865544" y="608057"/>
            <a:ext cx="10176934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lang="ru-RU" sz="2000" b="1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j-ea"/>
                <a:cs typeface="Times New Roman" pitchFamily="18" charset="0"/>
              </a:rPr>
              <a:t>Подпрограмма  «Реализация социально значимых проектов в сфере культуры города Твери, с</a:t>
            </a:r>
            <a:r>
              <a:rPr lang="ru-RU" sz="2000" dirty="0" smtClean="0">
                <a:cs typeface="Times New Roman" pitchFamily="18" charset="0"/>
              </a:rPr>
              <a:t>охранение культурного наследия города Твери</a:t>
            </a:r>
            <a:r>
              <a:rPr kumimoji="0" lang="ru-RU" sz="2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j-ea"/>
                <a:cs typeface="Times New Roman" pitchFamily="18" charset="0"/>
              </a:rPr>
              <a:t>» по направлениям</a:t>
            </a:r>
            <a:r>
              <a:rPr kumimoji="0" lang="ru-RU" sz="20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ea typeface="+mj-ea"/>
                <a:cs typeface="Times New Roman" pitchFamily="18" charset="0"/>
              </a:rPr>
              <a:t> расходов:</a:t>
            </a:r>
            <a:endParaRPr kumimoji="0" lang="ru-RU" sz="20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ea typeface="+mj-ea"/>
              <a:cs typeface="Times New Roman" pitchFamily="18" charset="0"/>
            </a:endParaRPr>
          </a:p>
          <a:p>
            <a:pPr lvl="0" algn="ctr">
              <a:spcBef>
                <a:spcPct val="0"/>
              </a:spcBef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B0154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B0154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4" name="Содержимое 11"/>
          <p:cNvSpPr txBox="1">
            <a:spLocks/>
          </p:cNvSpPr>
          <p:nvPr/>
        </p:nvSpPr>
        <p:spPr>
          <a:xfrm>
            <a:off x="766714" y="1700808"/>
            <a:ext cx="10997507" cy="79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sz="1600" dirty="0" smtClean="0">
                <a:cs typeface="Times New Roman" pitchFamily="18" charset="0"/>
              </a:rPr>
              <a:t>о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ea typeface="+mn-ea"/>
                <a:cs typeface="Times New Roman" pitchFamily="18" charset="0"/>
              </a:rPr>
              <a:t>рганизация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  <a:cs typeface="Times New Roman" pitchFamily="18" charset="0"/>
              </a:rPr>
              <a:t> и проведение городских культурно-массовых мероприятий , обеспечение сохранности памятников монументального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  <a:cs typeface="Times New Roman" pitchFamily="18" charset="0"/>
              </a:rPr>
              <a:t>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  <a:cs typeface="Times New Roman" pitchFamily="18" charset="0"/>
              </a:rPr>
              <a:t>искусства города Твери – 3,6</a:t>
            </a:r>
            <a:r>
              <a:rPr lang="ru-RU" sz="1600" dirty="0" smtClean="0">
                <a:cs typeface="Times New Roman" pitchFamily="18" charset="0"/>
              </a:rPr>
              <a:t>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ea typeface="+mn-ea"/>
                <a:cs typeface="Times New Roman" pitchFamily="18" charset="0"/>
              </a:rPr>
              <a:t>млн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  <a:cs typeface="Times New Roman" pitchFamily="18" charset="0"/>
              </a:rPr>
              <a:t> </a:t>
            </a:r>
            <a:r>
              <a:rPr lang="ru-RU" sz="1600" dirty="0" smtClean="0">
                <a:cs typeface="Times New Roman" pitchFamily="18" charset="0"/>
              </a:rPr>
              <a:t>руб. </a:t>
            </a:r>
            <a:r>
              <a:rPr lang="ru-RU" sz="1600" i="1" dirty="0" smtClean="0">
                <a:cs typeface="Times New Roman" pitchFamily="18" charset="0"/>
              </a:rPr>
              <a:t>(планируется проведение 33</a:t>
            </a:r>
            <a:r>
              <a:rPr lang="en-US" sz="1600" i="1" dirty="0" smtClean="0">
                <a:cs typeface="Times New Roman" pitchFamily="18" charset="0"/>
              </a:rPr>
              <a:t> </a:t>
            </a:r>
            <a:r>
              <a:rPr lang="ru-RU" sz="1600" i="1" dirty="0" smtClean="0">
                <a:cs typeface="Times New Roman" pitchFamily="18" charset="0"/>
              </a:rPr>
              <a:t>различных массовых мероприятий)</a:t>
            </a:r>
            <a:r>
              <a:rPr lang="ru-RU" sz="1600" dirty="0" smtClean="0">
                <a:cs typeface="Times New Roman" pitchFamily="18" charset="0"/>
              </a:rPr>
              <a:t>;</a:t>
            </a:r>
            <a:endParaRPr kumimoji="0" lang="ru-RU" sz="1600" b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cs typeface="Times New Roman" pitchFamily="18" charset="0"/>
            </a:endParaRPr>
          </a:p>
        </p:txBody>
      </p:sp>
      <p:sp>
        <p:nvSpPr>
          <p:cNvPr id="16" name="Содержимое 11"/>
          <p:cNvSpPr txBox="1">
            <a:spLocks/>
          </p:cNvSpPr>
          <p:nvPr/>
        </p:nvSpPr>
        <p:spPr>
          <a:xfrm>
            <a:off x="527382" y="4221088"/>
            <a:ext cx="10972799" cy="86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17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1" name="Содержимое 11"/>
          <p:cNvSpPr txBox="1">
            <a:spLocks/>
          </p:cNvSpPr>
          <p:nvPr/>
        </p:nvSpPr>
        <p:spPr>
          <a:xfrm>
            <a:off x="694697" y="2780928"/>
            <a:ext cx="10876789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algn="just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sz="1600" dirty="0" smtClean="0">
                <a:cs typeface="Times New Roman" pitchFamily="18" charset="0"/>
              </a:rPr>
              <a:t>содержание Центра по обслуживанию учреждений культуры, спорта и молодежной политики </a:t>
            </a:r>
            <a:r>
              <a:rPr kumimoji="0" lang="en-US" sz="1600" b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  <a:cs typeface="Times New Roman" pitchFamily="18" charset="0"/>
              </a:rPr>
              <a:t>– </a:t>
            </a:r>
            <a:r>
              <a:rPr lang="ru-RU" sz="1600" noProof="0" dirty="0" smtClean="0">
                <a:cs typeface="Times New Roman" pitchFamily="18" charset="0"/>
              </a:rPr>
              <a:t>14,4</a:t>
            </a:r>
            <a:r>
              <a:rPr lang="en-US" sz="1600" dirty="0" smtClean="0">
                <a:cs typeface="Times New Roman" pitchFamily="18" charset="0"/>
              </a:rPr>
              <a:t> </a:t>
            </a:r>
            <a:r>
              <a:rPr lang="ru-RU" sz="1600" dirty="0" err="1" smtClean="0">
                <a:cs typeface="Times New Roman" pitchFamily="18" charset="0"/>
              </a:rPr>
              <a:t>млн</a:t>
            </a:r>
            <a:r>
              <a:rPr lang="ru-RU" sz="1600" dirty="0" smtClean="0">
                <a:cs typeface="Times New Roman" pitchFamily="18" charset="0"/>
              </a:rPr>
              <a:t> руб. </a:t>
            </a:r>
            <a:endParaRPr kumimoji="0" lang="ru-RU" sz="1600" b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Times New Roman" pitchFamily="18" charset="0"/>
            </a:endParaRPr>
          </a:p>
        </p:txBody>
      </p:sp>
      <p:sp>
        <p:nvSpPr>
          <p:cNvPr id="17" name="Номер слайда 7"/>
          <p:cNvSpPr txBox="1">
            <a:spLocks/>
          </p:cNvSpPr>
          <p:nvPr/>
        </p:nvSpPr>
        <p:spPr>
          <a:xfrm>
            <a:off x="11423913" y="6491701"/>
            <a:ext cx="7680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B4F9AE-2B7D-43B8-AD8B-ED3109F5FBD3}" type="slidenum">
              <a:rPr kumimoji="0" lang="ru-RU" sz="14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Прямоугольник 77"/>
          <p:cNvSpPr/>
          <p:nvPr/>
        </p:nvSpPr>
        <p:spPr>
          <a:xfrm>
            <a:off x="0" y="6581160"/>
            <a:ext cx="12187680" cy="276480"/>
          </a:xfrm>
          <a:prstGeom prst="rect">
            <a:avLst/>
          </a:prstGeom>
          <a:solidFill>
            <a:srgbClr val="BCB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350" b="1" strike="noStrike" spc="-1" dirty="0">
              <a:solidFill>
                <a:schemeClr val="lt1"/>
              </a:solidFill>
              <a:latin typeface="Calibri"/>
            </a:endParaRPr>
          </a:p>
        </p:txBody>
      </p:sp>
      <p:grpSp>
        <p:nvGrpSpPr>
          <p:cNvPr id="21" name="Группа 77"/>
          <p:cNvGrpSpPr/>
          <p:nvPr/>
        </p:nvGrpSpPr>
        <p:grpSpPr>
          <a:xfrm>
            <a:off x="31634" y="6519161"/>
            <a:ext cx="2477765" cy="327779"/>
            <a:chOff x="31634" y="6519161"/>
            <a:chExt cx="2477765" cy="327779"/>
          </a:xfrm>
        </p:grpSpPr>
        <p:sp>
          <p:nvSpPr>
            <p:cNvPr id="22" name="TextBox 21"/>
            <p:cNvSpPr txBox="1"/>
            <p:nvPr/>
          </p:nvSpPr>
          <p:spPr>
            <a:xfrm>
              <a:off x="324698" y="6552772"/>
              <a:ext cx="218470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b="1" dirty="0" smtClean="0">
                  <a:latin typeface="Calibri" panose="020F0502020204030204" pitchFamily="34" charset="0"/>
                </a:rPr>
                <a:t>Администрация города Твери</a:t>
              </a:r>
              <a:endParaRPr lang="ru-RU" sz="1200" b="1" dirty="0">
                <a:latin typeface="Calibri" panose="020F0502020204030204" pitchFamily="34" charset="0"/>
              </a:endParaRPr>
            </a:p>
          </p:txBody>
        </p:sp>
        <p:pic>
          <p:nvPicPr>
            <p:cNvPr id="23" name="Picture 2" descr="Герб города Тверь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634" y="6519161"/>
              <a:ext cx="294369" cy="3277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83972" name="Picture 4" descr="https://www.tver.ru/upload/iblock/507/0ex6n24onxhn1xpc8ri1g39d75ddw23c/3%20%D1%84%D0%BE%D1%82%D0%BE%20%D0%B2%D0%BE%D0%B7%D0%BB%D0%BE%D0%B6%D0%B5%D0%BD%D0%B8%D0%B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67967" y="3648664"/>
            <a:ext cx="4301560" cy="2419627"/>
          </a:xfrm>
          <a:prstGeom prst="rect">
            <a:avLst/>
          </a:prstGeom>
          <a:noFill/>
        </p:spPr>
      </p:pic>
      <p:pic>
        <p:nvPicPr>
          <p:cNvPr id="15" name="Рисунок 14" descr="https://tvernews.ru/uploads/MSlJeA5PLgzAlclBQcfkLpL92O7f4m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3310" y="3693227"/>
            <a:ext cx="4203865" cy="2422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Номер слайда 19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F8B4F9AE-2B7D-43B8-AD8B-ED3109F5FBD3}" type="slidenum">
              <a:rPr lang="ru-RU" sz="1400" b="1" smtClean="0">
                <a:solidFill>
                  <a:schemeClr val="tx1"/>
                </a:solidFill>
              </a:rPr>
              <a:pPr/>
              <a:t>61</a:t>
            </a:fld>
            <a:endParaRPr lang="ru-RU" sz="14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78743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659071" y="390521"/>
            <a:ext cx="11173595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R="0" lvl="0" indent="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spc="-1" dirty="0" smtClean="0">
                <a:solidFill>
                  <a:schemeClr val="accent5">
                    <a:lumMod val="75000"/>
                  </a:schemeClr>
                </a:solidFill>
                <a:latin typeface="Calibri"/>
              </a:rPr>
              <a:t>Дополнительные показатели по отрасли «Культура»</a:t>
            </a:r>
            <a:endParaRPr lang="ru-RU" sz="2400" spc="-1" dirty="0">
              <a:solidFill>
                <a:schemeClr val="accent5">
                  <a:lumMod val="75000"/>
                </a:schemeClr>
              </a:solidFill>
              <a:latin typeface="Calibri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453363" y="1230867"/>
          <a:ext cx="11380427" cy="4405030"/>
        </p:xfrm>
        <a:graphic>
          <a:graphicData uri="http://schemas.openxmlformats.org/drawingml/2006/table">
            <a:tbl>
              <a:tblPr/>
              <a:tblGrid>
                <a:gridCol w="592258"/>
                <a:gridCol w="5925707"/>
                <a:gridCol w="1079271"/>
                <a:gridCol w="1244797"/>
                <a:gridCol w="1269197"/>
                <a:gridCol w="1269197"/>
              </a:tblGrid>
              <a:tr h="5161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N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п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/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п</a:t>
                      </a:r>
                      <a:endParaRPr lang="ru-RU" sz="16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76824" marR="76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Наименование показателя</a:t>
                      </a:r>
                      <a:endParaRPr lang="ru-RU" sz="16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76824" marR="76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Ед.изм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.</a:t>
                      </a:r>
                      <a:endParaRPr lang="ru-RU" sz="16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76824" marR="76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n-lt"/>
                          <a:ea typeface="Calibri"/>
                          <a:cs typeface="Times New Roman" pitchFamily="18" charset="0"/>
                        </a:rPr>
                        <a:t>2024 год</a:t>
                      </a:r>
                      <a:endParaRPr lang="ru-RU" sz="16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76824" marR="76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n-lt"/>
                          <a:ea typeface="Calibri"/>
                          <a:cs typeface="Times New Roman" pitchFamily="18" charset="0"/>
                        </a:rPr>
                        <a:t>2025 год</a:t>
                      </a:r>
                      <a:endParaRPr lang="ru-RU" sz="16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76824" marR="76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n-lt"/>
                          <a:ea typeface="Calibri"/>
                          <a:cs typeface="Times New Roman" pitchFamily="18" charset="0"/>
                        </a:rPr>
                        <a:t>202</a:t>
                      </a:r>
                      <a:r>
                        <a:rPr lang="en-US" sz="1600" dirty="0" smtClean="0">
                          <a:latin typeface="+mn-lt"/>
                          <a:ea typeface="Calibri"/>
                          <a:cs typeface="Times New Roman" pitchFamily="18" charset="0"/>
                        </a:rPr>
                        <a:t>6</a:t>
                      </a:r>
                      <a:r>
                        <a:rPr lang="ru-RU" sz="1600" dirty="0" smtClean="0">
                          <a:latin typeface="+mn-lt"/>
                          <a:ea typeface="Calibri"/>
                          <a:cs typeface="Times New Roman" pitchFamily="18" charset="0"/>
                        </a:rPr>
                        <a:t> год</a:t>
                      </a:r>
                      <a:endParaRPr lang="ru-RU" sz="16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76824" marR="76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7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+mn-lt"/>
                          <a:ea typeface="Calibri"/>
                          <a:cs typeface="Times New Roman" pitchFamily="18" charset="0"/>
                        </a:rPr>
                        <a:t>1</a:t>
                      </a:r>
                      <a:endParaRPr lang="ru-RU" sz="14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76824" marR="768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+mn-lt"/>
                          <a:ea typeface="Calibri"/>
                          <a:cs typeface="Times New Roman" pitchFamily="18" charset="0"/>
                        </a:rPr>
                        <a:t>2</a:t>
                      </a:r>
                      <a:endParaRPr lang="ru-RU" sz="14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76824" marR="768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+mn-lt"/>
                          <a:ea typeface="Calibri"/>
                          <a:cs typeface="Times New Roman" pitchFamily="18" charset="0"/>
                        </a:rPr>
                        <a:t>3</a:t>
                      </a:r>
                      <a:endParaRPr lang="ru-RU" sz="14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76824" marR="768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+mn-lt"/>
                          <a:ea typeface="Calibri"/>
                          <a:cs typeface="Times New Roman" pitchFamily="18" charset="0"/>
                        </a:rPr>
                        <a:t>4</a:t>
                      </a:r>
                      <a:endParaRPr lang="ru-RU" sz="14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76824" marR="768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ru-RU" sz="1400" kern="12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76824" marR="768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6</a:t>
                      </a:r>
                      <a:endParaRPr lang="ru-RU" sz="1400" kern="12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76824" marR="768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59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1.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1441" marR="914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Среднемесячная   номинальная начисленная заработная плата   работников    муниципальных  учреждений культуры    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1441" marR="914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руб.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1441" marR="914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+mn-lt"/>
                          <a:ea typeface="Calibri"/>
                          <a:cs typeface="Times New Roman" pitchFamily="18" charset="0"/>
                        </a:rPr>
                        <a:t>44 198</a:t>
                      </a:r>
                      <a:r>
                        <a:rPr lang="ru-RU" sz="1600" dirty="0" smtClean="0">
                          <a:latin typeface="+mn-lt"/>
                          <a:ea typeface="Calibri"/>
                          <a:cs typeface="Times New Roman" pitchFamily="18" charset="0"/>
                        </a:rPr>
                        <a:t>,</a:t>
                      </a:r>
                      <a:r>
                        <a:rPr lang="en-US" sz="1600" dirty="0" smtClean="0">
                          <a:latin typeface="+mn-lt"/>
                          <a:ea typeface="Calibri"/>
                          <a:cs typeface="Times New Roman" pitchFamily="18" charset="0"/>
                        </a:rPr>
                        <a:t>2</a:t>
                      </a:r>
                      <a:endParaRPr lang="ru-RU" sz="16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91441" marR="914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+mn-lt"/>
                          <a:ea typeface="Calibri"/>
                          <a:cs typeface="Times New Roman" pitchFamily="18" charset="0"/>
                        </a:rPr>
                        <a:t>44 198</a:t>
                      </a:r>
                      <a:r>
                        <a:rPr lang="ru-RU" sz="1600" dirty="0" smtClean="0">
                          <a:latin typeface="+mn-lt"/>
                          <a:ea typeface="Calibri"/>
                          <a:cs typeface="Times New Roman" pitchFamily="18" charset="0"/>
                        </a:rPr>
                        <a:t>,</a:t>
                      </a:r>
                      <a:r>
                        <a:rPr lang="en-US" sz="1600" dirty="0" smtClean="0">
                          <a:latin typeface="+mn-lt"/>
                          <a:ea typeface="Calibri"/>
                          <a:cs typeface="Times New Roman" pitchFamily="18" charset="0"/>
                        </a:rPr>
                        <a:t>2</a:t>
                      </a:r>
                      <a:endParaRPr lang="ru-RU" sz="1600" dirty="0" smtClean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kern="12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91441" marR="914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+mn-lt"/>
                          <a:ea typeface="Calibri"/>
                          <a:cs typeface="Times New Roman" pitchFamily="18" charset="0"/>
                        </a:rPr>
                        <a:t>44 198</a:t>
                      </a:r>
                      <a:r>
                        <a:rPr lang="ru-RU" sz="1600" smtClean="0">
                          <a:latin typeface="+mn-lt"/>
                          <a:ea typeface="Calibri"/>
                          <a:cs typeface="Times New Roman" pitchFamily="18" charset="0"/>
                        </a:rPr>
                        <a:t>,</a:t>
                      </a:r>
                      <a:r>
                        <a:rPr lang="en-US" sz="1600" smtClean="0">
                          <a:latin typeface="+mn-lt"/>
                          <a:ea typeface="Calibri"/>
                          <a:cs typeface="Times New Roman" pitchFamily="18" charset="0"/>
                        </a:rPr>
                        <a:t>2</a:t>
                      </a:r>
                      <a:endParaRPr lang="ru-RU" sz="1600" dirty="0" smtClean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kern="12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91441" marR="914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46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2.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1441" marR="914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Среднесписочная численность работников  муниципальных  учреждений культуры    </a:t>
                      </a:r>
                      <a:endParaRPr lang="ru-RU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1441" marR="914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человек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1441" marR="914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+mn-lt"/>
                          <a:ea typeface="Calibri"/>
                          <a:cs typeface="Times New Roman" pitchFamily="18" charset="0"/>
                        </a:rPr>
                        <a:t>464</a:t>
                      </a:r>
                      <a:r>
                        <a:rPr lang="ru-RU" sz="1600" dirty="0" smtClean="0">
                          <a:latin typeface="+mn-lt"/>
                          <a:ea typeface="Calibri"/>
                          <a:cs typeface="Times New Roman" pitchFamily="18" charset="0"/>
                        </a:rPr>
                        <a:t>,</a:t>
                      </a:r>
                      <a:r>
                        <a:rPr lang="en-US" sz="1600" dirty="0" smtClean="0">
                          <a:latin typeface="+mn-lt"/>
                          <a:ea typeface="Calibri"/>
                          <a:cs typeface="Times New Roman" pitchFamily="18" charset="0"/>
                        </a:rPr>
                        <a:t>2</a:t>
                      </a:r>
                      <a:endParaRPr lang="ru-RU" sz="16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91441" marR="914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+mn-lt"/>
                          <a:ea typeface="Calibri"/>
                          <a:cs typeface="Times New Roman" pitchFamily="18" charset="0"/>
                        </a:rPr>
                        <a:t>464</a:t>
                      </a:r>
                      <a:r>
                        <a:rPr lang="ru-RU" sz="1600" dirty="0" smtClean="0">
                          <a:latin typeface="+mn-lt"/>
                          <a:ea typeface="Calibri"/>
                          <a:cs typeface="Times New Roman" pitchFamily="18" charset="0"/>
                        </a:rPr>
                        <a:t>,</a:t>
                      </a:r>
                      <a:r>
                        <a:rPr lang="en-US" sz="1600" dirty="0" smtClean="0">
                          <a:latin typeface="+mn-lt"/>
                          <a:ea typeface="Calibri"/>
                          <a:cs typeface="Times New Roman" pitchFamily="18" charset="0"/>
                        </a:rPr>
                        <a:t>2</a:t>
                      </a:r>
                      <a:endParaRPr lang="ru-RU" sz="1600" dirty="0" smtClean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kern="12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91441" marR="914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+mn-lt"/>
                          <a:ea typeface="Calibri"/>
                          <a:cs typeface="Times New Roman" pitchFamily="18" charset="0"/>
                        </a:rPr>
                        <a:t>464</a:t>
                      </a:r>
                      <a:r>
                        <a:rPr lang="ru-RU" sz="1600" dirty="0" smtClean="0">
                          <a:latin typeface="+mn-lt"/>
                          <a:ea typeface="Calibri"/>
                          <a:cs typeface="Times New Roman" pitchFamily="18" charset="0"/>
                        </a:rPr>
                        <a:t>,</a:t>
                      </a:r>
                      <a:r>
                        <a:rPr lang="en-US" sz="1600" dirty="0" smtClean="0">
                          <a:latin typeface="+mn-lt"/>
                          <a:ea typeface="Calibri"/>
                          <a:cs typeface="Times New Roman" pitchFamily="18" charset="0"/>
                        </a:rPr>
                        <a:t>2</a:t>
                      </a:r>
                      <a:endParaRPr lang="ru-RU" sz="1600" dirty="0" smtClean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kern="12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91441" marR="914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58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3.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1441" marR="914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Доля 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зданий (помещений),</a:t>
                      </a:r>
                      <a:r>
                        <a:rPr lang="ru-RU" sz="1600" baseline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занимаемых 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муниципальными   учреждениями культуры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,  здания которых    находятся в аварийном  состоянии или требуют  капитального ремонта, в общем количестве  муниципальных  учреждений культуры      </a:t>
                      </a:r>
                      <a:endParaRPr lang="ru-RU" sz="1600" dirty="0" smtClean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1441" marR="914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%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1441" marR="914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48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,8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91441" marR="914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48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,8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91441" marR="914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48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,8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91441" marR="914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44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4.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1441" marR="914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Доля объектов  культурного наследия,  находящихся в    муниципальной   собственности и  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требующих 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консервации  или реставрации, в  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общем 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количестве   объектов культурного   наследия, находящихся в  муниципальной  собственности    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1441" marR="914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%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1441" marR="914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14,5</a:t>
                      </a:r>
                      <a:endParaRPr lang="ru-RU" sz="1600" kern="12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91441" marR="914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14,5</a:t>
                      </a:r>
                      <a:endParaRPr lang="ru-RU" sz="1600" kern="12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91441" marR="914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14,5</a:t>
                      </a:r>
                      <a:endParaRPr lang="ru-RU" sz="1600" kern="12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91441" marR="914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5" name="Прямоугольник 77"/>
          <p:cNvSpPr/>
          <p:nvPr/>
        </p:nvSpPr>
        <p:spPr>
          <a:xfrm>
            <a:off x="0" y="6581160"/>
            <a:ext cx="12187680" cy="276480"/>
          </a:xfrm>
          <a:prstGeom prst="rect">
            <a:avLst/>
          </a:prstGeom>
          <a:solidFill>
            <a:srgbClr val="BCB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350" b="1" strike="noStrike" spc="-1" dirty="0">
              <a:solidFill>
                <a:schemeClr val="lt1"/>
              </a:solidFill>
              <a:latin typeface="Calibri"/>
            </a:endParaRPr>
          </a:p>
        </p:txBody>
      </p:sp>
      <p:grpSp>
        <p:nvGrpSpPr>
          <p:cNvPr id="16" name="Группа 77"/>
          <p:cNvGrpSpPr/>
          <p:nvPr/>
        </p:nvGrpSpPr>
        <p:grpSpPr>
          <a:xfrm>
            <a:off x="31634" y="6519161"/>
            <a:ext cx="2477765" cy="327779"/>
            <a:chOff x="31634" y="6519161"/>
            <a:chExt cx="2477765" cy="327779"/>
          </a:xfrm>
        </p:grpSpPr>
        <p:sp>
          <p:nvSpPr>
            <p:cNvPr id="17" name="TextBox 16"/>
            <p:cNvSpPr txBox="1"/>
            <p:nvPr/>
          </p:nvSpPr>
          <p:spPr>
            <a:xfrm>
              <a:off x="324698" y="6552772"/>
              <a:ext cx="218470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b="1" dirty="0" smtClean="0">
                  <a:latin typeface="Calibri" panose="020F0502020204030204" pitchFamily="34" charset="0"/>
                </a:rPr>
                <a:t>Администрация города Твери</a:t>
              </a:r>
              <a:endParaRPr lang="ru-RU" sz="1200" b="1" dirty="0">
                <a:latin typeface="Calibri" panose="020F0502020204030204" pitchFamily="34" charset="0"/>
              </a:endParaRPr>
            </a:p>
          </p:txBody>
        </p:sp>
        <p:pic>
          <p:nvPicPr>
            <p:cNvPr id="18" name="Picture 2" descr="Герб города Тверь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634" y="6519161"/>
              <a:ext cx="294369" cy="3277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Прямоугольник 70"/>
          <p:cNvSpPr/>
          <p:nvPr/>
        </p:nvSpPr>
        <p:spPr>
          <a:xfrm rot="5400000" flipV="1">
            <a:off x="180218" y="644620"/>
            <a:ext cx="587472" cy="4626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720" rIns="90000" bIns="72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350" b="0" strike="noStrike" spc="-1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F8B4F9AE-2B7D-43B8-AD8B-ED3109F5FBD3}" type="slidenum">
              <a:rPr lang="ru-RU" sz="1400" b="1" smtClean="0">
                <a:solidFill>
                  <a:schemeClr val="tx1"/>
                </a:solidFill>
              </a:rPr>
              <a:pPr/>
              <a:t>62</a:t>
            </a:fld>
            <a:endParaRPr lang="ru-RU" sz="14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78743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24698" y="135909"/>
            <a:ext cx="92584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  <a:t>Муниципальная программа города Твери </a:t>
            </a:r>
            <a:endParaRPr lang="ru-RU" sz="20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</a:rPr>
              <a:t>«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  <a:t>Развитие физической культуры, спорта и молодёжной политики города Твери» </a:t>
            </a:r>
          </a:p>
        </p:txBody>
      </p:sp>
      <p:sp>
        <p:nvSpPr>
          <p:cNvPr id="10" name="Пирог 9"/>
          <p:cNvSpPr/>
          <p:nvPr/>
        </p:nvSpPr>
        <p:spPr>
          <a:xfrm flipH="1">
            <a:off x="4433276" y="2191596"/>
            <a:ext cx="3325448" cy="3325448"/>
          </a:xfrm>
          <a:prstGeom prst="pie">
            <a:avLst>
              <a:gd name="adj1" fmla="val 1661822"/>
              <a:gd name="adj2" fmla="val 12477700"/>
            </a:avLst>
          </a:prstGeom>
          <a:solidFill>
            <a:srgbClr val="70C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Пирог 10"/>
          <p:cNvSpPr/>
          <p:nvPr/>
        </p:nvSpPr>
        <p:spPr>
          <a:xfrm flipH="1">
            <a:off x="4433276" y="2191596"/>
            <a:ext cx="3325448" cy="3325448"/>
          </a:xfrm>
          <a:prstGeom prst="pie">
            <a:avLst>
              <a:gd name="adj1" fmla="val 12463743"/>
              <a:gd name="adj2" fmla="val 1747476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802594" y="2560914"/>
            <a:ext cx="2586812" cy="2586812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3" name="Овал 12"/>
          <p:cNvSpPr/>
          <p:nvPr/>
        </p:nvSpPr>
        <p:spPr>
          <a:xfrm>
            <a:off x="4561182" y="2414815"/>
            <a:ext cx="180748" cy="180748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7483691" y="5194035"/>
            <a:ext cx="180748" cy="180748"/>
          </a:xfrm>
          <a:prstGeom prst="ellipse">
            <a:avLst/>
          </a:prstGeom>
          <a:solidFill>
            <a:srgbClr val="70C3EC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5070951" y="3577071"/>
            <a:ext cx="468000" cy="924128"/>
          </a:xfrm>
          <a:prstGeom prst="rect">
            <a:avLst/>
          </a:prstGeom>
          <a:solidFill>
            <a:srgbClr val="7296AA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5874914" y="3645533"/>
            <a:ext cx="468000" cy="855537"/>
          </a:xfrm>
          <a:prstGeom prst="rect">
            <a:avLst/>
          </a:prstGeom>
          <a:solidFill>
            <a:srgbClr val="7296AA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6682227" y="3645533"/>
            <a:ext cx="468000" cy="862037"/>
          </a:xfrm>
          <a:prstGeom prst="rect">
            <a:avLst/>
          </a:prstGeom>
          <a:solidFill>
            <a:srgbClr val="7296AA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Box 34"/>
          <p:cNvSpPr txBox="1"/>
          <p:nvPr/>
        </p:nvSpPr>
        <p:spPr>
          <a:xfrm>
            <a:off x="5048289" y="4274358"/>
            <a:ext cx="4988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2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2024</a:t>
            </a:r>
            <a:endParaRPr lang="ru-RU" sz="12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851583" y="4281711"/>
            <a:ext cx="4988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2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2025</a:t>
            </a:r>
            <a:endParaRPr lang="ru-RU" sz="12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673908" y="4281711"/>
            <a:ext cx="4988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2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2026</a:t>
            </a:r>
            <a:endParaRPr lang="ru-RU" sz="12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1136440" y="2257041"/>
            <a:ext cx="320102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dirty="0"/>
              <a:t>Подпрограмма</a:t>
            </a:r>
          </a:p>
          <a:p>
            <a:pPr algn="r"/>
            <a:r>
              <a:rPr lang="ru-RU" sz="1400" dirty="0"/>
              <a:t>«Развитие физической </a:t>
            </a:r>
            <a:r>
              <a:rPr lang="ru-RU" sz="1400" dirty="0" smtClean="0"/>
              <a:t>культуры</a:t>
            </a:r>
          </a:p>
          <a:p>
            <a:pPr algn="r"/>
            <a:r>
              <a:rPr lang="ru-RU" sz="1400" dirty="0" smtClean="0"/>
              <a:t> </a:t>
            </a:r>
            <a:r>
              <a:rPr lang="ru-RU" sz="1400" dirty="0"/>
              <a:t>и спорта города Твери</a:t>
            </a:r>
            <a:r>
              <a:rPr lang="ru-RU" sz="1400" dirty="0" smtClean="0"/>
              <a:t>»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7750207" y="5003416"/>
            <a:ext cx="354644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Подпрограмма</a:t>
            </a:r>
          </a:p>
          <a:p>
            <a:r>
              <a:rPr lang="ru-RU" sz="1400" dirty="0"/>
              <a:t>«Развитие </a:t>
            </a:r>
            <a:r>
              <a:rPr lang="ru-RU" sz="1400" dirty="0" smtClean="0"/>
              <a:t>молодёжной </a:t>
            </a:r>
            <a:r>
              <a:rPr lang="ru-RU" sz="1400" dirty="0"/>
              <a:t>политики</a:t>
            </a:r>
          </a:p>
          <a:p>
            <a:r>
              <a:rPr lang="ru-RU" sz="1400" dirty="0"/>
              <a:t>на территории города Твери»</a:t>
            </a:r>
          </a:p>
        </p:txBody>
      </p:sp>
      <p:pic>
        <p:nvPicPr>
          <p:cNvPr id="42" name="Picture 16" descr="https://avatars.mds.yandex.net/get-zen-logos/223306/pub_5ce1963b0f23c200b3a47f91_5ce19c8df0064c00b4eaf9cf/xh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539" y="2696485"/>
            <a:ext cx="339955" cy="33995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Группа 43"/>
          <p:cNvGrpSpPr/>
          <p:nvPr/>
        </p:nvGrpSpPr>
        <p:grpSpPr>
          <a:xfrm>
            <a:off x="2683996" y="2999202"/>
            <a:ext cx="1518520" cy="654256"/>
            <a:chOff x="1521737" y="2683358"/>
            <a:chExt cx="1518520" cy="654256"/>
          </a:xfrm>
        </p:grpSpPr>
        <p:sp>
          <p:nvSpPr>
            <p:cNvPr id="45" name="Прямоугольник 44"/>
            <p:cNvSpPr/>
            <p:nvPr/>
          </p:nvSpPr>
          <p:spPr>
            <a:xfrm>
              <a:off x="1987410" y="2743627"/>
              <a:ext cx="396000" cy="144000"/>
            </a:xfrm>
            <a:prstGeom prst="rect">
              <a:avLst/>
            </a:prstGeom>
            <a:solidFill>
              <a:srgbClr val="7296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" dirty="0">
                <a:solidFill>
                  <a:schemeClr val="bg1"/>
                </a:solidFill>
              </a:endParaRPr>
            </a:p>
          </p:txBody>
        </p:sp>
        <p:sp>
          <p:nvSpPr>
            <p:cNvPr id="46" name="Прямоугольник 45"/>
            <p:cNvSpPr/>
            <p:nvPr/>
          </p:nvSpPr>
          <p:spPr>
            <a:xfrm>
              <a:off x="1984194" y="2928270"/>
              <a:ext cx="368024" cy="144000"/>
            </a:xfrm>
            <a:prstGeom prst="rect">
              <a:avLst/>
            </a:prstGeom>
            <a:solidFill>
              <a:srgbClr val="7296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" dirty="0">
                <a:solidFill>
                  <a:schemeClr val="bg1"/>
                </a:solidFill>
              </a:endParaRPr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1984194" y="3114999"/>
              <a:ext cx="368024" cy="131853"/>
            </a:xfrm>
            <a:prstGeom prst="rect">
              <a:avLst/>
            </a:prstGeom>
            <a:solidFill>
              <a:srgbClr val="7296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" dirty="0">
                <a:solidFill>
                  <a:schemeClr val="bg1"/>
                </a:solidFill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521737" y="2691283"/>
              <a:ext cx="4988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dirty="0" smtClean="0">
                  <a:solidFill>
                    <a:schemeClr val="bg1">
                      <a:lumMod val="50000"/>
                    </a:schemeClr>
                  </a:solidFill>
                </a:rPr>
                <a:t>2024</a:t>
              </a:r>
            </a:p>
            <a:p>
              <a:r>
                <a:rPr lang="ru-RU" sz="1200" b="1" dirty="0" smtClean="0">
                  <a:solidFill>
                    <a:schemeClr val="bg1">
                      <a:lumMod val="50000"/>
                    </a:schemeClr>
                  </a:solidFill>
                </a:rPr>
                <a:t>2025</a:t>
              </a:r>
            </a:p>
            <a:p>
              <a:r>
                <a:rPr lang="ru-RU" sz="1200" b="1" dirty="0" smtClean="0">
                  <a:solidFill>
                    <a:schemeClr val="bg1">
                      <a:lumMod val="50000"/>
                    </a:schemeClr>
                  </a:solidFill>
                </a:rPr>
                <a:t>2026</a:t>
              </a:r>
              <a:endParaRPr lang="ru-RU" sz="12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2322559" y="2683358"/>
              <a:ext cx="71769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 smtClean="0"/>
                <a:t>76,0</a:t>
              </a:r>
            </a:p>
            <a:p>
              <a:r>
                <a:rPr lang="ru-RU" sz="1200" dirty="0" smtClean="0"/>
                <a:t>67,9</a:t>
              </a:r>
            </a:p>
            <a:p>
              <a:r>
                <a:rPr lang="ru-RU" sz="1200" dirty="0" smtClean="0"/>
                <a:t>67,9</a:t>
              </a:r>
              <a:endParaRPr lang="ru-RU" sz="1200" dirty="0"/>
            </a:p>
          </p:txBody>
        </p:sp>
      </p:grpSp>
      <p:grpSp>
        <p:nvGrpSpPr>
          <p:cNvPr id="3" name="Группа 49"/>
          <p:cNvGrpSpPr/>
          <p:nvPr/>
        </p:nvGrpSpPr>
        <p:grpSpPr>
          <a:xfrm>
            <a:off x="7758724" y="5742080"/>
            <a:ext cx="1518520" cy="654256"/>
            <a:chOff x="1521737" y="2683358"/>
            <a:chExt cx="1518520" cy="654256"/>
          </a:xfrm>
        </p:grpSpPr>
        <p:sp>
          <p:nvSpPr>
            <p:cNvPr id="51" name="Прямоугольник 50"/>
            <p:cNvSpPr/>
            <p:nvPr/>
          </p:nvSpPr>
          <p:spPr>
            <a:xfrm>
              <a:off x="1987410" y="2743627"/>
              <a:ext cx="396000" cy="144000"/>
            </a:xfrm>
            <a:prstGeom prst="rect">
              <a:avLst/>
            </a:prstGeom>
            <a:solidFill>
              <a:srgbClr val="7296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" dirty="0">
                <a:solidFill>
                  <a:schemeClr val="bg1"/>
                </a:solidFill>
              </a:endParaRPr>
            </a:p>
          </p:txBody>
        </p:sp>
        <p:sp>
          <p:nvSpPr>
            <p:cNvPr id="52" name="Прямоугольник 51"/>
            <p:cNvSpPr/>
            <p:nvPr/>
          </p:nvSpPr>
          <p:spPr>
            <a:xfrm>
              <a:off x="1984194" y="2928270"/>
              <a:ext cx="370653" cy="144000"/>
            </a:xfrm>
            <a:prstGeom prst="rect">
              <a:avLst/>
            </a:prstGeom>
            <a:solidFill>
              <a:srgbClr val="7296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" dirty="0">
                <a:solidFill>
                  <a:schemeClr val="bg1"/>
                </a:solidFill>
              </a:endParaRPr>
            </a:p>
          </p:txBody>
        </p:sp>
        <p:sp>
          <p:nvSpPr>
            <p:cNvPr id="53" name="Прямоугольник 52"/>
            <p:cNvSpPr/>
            <p:nvPr/>
          </p:nvSpPr>
          <p:spPr>
            <a:xfrm>
              <a:off x="1984194" y="3115000"/>
              <a:ext cx="370653" cy="144000"/>
            </a:xfrm>
            <a:prstGeom prst="rect">
              <a:avLst/>
            </a:prstGeom>
            <a:solidFill>
              <a:srgbClr val="7296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" dirty="0">
                <a:solidFill>
                  <a:schemeClr val="bg1"/>
                </a:solidFill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1521737" y="2691283"/>
              <a:ext cx="4988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dirty="0" smtClean="0">
                  <a:solidFill>
                    <a:schemeClr val="bg1">
                      <a:lumMod val="50000"/>
                    </a:schemeClr>
                  </a:solidFill>
                </a:rPr>
                <a:t>2024</a:t>
              </a:r>
            </a:p>
            <a:p>
              <a:r>
                <a:rPr lang="ru-RU" sz="1200" b="1" dirty="0" smtClean="0">
                  <a:solidFill>
                    <a:schemeClr val="bg1">
                      <a:lumMod val="50000"/>
                    </a:schemeClr>
                  </a:solidFill>
                </a:rPr>
                <a:t>2025</a:t>
              </a:r>
            </a:p>
            <a:p>
              <a:r>
                <a:rPr lang="ru-RU" sz="1200" b="1" dirty="0" smtClean="0">
                  <a:solidFill>
                    <a:schemeClr val="bg1">
                      <a:lumMod val="50000"/>
                    </a:schemeClr>
                  </a:solidFill>
                </a:rPr>
                <a:t>2026</a:t>
              </a:r>
              <a:endParaRPr lang="ru-RU" sz="12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2322559" y="2683358"/>
              <a:ext cx="71769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 smtClean="0"/>
                <a:t>26,1</a:t>
              </a:r>
            </a:p>
            <a:p>
              <a:r>
                <a:rPr lang="ru-RU" sz="1200" dirty="0" smtClean="0"/>
                <a:t>25,5</a:t>
              </a:r>
            </a:p>
            <a:p>
              <a:r>
                <a:rPr lang="ru-RU" sz="1200" dirty="0" smtClean="0"/>
                <a:t>25,5</a:t>
              </a:r>
              <a:endParaRPr lang="ru-RU" sz="1200" dirty="0"/>
            </a:p>
          </p:txBody>
        </p:sp>
      </p:grpSp>
      <p:sp>
        <p:nvSpPr>
          <p:cNvPr id="56" name="TextBox 55"/>
          <p:cNvSpPr txBox="1"/>
          <p:nvPr/>
        </p:nvSpPr>
        <p:spPr>
          <a:xfrm>
            <a:off x="5061954" y="3285697"/>
            <a:ext cx="5373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102,1</a:t>
            </a:r>
            <a:endParaRPr lang="ru-RU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880655" y="3378834"/>
            <a:ext cx="4587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93,4</a:t>
            </a:r>
            <a:endParaRPr lang="ru-RU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685945" y="3361900"/>
            <a:ext cx="4587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93,4</a:t>
            </a:r>
            <a:endParaRPr lang="ru-RU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723357" y="4643229"/>
            <a:ext cx="10390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м</a:t>
            </a:r>
            <a:r>
              <a:rPr lang="ru-RU" dirty="0" smtClean="0"/>
              <a:t>лн руб.</a:t>
            </a:r>
            <a:endParaRPr lang="ru-RU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1776314" y="931825"/>
            <a:ext cx="864403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bg1">
                    <a:lumMod val="50000"/>
                  </a:schemeClr>
                </a:solidFill>
              </a:rPr>
              <a:t>Цель муниципальной программы:</a:t>
            </a:r>
            <a:endParaRPr lang="ru-RU" sz="1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</a:rPr>
              <a:t>1</a:t>
            </a:r>
            <a:r>
              <a:rPr lang="ru-RU" sz="1400" b="1" dirty="0">
                <a:solidFill>
                  <a:schemeClr val="bg1">
                    <a:lumMod val="50000"/>
                  </a:schemeClr>
                </a:solidFill>
              </a:rPr>
              <a:t>. Создание условий, обеспечивающих гражданам города Твери возможность систематически заниматься физической культурой и спортом;</a:t>
            </a:r>
          </a:p>
          <a:p>
            <a:r>
              <a:rPr lang="ru-RU" sz="1400" b="1" dirty="0">
                <a:solidFill>
                  <a:schemeClr val="bg1">
                    <a:lumMod val="50000"/>
                  </a:schemeClr>
                </a:solidFill>
              </a:rPr>
              <a:t>2. Содействие развитию и реализации потенциала молодёжи города Твери;</a:t>
            </a:r>
          </a:p>
          <a:p>
            <a:r>
              <a:rPr lang="ru-RU" sz="1400" b="1" dirty="0">
                <a:solidFill>
                  <a:schemeClr val="bg1">
                    <a:lumMod val="50000"/>
                  </a:schemeClr>
                </a:solidFill>
              </a:rPr>
              <a:t>3. Содействие улучшению жилищных условий молодых семей.</a:t>
            </a:r>
          </a:p>
        </p:txBody>
      </p:sp>
      <p:pic>
        <p:nvPicPr>
          <p:cNvPr id="63" name="Picture 2" descr="http://cdn.onlinewebfonts.com/svg/download_464253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160" y="1190199"/>
            <a:ext cx="622255" cy="62289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Прямоугольник 77"/>
          <p:cNvSpPr/>
          <p:nvPr/>
        </p:nvSpPr>
        <p:spPr>
          <a:xfrm>
            <a:off x="0" y="6581160"/>
            <a:ext cx="12187680" cy="276480"/>
          </a:xfrm>
          <a:prstGeom prst="rect">
            <a:avLst/>
          </a:prstGeom>
          <a:solidFill>
            <a:srgbClr val="BCB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350" b="1" strike="noStrike" spc="-1" dirty="0">
              <a:solidFill>
                <a:schemeClr val="lt1"/>
              </a:solidFill>
              <a:latin typeface="Calibri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11824592" y="6550223"/>
            <a:ext cx="36740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6E56C8BD-70D1-4B45-8C1B-2C0F3206853E}" type="slidenum">
              <a:rPr lang="ru-RU" sz="1400" b="1">
                <a:latin typeface="Calibri" panose="020F0502020204030204" pitchFamily="34" charset="0"/>
              </a:rPr>
              <a:pPr algn="ctr"/>
              <a:t>63</a:t>
            </a:fld>
            <a:endParaRPr lang="ru-RU" sz="1400" b="1" dirty="0">
              <a:latin typeface="Calibri" panose="020F0502020204030204" pitchFamily="34" charset="0"/>
            </a:endParaRPr>
          </a:p>
        </p:txBody>
      </p:sp>
      <p:grpSp>
        <p:nvGrpSpPr>
          <p:cNvPr id="4" name="Группа 65"/>
          <p:cNvGrpSpPr/>
          <p:nvPr/>
        </p:nvGrpSpPr>
        <p:grpSpPr>
          <a:xfrm>
            <a:off x="31634" y="6519161"/>
            <a:ext cx="2477765" cy="327779"/>
            <a:chOff x="31634" y="6519161"/>
            <a:chExt cx="2477765" cy="327779"/>
          </a:xfrm>
        </p:grpSpPr>
        <p:sp>
          <p:nvSpPr>
            <p:cNvPr id="69" name="TextBox 68"/>
            <p:cNvSpPr txBox="1"/>
            <p:nvPr/>
          </p:nvSpPr>
          <p:spPr>
            <a:xfrm>
              <a:off x="324698" y="6552772"/>
              <a:ext cx="218470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b="1" dirty="0" smtClean="0">
                  <a:latin typeface="Calibri" panose="020F0502020204030204" pitchFamily="34" charset="0"/>
                </a:rPr>
                <a:t>Администрация города Твери</a:t>
              </a:r>
              <a:endParaRPr lang="ru-RU" sz="1200" b="1" dirty="0">
                <a:latin typeface="Calibri" panose="020F0502020204030204" pitchFamily="34" charset="0"/>
              </a:endParaRPr>
            </a:p>
          </p:txBody>
        </p:sp>
        <p:pic>
          <p:nvPicPr>
            <p:cNvPr id="70" name="Picture 2" descr="Герб города Тверь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1634" y="6519161"/>
              <a:ext cx="294369" cy="3277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="" xmlns:p14="http://schemas.microsoft.com/office/powerpoint/2010/main" val="1693358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1"/>
          <p:cNvSpPr>
            <a:spLocks noGrp="1"/>
          </p:cNvSpPr>
          <p:nvPr>
            <p:ph type="title"/>
          </p:nvPr>
        </p:nvSpPr>
        <p:spPr>
          <a:xfrm>
            <a:off x="533400" y="956978"/>
            <a:ext cx="10461576" cy="719137"/>
          </a:xfrm>
        </p:spPr>
        <p:txBody>
          <a:bodyPr>
            <a:noAutofit/>
          </a:bodyPr>
          <a:lstStyle/>
          <a:p>
            <a:pPr lvl="0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+mn-lt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+mn-lt"/>
                <a:cs typeface="Times New Roman" pitchFamily="18" charset="0"/>
              </a:rPr>
            </a:br>
            <a:r>
              <a:rPr lang="ru-RU" sz="2000" b="1" dirty="0" smtClean="0">
                <a:latin typeface="+mn-lt"/>
                <a:cs typeface="Times New Roman" pitchFamily="18" charset="0"/>
              </a:rPr>
              <a:t/>
            </a:r>
            <a:br>
              <a:rPr lang="ru-RU" sz="2000" b="1" dirty="0" smtClean="0">
                <a:latin typeface="+mn-lt"/>
                <a:cs typeface="Times New Roman" pitchFamily="18" charset="0"/>
              </a:rPr>
            </a:br>
            <a:r>
              <a:rPr lang="ru-RU" sz="2000" b="1" dirty="0" smtClean="0">
                <a:latin typeface="+mn-lt"/>
                <a:cs typeface="Times New Roman" pitchFamily="18" charset="0"/>
              </a:rPr>
              <a:t> </a:t>
            </a:r>
            <a:r>
              <a:rPr lang="ru-RU" sz="2000" dirty="0" smtClean="0">
                <a:latin typeface="+mn-lt"/>
                <a:cs typeface="Times New Roman" pitchFamily="18" charset="0"/>
              </a:rPr>
              <a:t>Подпрограмма  «Развитие физической культуры и спорта </a:t>
            </a:r>
            <a:br>
              <a:rPr lang="ru-RU" sz="2000" dirty="0" smtClean="0">
                <a:latin typeface="+mn-lt"/>
                <a:cs typeface="Times New Roman" pitchFamily="18" charset="0"/>
              </a:rPr>
            </a:br>
            <a:r>
              <a:rPr lang="ru-RU" sz="2000" dirty="0" smtClean="0">
                <a:latin typeface="+mn-lt"/>
                <a:cs typeface="Times New Roman" pitchFamily="18" charset="0"/>
              </a:rPr>
              <a:t> города Твери» по направлениям расходов:</a:t>
            </a:r>
            <a:r>
              <a:rPr lang="ru-RU" sz="2000" dirty="0" smtClean="0">
                <a:solidFill>
                  <a:srgbClr val="7030A0"/>
                </a:solidFill>
                <a:latin typeface="+mn-lt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7030A0"/>
                </a:solidFill>
                <a:latin typeface="+mn-lt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7030A0"/>
                </a:solidFill>
                <a:latin typeface="+mn-lt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7030A0"/>
                </a:solidFill>
                <a:latin typeface="+mn-lt"/>
                <a:cs typeface="Times New Roman" pitchFamily="18" charset="0"/>
              </a:rPr>
            </a:br>
            <a:endParaRPr lang="ru-RU" sz="2000" b="1" dirty="0">
              <a:solidFill>
                <a:srgbClr val="7030A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2" name="Содержимое 11"/>
          <p:cNvSpPr>
            <a:spLocks noGrp="1"/>
          </p:cNvSpPr>
          <p:nvPr>
            <p:ph idx="1"/>
          </p:nvPr>
        </p:nvSpPr>
        <p:spPr>
          <a:xfrm>
            <a:off x="478645" y="1772817"/>
            <a:ext cx="10972799" cy="1991662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1600" dirty="0" smtClean="0">
                <a:ea typeface="+mj-ea"/>
                <a:cs typeface="Times New Roman" pitchFamily="18" charset="0"/>
              </a:rPr>
              <a:t>организация и проведение мероприятий в области спорта и физической культуры</a:t>
            </a:r>
            <a:r>
              <a:rPr lang="ru-RU" sz="1600" dirty="0" smtClean="0">
                <a:cs typeface="Times New Roman" pitchFamily="18" charset="0"/>
              </a:rPr>
              <a:t> – </a:t>
            </a:r>
            <a:r>
              <a:rPr lang="ru-RU" sz="1600" dirty="0" smtClean="0">
                <a:ea typeface="+mj-ea"/>
                <a:cs typeface="Times New Roman" pitchFamily="18" charset="0"/>
              </a:rPr>
              <a:t>3,6 </a:t>
            </a:r>
            <a:r>
              <a:rPr lang="ru-RU" sz="1600" dirty="0" err="1" smtClean="0">
                <a:ea typeface="+mj-ea"/>
                <a:cs typeface="Times New Roman" pitchFamily="18" charset="0"/>
              </a:rPr>
              <a:t>млн</a:t>
            </a:r>
            <a:r>
              <a:rPr lang="ru-RU" sz="1600" dirty="0" smtClean="0">
                <a:ea typeface="+mj-ea"/>
                <a:cs typeface="Times New Roman" pitchFamily="18" charset="0"/>
              </a:rPr>
              <a:t> руб. </a:t>
            </a:r>
            <a:r>
              <a:rPr lang="ru-RU" sz="1600" i="1" dirty="0" smtClean="0">
                <a:ea typeface="+mj-ea"/>
                <a:cs typeface="Times New Roman" pitchFamily="18" charset="0"/>
              </a:rPr>
              <a:t>(планируется проведение около 90 спортивно-массовых мероприятия)</a:t>
            </a:r>
            <a:r>
              <a:rPr lang="ru-RU" sz="1600" dirty="0" smtClean="0">
                <a:ea typeface="+mj-ea"/>
                <a:cs typeface="Times New Roman" pitchFamily="18" charset="0"/>
              </a:rPr>
              <a:t>;</a:t>
            </a:r>
          </a:p>
          <a:p>
            <a:pPr algn="just">
              <a:spcBef>
                <a:spcPts val="1000"/>
              </a:spcBef>
            </a:pPr>
            <a:r>
              <a:rPr lang="ru-RU" sz="1600" dirty="0" smtClean="0">
                <a:ea typeface="+mj-ea"/>
                <a:cs typeface="Times New Roman" pitchFamily="18" charset="0"/>
              </a:rPr>
              <a:t>Содержание </a:t>
            </a:r>
            <a:r>
              <a:rPr lang="ru-RU" sz="1600" dirty="0" smtClean="0">
                <a:cs typeface="Times New Roman" pitchFamily="18" charset="0"/>
              </a:rPr>
              <a:t>муниципальных учреждений физической культуры и спорта города Твери – 70,8</a:t>
            </a:r>
            <a:r>
              <a:rPr lang="ru-RU" sz="1600" dirty="0" smtClean="0">
                <a:ea typeface="+mj-ea"/>
                <a:cs typeface="Times New Roman" pitchFamily="18" charset="0"/>
              </a:rPr>
              <a:t> </a:t>
            </a:r>
            <a:r>
              <a:rPr lang="ru-RU" sz="1600" dirty="0" err="1" smtClean="0">
                <a:ea typeface="+mj-ea"/>
                <a:cs typeface="Times New Roman" pitchFamily="18" charset="0"/>
              </a:rPr>
              <a:t>млн</a:t>
            </a:r>
            <a:r>
              <a:rPr lang="ru-RU" sz="1600" dirty="0" smtClean="0">
                <a:ea typeface="+mj-ea"/>
                <a:cs typeface="Times New Roman" pitchFamily="18" charset="0"/>
              </a:rPr>
              <a:t> руб. </a:t>
            </a:r>
            <a:r>
              <a:rPr lang="ru-RU" sz="1600" i="1" dirty="0" smtClean="0">
                <a:ea typeface="+mj-ea"/>
                <a:cs typeface="Times New Roman" pitchFamily="18" charset="0"/>
              </a:rPr>
              <a:t>(в 2-х спортивных школах будут обучаться 2 710 спортсменов, на базе Центра ГТО будет организовано 45 тестирований нормативов и 30 мероприятий ГТО);</a:t>
            </a:r>
          </a:p>
          <a:p>
            <a:pPr algn="just">
              <a:spcBef>
                <a:spcPts val="1000"/>
              </a:spcBef>
            </a:pPr>
            <a:r>
              <a:rPr lang="ru-RU" sz="1600" dirty="0" smtClean="0">
                <a:ea typeface="+mj-ea"/>
                <a:cs typeface="Times New Roman" pitchFamily="18" charset="0"/>
              </a:rPr>
              <a:t>материально-техническое переоснащение учреждений спорта -  1,0 </a:t>
            </a:r>
            <a:r>
              <a:rPr lang="ru-RU" sz="1600" dirty="0" err="1" smtClean="0">
                <a:ea typeface="+mj-ea"/>
                <a:cs typeface="Times New Roman" pitchFamily="18" charset="0"/>
              </a:rPr>
              <a:t>млн</a:t>
            </a:r>
            <a:r>
              <a:rPr lang="ru-RU" sz="1600" dirty="0" smtClean="0">
                <a:ea typeface="+mj-ea"/>
                <a:cs typeface="Times New Roman" pitchFamily="18" charset="0"/>
              </a:rPr>
              <a:t> руб.;</a:t>
            </a:r>
          </a:p>
          <a:p>
            <a:pPr algn="just">
              <a:spcBef>
                <a:spcPts val="1000"/>
              </a:spcBef>
            </a:pPr>
            <a:r>
              <a:rPr lang="ru-RU" sz="1600" dirty="0" smtClean="0">
                <a:ea typeface="+mj-ea"/>
                <a:cs typeface="Times New Roman" pitchFamily="18" charset="0"/>
              </a:rPr>
              <a:t>Ремонт и содержание спортивных площадок – 0,5 </a:t>
            </a:r>
            <a:r>
              <a:rPr lang="ru-RU" sz="1600" dirty="0" err="1" smtClean="0">
                <a:ea typeface="+mj-ea"/>
                <a:cs typeface="Times New Roman" pitchFamily="18" charset="0"/>
              </a:rPr>
              <a:t>млн</a:t>
            </a:r>
            <a:r>
              <a:rPr lang="ru-RU" sz="1600" dirty="0" smtClean="0">
                <a:ea typeface="+mj-ea"/>
                <a:cs typeface="Times New Roman" pitchFamily="18" charset="0"/>
              </a:rPr>
              <a:t> руб.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07213" y="197266"/>
            <a:ext cx="10874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ru-RU" sz="2000" spc="-1" dirty="0" smtClean="0">
                <a:solidFill>
                  <a:schemeClr val="accent5">
                    <a:lumMod val="75000"/>
                  </a:schemeClr>
                </a:solidFill>
                <a:latin typeface="Calibri"/>
              </a:rPr>
              <a:t>Расходы на реализацию муниципальной программы «Развитие физической культуры, спорта и молодёжной политики города Твери» на 2024 год </a:t>
            </a:r>
            <a:endParaRPr lang="ru-RU" sz="2000" spc="-1" dirty="0">
              <a:solidFill>
                <a:schemeClr val="accent5">
                  <a:lumMod val="75000"/>
                </a:schemeClr>
              </a:solidFill>
              <a:latin typeface="Calibri"/>
            </a:endParaRPr>
          </a:p>
        </p:txBody>
      </p:sp>
      <p:sp>
        <p:nvSpPr>
          <p:cNvPr id="101382" name="AutoShape 6" descr="https://tverisport.ru/wp-content/uploads/2017/09/SPORTSHKOLA-768x512.jpg"/>
          <p:cNvSpPr>
            <a:spLocks noChangeAspect="1" noChangeArrowheads="1"/>
          </p:cNvSpPr>
          <p:nvPr/>
        </p:nvSpPr>
        <p:spPr bwMode="auto">
          <a:xfrm>
            <a:off x="207434" y="-144463"/>
            <a:ext cx="406401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1384" name="AutoShape 8" descr="https://tverisport.ru/wp-content/uploads/2017/09/SPORTSHKOLA-768x512.jpg"/>
          <p:cNvSpPr>
            <a:spLocks noChangeAspect="1" noChangeArrowheads="1"/>
          </p:cNvSpPr>
          <p:nvPr/>
        </p:nvSpPr>
        <p:spPr bwMode="auto">
          <a:xfrm>
            <a:off x="207434" y="-144463"/>
            <a:ext cx="406401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1388" name="AutoShape 12" descr="https://tverisport.ru/wp-content/uploads/2017/09/SPORTSHKOLA-768x512.jpg"/>
          <p:cNvSpPr>
            <a:spLocks noChangeAspect="1" noChangeArrowheads="1"/>
          </p:cNvSpPr>
          <p:nvPr/>
        </p:nvSpPr>
        <p:spPr bwMode="auto">
          <a:xfrm>
            <a:off x="207434" y="-144463"/>
            <a:ext cx="406401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Прямоугольник 77"/>
          <p:cNvSpPr/>
          <p:nvPr/>
        </p:nvSpPr>
        <p:spPr>
          <a:xfrm>
            <a:off x="0" y="6581160"/>
            <a:ext cx="12187680" cy="276480"/>
          </a:xfrm>
          <a:prstGeom prst="rect">
            <a:avLst/>
          </a:prstGeom>
          <a:solidFill>
            <a:srgbClr val="BCB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350" b="1" strike="noStrike" spc="-1" dirty="0">
              <a:solidFill>
                <a:schemeClr val="lt1"/>
              </a:solidFill>
              <a:latin typeface="Calibri"/>
            </a:endParaRPr>
          </a:p>
        </p:txBody>
      </p:sp>
      <p:grpSp>
        <p:nvGrpSpPr>
          <p:cNvPr id="20" name="Группа 77"/>
          <p:cNvGrpSpPr/>
          <p:nvPr/>
        </p:nvGrpSpPr>
        <p:grpSpPr>
          <a:xfrm>
            <a:off x="31634" y="6519161"/>
            <a:ext cx="2477765" cy="327779"/>
            <a:chOff x="31634" y="6519161"/>
            <a:chExt cx="2477765" cy="327779"/>
          </a:xfrm>
        </p:grpSpPr>
        <p:sp>
          <p:nvSpPr>
            <p:cNvPr id="23" name="TextBox 22"/>
            <p:cNvSpPr txBox="1"/>
            <p:nvPr/>
          </p:nvSpPr>
          <p:spPr>
            <a:xfrm>
              <a:off x="324698" y="6552772"/>
              <a:ext cx="218470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b="1" dirty="0" smtClean="0">
                  <a:latin typeface="Calibri" panose="020F0502020204030204" pitchFamily="34" charset="0"/>
                </a:rPr>
                <a:t>Администрация города Твери</a:t>
              </a:r>
              <a:endParaRPr lang="ru-RU" sz="1200" b="1" dirty="0">
                <a:latin typeface="Calibri" panose="020F0502020204030204" pitchFamily="34" charset="0"/>
              </a:endParaRPr>
            </a:p>
          </p:txBody>
        </p:sp>
        <p:pic>
          <p:nvPicPr>
            <p:cNvPr id="24" name="Picture 2" descr="Герб города Тверь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634" y="6519161"/>
              <a:ext cx="294369" cy="3277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" name="Прямоугольник 70"/>
          <p:cNvSpPr/>
          <p:nvPr/>
        </p:nvSpPr>
        <p:spPr>
          <a:xfrm rot="5400000" flipV="1">
            <a:off x="453350" y="537742"/>
            <a:ext cx="587472" cy="4626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720" rIns="90000" bIns="72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350" b="0" strike="noStrike" spc="-1">
              <a:solidFill>
                <a:schemeClr val="lt1"/>
              </a:solidFill>
              <a:latin typeface="Calibri"/>
            </a:endParaRPr>
          </a:p>
        </p:txBody>
      </p:sp>
      <p:pic>
        <p:nvPicPr>
          <p:cNvPr id="17" name="Рисунок 16" descr="https://xn--n1abebi.xn--80aaccp4ajwpkgbl4lpb.xn--p1ai/upload/iblock/7d2/4u0jl3rq7z836prp7tvfslxy1hmwysrl/4eZ1y8pX7RUbwrQJdKyHVsHCFbWd6k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4395" y="3716977"/>
            <a:ext cx="4845132" cy="2458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0" descr="http://xn--e1afahbdqjz8d.xn--p1ai/files/news/2022-04-19-1249390278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792" y="3693227"/>
            <a:ext cx="5082639" cy="245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11423913" y="6492875"/>
            <a:ext cx="768087" cy="365125"/>
          </a:xfrm>
        </p:spPr>
        <p:txBody>
          <a:bodyPr/>
          <a:lstStyle/>
          <a:p>
            <a:fld id="{F8B4F9AE-2B7D-43B8-AD8B-ED3109F5FBD3}" type="slidenum">
              <a:rPr lang="ru-RU" sz="1400" b="1" smtClean="0">
                <a:solidFill>
                  <a:schemeClr val="tx1"/>
                </a:solidFill>
              </a:rPr>
              <a:pPr/>
              <a:t>64</a:t>
            </a:fld>
            <a:endParaRPr lang="ru-RU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78743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одержимое 11"/>
          <p:cNvSpPr txBox="1">
            <a:spLocks/>
          </p:cNvSpPr>
          <p:nvPr/>
        </p:nvSpPr>
        <p:spPr>
          <a:xfrm>
            <a:off x="560187" y="2436420"/>
            <a:ext cx="10972799" cy="5462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  <a:cs typeface="Times New Roman" pitchFamily="18" charset="0"/>
              </a:rPr>
              <a:t>улучшение жилищных условий молодых семей в городе Твери - </a:t>
            </a:r>
            <a:r>
              <a:rPr lang="ru-RU" sz="1600" dirty="0" smtClean="0">
                <a:cs typeface="Times New Roman" pitchFamily="18" charset="0"/>
              </a:rPr>
              <a:t>3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  <a:cs typeface="Times New Roman" pitchFamily="18" charset="0"/>
              </a:rPr>
              <a:t>,4 млн руб. </a:t>
            </a:r>
            <a:r>
              <a:rPr kumimoji="0" lang="ru-RU" sz="16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  <a:cs typeface="Times New Roman" pitchFamily="18" charset="0"/>
              </a:rPr>
              <a:t>(предоставление</a:t>
            </a:r>
            <a:r>
              <a:rPr kumimoji="0" lang="ru-RU" sz="1600" b="0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ea typeface="+mn-ea"/>
                <a:cs typeface="Times New Roman" pitchFamily="18" charset="0"/>
              </a:rPr>
              <a:t> социальных выплат 10 молодым семьям)</a:t>
            </a:r>
            <a:r>
              <a:rPr kumimoji="0" lang="ru-RU" sz="1600" b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  <a:cs typeface="Times New Roman" pitchFamily="18" charset="0"/>
              </a:rPr>
              <a:t>;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054783" y="332656"/>
            <a:ext cx="1027314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cs typeface="Times New Roman" pitchFamily="18" charset="0"/>
              </a:rPr>
              <a:t>Подпрограмма  «Развитие молодежной политики на территории города Твери» по направлениям расходов: </a:t>
            </a:r>
            <a:endParaRPr lang="ru-RU" sz="2000" dirty="0"/>
          </a:p>
        </p:txBody>
      </p:sp>
      <p:sp>
        <p:nvSpPr>
          <p:cNvPr id="18" name="Содержимое 11"/>
          <p:cNvSpPr txBox="1">
            <a:spLocks/>
          </p:cNvSpPr>
          <p:nvPr/>
        </p:nvSpPr>
        <p:spPr>
          <a:xfrm>
            <a:off x="586288" y="1110600"/>
            <a:ext cx="10972799" cy="12961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  <a:cs typeface="Times New Roman" pitchFamily="18" charset="0"/>
              </a:rPr>
              <a:t>организация и проведение мероприятий для молодежи - </a:t>
            </a:r>
            <a:r>
              <a:rPr lang="en-US" sz="1600" dirty="0" smtClean="0">
                <a:cs typeface="Times New Roman" pitchFamily="18" charset="0"/>
              </a:rPr>
              <a:t>0</a:t>
            </a:r>
            <a:r>
              <a:rPr lang="ru-RU" sz="1600" noProof="0" dirty="0" smtClean="0">
                <a:cs typeface="Times New Roman" pitchFamily="18" charset="0"/>
              </a:rPr>
              <a:t>,</a:t>
            </a:r>
            <a:r>
              <a:rPr lang="ru-RU" sz="1600" dirty="0" smtClean="0">
                <a:cs typeface="Times New Roman" pitchFamily="18" charset="0"/>
              </a:rPr>
              <a:t>6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  <a:cs typeface="Times New Roman" pitchFamily="18" charset="0"/>
              </a:rPr>
              <a:t> млн руб. </a:t>
            </a:r>
            <a:r>
              <a:rPr lang="ru-RU" sz="1600" i="1" dirty="0" smtClean="0">
                <a:cs typeface="Times New Roman" pitchFamily="18" charset="0"/>
              </a:rPr>
              <a:t>(планируется проведение около 36 массовых мероприятий в сфере молодежной политики)</a:t>
            </a:r>
            <a:r>
              <a:rPr lang="ru-RU" sz="1600" dirty="0" smtClean="0">
                <a:cs typeface="Times New Roman" pitchFamily="18" charset="0"/>
              </a:rPr>
              <a:t>;</a:t>
            </a: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ea typeface="+mn-ea"/>
              <a:cs typeface="Times New Roman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  <a:cs typeface="Times New Roman" pitchFamily="18" charset="0"/>
              </a:rPr>
              <a:t>содержание МАУ «МЦ г. Твери» - </a:t>
            </a:r>
            <a:r>
              <a:rPr lang="ru-RU" sz="1600" dirty="0" smtClean="0">
                <a:cs typeface="Times New Roman" pitchFamily="18" charset="0"/>
              </a:rPr>
              <a:t>22,1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  <a:cs typeface="Times New Roman" pitchFamily="18" charset="0"/>
              </a:rPr>
              <a:t> млн руб. </a:t>
            </a:r>
            <a:r>
              <a:rPr kumimoji="0" lang="ru-RU" sz="16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  <a:cs typeface="Times New Roman" pitchFamily="18" charset="0"/>
              </a:rPr>
              <a:t>(организация деятельности центра психологической помощи и 7 клубов по месту жительства).</a:t>
            </a:r>
          </a:p>
        </p:txBody>
      </p:sp>
      <p:sp>
        <p:nvSpPr>
          <p:cNvPr id="17" name="Прямоугольник 77"/>
          <p:cNvSpPr/>
          <p:nvPr/>
        </p:nvSpPr>
        <p:spPr>
          <a:xfrm>
            <a:off x="0" y="6581160"/>
            <a:ext cx="12187680" cy="276480"/>
          </a:xfrm>
          <a:prstGeom prst="rect">
            <a:avLst/>
          </a:prstGeom>
          <a:solidFill>
            <a:srgbClr val="BCB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350" b="1" strike="noStrike" spc="-1" dirty="0">
              <a:solidFill>
                <a:schemeClr val="lt1"/>
              </a:solidFill>
              <a:latin typeface="Calibri"/>
            </a:endParaRPr>
          </a:p>
        </p:txBody>
      </p:sp>
      <p:grpSp>
        <p:nvGrpSpPr>
          <p:cNvPr id="19" name="Группа 77"/>
          <p:cNvGrpSpPr/>
          <p:nvPr/>
        </p:nvGrpSpPr>
        <p:grpSpPr>
          <a:xfrm>
            <a:off x="31634" y="6519161"/>
            <a:ext cx="2477765" cy="327779"/>
            <a:chOff x="31634" y="6519161"/>
            <a:chExt cx="2477765" cy="327779"/>
          </a:xfrm>
        </p:grpSpPr>
        <p:sp>
          <p:nvSpPr>
            <p:cNvPr id="20" name="TextBox 19"/>
            <p:cNvSpPr txBox="1"/>
            <p:nvPr/>
          </p:nvSpPr>
          <p:spPr>
            <a:xfrm>
              <a:off x="324698" y="6552772"/>
              <a:ext cx="218470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b="1" dirty="0" smtClean="0">
                  <a:latin typeface="Calibri" panose="020F0502020204030204" pitchFamily="34" charset="0"/>
                </a:rPr>
                <a:t>Администрация города Твери</a:t>
              </a:r>
              <a:endParaRPr lang="ru-RU" sz="1200" b="1" dirty="0">
                <a:latin typeface="Calibri" panose="020F0502020204030204" pitchFamily="34" charset="0"/>
              </a:endParaRPr>
            </a:p>
          </p:txBody>
        </p:sp>
        <p:pic>
          <p:nvPicPr>
            <p:cNvPr id="21" name="Picture 2" descr="Герб города Тверь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634" y="6519161"/>
              <a:ext cx="294369" cy="3277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3" name="Рисунок 12" descr="https://newokruga.ru/wp-content/uploads/sites/13/2017/08/GER_423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33153" y="3403022"/>
            <a:ext cx="3550722" cy="2499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Рисунок 21" descr="https://live.staticflickr.com/65535/52164662519_612bb5c97a_b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80758" y="3396343"/>
            <a:ext cx="2945081" cy="2481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Рисунок 22" descr="https://opendata.tver.ru/upload/iblock/c5a/4(1)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87096" y="3336966"/>
            <a:ext cx="3372592" cy="2517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11423913" y="6492875"/>
            <a:ext cx="768087" cy="365125"/>
          </a:xfrm>
        </p:spPr>
        <p:txBody>
          <a:bodyPr/>
          <a:lstStyle/>
          <a:p>
            <a:fld id="{F8B4F9AE-2B7D-43B8-AD8B-ED3109F5FBD3}" type="slidenum">
              <a:rPr lang="ru-RU" sz="1400" b="1" smtClean="0">
                <a:solidFill>
                  <a:schemeClr val="tx1"/>
                </a:solidFill>
              </a:rPr>
              <a:pPr/>
              <a:t>65</a:t>
            </a:fld>
            <a:endParaRPr lang="ru-RU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78743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22680" y="188640"/>
            <a:ext cx="11569321" cy="64807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400" spc="-1" dirty="0" smtClean="0">
                <a:solidFill>
                  <a:schemeClr val="accent5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Обеспечение жильем молодых семей в городе</a:t>
            </a:r>
            <a:r>
              <a:rPr lang="en-US" sz="2400" spc="-1" dirty="0" smtClean="0">
                <a:solidFill>
                  <a:schemeClr val="accent5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 </a:t>
            </a:r>
            <a:r>
              <a:rPr lang="ru-RU" sz="2400" spc="-1" dirty="0" smtClean="0">
                <a:solidFill>
                  <a:schemeClr val="accent5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Твери </a:t>
            </a:r>
            <a:endParaRPr lang="ru-RU" sz="2400" spc="-1" dirty="0">
              <a:solidFill>
                <a:schemeClr val="accent5">
                  <a:lumMod val="75000"/>
                </a:scheme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609600" y="1052739"/>
            <a:ext cx="11247040" cy="5112569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700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Порядок предоставления  выплат определен </a:t>
            </a:r>
            <a:r>
              <a:rPr lang="en-US" sz="1700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/>
            </a:r>
            <a:br>
              <a:rPr lang="en-US" sz="1700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</a:br>
            <a:r>
              <a:rPr lang="ru-RU" sz="1700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Правилами предоставления молодым семьям</a:t>
            </a:r>
            <a:r>
              <a:rPr lang="en-US" sz="1700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/>
            </a:r>
            <a:br>
              <a:rPr lang="en-US" sz="1700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</a:br>
            <a:r>
              <a:rPr lang="ru-RU" sz="1700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социальных выплат на приобретение </a:t>
            </a:r>
            <a:r>
              <a:rPr lang="en-US" sz="1700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/>
            </a:r>
            <a:br>
              <a:rPr lang="en-US" sz="1700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</a:br>
            <a:r>
              <a:rPr lang="ru-RU" sz="1700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(строительство) жилья</a:t>
            </a:r>
            <a:r>
              <a:rPr lang="en-US" sz="1700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 </a:t>
            </a:r>
            <a:br>
              <a:rPr lang="en-US" sz="1700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</a:br>
            <a:r>
              <a:rPr lang="ru-RU" sz="1700" i="1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(Постановление администрации города Твери</a:t>
            </a:r>
            <a:r>
              <a:rPr lang="en-US" sz="1700" i="1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/>
            </a:r>
            <a:br>
              <a:rPr lang="en-US" sz="1700" i="1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</a:br>
            <a:r>
              <a:rPr lang="ru-RU" sz="1700" i="1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 от </a:t>
            </a:r>
            <a:r>
              <a:rPr lang="en-US" sz="1700" i="1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1</a:t>
            </a:r>
            <a:r>
              <a:rPr lang="ru-RU" sz="1700" i="1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8.0</a:t>
            </a:r>
            <a:r>
              <a:rPr lang="en-US" sz="1700" i="1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5</a:t>
            </a:r>
            <a:r>
              <a:rPr lang="ru-RU" sz="1700" i="1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.</a:t>
            </a:r>
            <a:r>
              <a:rPr lang="en-US" sz="1700" i="1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20</a:t>
            </a:r>
            <a:r>
              <a:rPr lang="ru-RU" sz="1700" i="1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 № </a:t>
            </a:r>
            <a:r>
              <a:rPr lang="en-US" sz="1700" i="1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65</a:t>
            </a:r>
            <a:r>
              <a:rPr lang="ru-RU" sz="1700" i="1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2)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700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Участвуют молодые семьи, нуждающиеся</a:t>
            </a:r>
            <a:r>
              <a:rPr lang="en-US" sz="1700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/>
            </a:r>
            <a:br>
              <a:rPr lang="en-US" sz="1700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</a:br>
            <a:r>
              <a:rPr lang="ru-RU" sz="1700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в жилых помещениях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700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Выплаты осуществляются за счет средств </a:t>
            </a:r>
            <a:r>
              <a:rPr lang="en-US" sz="1700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/>
            </a:r>
            <a:br>
              <a:rPr lang="en-US" sz="1700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</a:br>
            <a:r>
              <a:rPr lang="ru-RU" sz="1700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федерального, областного и местного бюджетов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700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Доля </a:t>
            </a:r>
            <a:r>
              <a:rPr lang="ru-RU" sz="1700" dirty="0" err="1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софинансирования</a:t>
            </a:r>
            <a:r>
              <a:rPr lang="ru-RU" sz="1700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  за счет средств местного бюджета – 20%, доля межбюджетных </a:t>
            </a:r>
            <a:r>
              <a:rPr lang="ru-RU" sz="1700" dirty="0" err="1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трансфертров</a:t>
            </a:r>
            <a:r>
              <a:rPr lang="ru-RU" sz="1700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 – 80%.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700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Размер социальных выплат – от 1 388,6 тыс. руб.  </a:t>
            </a:r>
            <a:br>
              <a:rPr lang="ru-RU" sz="1700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</a:br>
            <a:r>
              <a:rPr lang="ru-RU" sz="1700" i="1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(35% от расчетной стоимости жилья – для молодых семей с детьми, 30% от расчетной стоимости жилья – для молодых семей, не имеющих детей)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endParaRPr lang="ru-RU" sz="1700" i="1" dirty="0" smtClean="0">
              <a:solidFill>
                <a:schemeClr val="tx2">
                  <a:lumMod val="75000"/>
                </a:schemeClr>
              </a:solidFill>
              <a:cs typeface="Times New Roman" pitchFamily="18" charset="0"/>
            </a:endParaRP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700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Количество участников подпрограммы на 2024 года – 42 семей</a:t>
            </a:r>
            <a:endParaRPr lang="en-US" sz="1700" dirty="0" smtClean="0">
              <a:solidFill>
                <a:schemeClr val="tx2">
                  <a:lumMod val="75000"/>
                </a:schemeClr>
              </a:solidFill>
              <a:cs typeface="Times New Roman" pitchFamily="18" charset="0"/>
            </a:endParaRPr>
          </a:p>
          <a:p>
            <a:r>
              <a:rPr lang="ru-RU" sz="1700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Подробная информация размещена на сайте управления</a:t>
            </a:r>
            <a:br>
              <a:rPr lang="ru-RU" sz="1700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</a:br>
            <a:r>
              <a:rPr lang="ru-RU" sz="1700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по культуре, спорту и делам молодежи </a:t>
            </a:r>
            <a:r>
              <a:rPr lang="ru-RU" sz="1700" i="1" dirty="0" smtClean="0">
                <a:solidFill>
                  <a:srgbClr val="FF0000"/>
                </a:solidFill>
                <a:cs typeface="Times New Roman" pitchFamily="18" charset="0"/>
              </a:rPr>
              <a:t>(</a:t>
            </a:r>
            <a:r>
              <a:rPr lang="en-US" sz="1700" i="1" dirty="0" smtClean="0">
                <a:solidFill>
                  <a:srgbClr val="FF0000"/>
                </a:solidFill>
                <a:cs typeface="Times New Roman" pitchFamily="18" charset="0"/>
              </a:rPr>
              <a:t>http://ksm.tver.ru</a:t>
            </a:r>
            <a:r>
              <a:rPr lang="ru-RU" sz="1700" i="1" dirty="0" smtClean="0">
                <a:solidFill>
                  <a:srgbClr val="FF0000"/>
                </a:solidFill>
                <a:cs typeface="Times New Roman" pitchFamily="18" charset="0"/>
              </a:rPr>
              <a:t>/)</a:t>
            </a:r>
            <a:endParaRPr lang="en-US" sz="1700" i="1" dirty="0" smtClean="0">
              <a:solidFill>
                <a:srgbClr val="FF0000"/>
              </a:solidFill>
              <a:cs typeface="Times New Roman" pitchFamily="18" charset="0"/>
            </a:endParaRP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sz="18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дом2.jpg"/>
          <p:cNvPicPr>
            <a:picLocks noChangeAspect="1"/>
          </p:cNvPicPr>
          <p:nvPr/>
        </p:nvPicPr>
        <p:blipFill>
          <a:blip r:embed="rId2" cstate="print">
            <a:lum bright="18000" contrast="-40000"/>
          </a:blip>
          <a:stretch>
            <a:fillRect/>
          </a:stretch>
        </p:blipFill>
        <p:spPr>
          <a:xfrm>
            <a:off x="8304247" y="4653136"/>
            <a:ext cx="3422086" cy="1661788"/>
          </a:xfrm>
          <a:prstGeom prst="rect">
            <a:avLst/>
          </a:prstGeom>
        </p:spPr>
      </p:pic>
      <p:pic>
        <p:nvPicPr>
          <p:cNvPr id="13" name="Рисунок 12" descr="семья.jpg"/>
          <p:cNvPicPr>
            <a:picLocks noChangeAspect="1"/>
          </p:cNvPicPr>
          <p:nvPr/>
        </p:nvPicPr>
        <p:blipFill>
          <a:blip r:embed="rId3" cstate="print"/>
          <a:srcRect l="4879" t="17048" r="4054" b="29960"/>
          <a:stretch>
            <a:fillRect/>
          </a:stretch>
        </p:blipFill>
        <p:spPr>
          <a:xfrm>
            <a:off x="6672065" y="1052736"/>
            <a:ext cx="5088565" cy="223224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672065" y="908720"/>
            <a:ext cx="5088565" cy="338554"/>
          </a:xfrm>
          <a:prstGeom prst="rect">
            <a:avLst/>
          </a:prstGeom>
          <a:solidFill>
            <a:srgbClr val="33CCCC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</a:rPr>
              <a:t>Как молодой семье купить квартиру</a:t>
            </a:r>
            <a:endParaRPr lang="ru-RU" sz="16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9" name="Прямоугольник 77"/>
          <p:cNvSpPr/>
          <p:nvPr/>
        </p:nvSpPr>
        <p:spPr>
          <a:xfrm>
            <a:off x="0" y="6581160"/>
            <a:ext cx="12187680" cy="276480"/>
          </a:xfrm>
          <a:prstGeom prst="rect">
            <a:avLst/>
          </a:prstGeom>
          <a:solidFill>
            <a:srgbClr val="BCB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350" b="1" strike="noStrike" spc="-1" dirty="0">
              <a:solidFill>
                <a:schemeClr val="lt1"/>
              </a:solidFill>
              <a:latin typeface="Calibri"/>
            </a:endParaRPr>
          </a:p>
        </p:txBody>
      </p:sp>
      <p:grpSp>
        <p:nvGrpSpPr>
          <p:cNvPr id="20" name="Группа 77"/>
          <p:cNvGrpSpPr/>
          <p:nvPr/>
        </p:nvGrpSpPr>
        <p:grpSpPr>
          <a:xfrm>
            <a:off x="31634" y="6519161"/>
            <a:ext cx="2477765" cy="327779"/>
            <a:chOff x="31634" y="6519161"/>
            <a:chExt cx="2477765" cy="327779"/>
          </a:xfrm>
        </p:grpSpPr>
        <p:sp>
          <p:nvSpPr>
            <p:cNvPr id="21" name="TextBox 20"/>
            <p:cNvSpPr txBox="1"/>
            <p:nvPr/>
          </p:nvSpPr>
          <p:spPr>
            <a:xfrm>
              <a:off x="324698" y="6552772"/>
              <a:ext cx="218470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b="1" dirty="0" smtClean="0">
                  <a:latin typeface="Calibri" panose="020F0502020204030204" pitchFamily="34" charset="0"/>
                </a:rPr>
                <a:t>Администрация города Твери</a:t>
              </a:r>
              <a:endParaRPr lang="ru-RU" sz="1200" b="1" dirty="0">
                <a:latin typeface="Calibri" panose="020F0502020204030204" pitchFamily="34" charset="0"/>
              </a:endParaRPr>
            </a:p>
          </p:txBody>
        </p:sp>
        <p:pic>
          <p:nvPicPr>
            <p:cNvPr id="22" name="Picture 2" descr="Герб города Тверь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1634" y="6519161"/>
              <a:ext cx="294369" cy="3277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F8B4F9AE-2B7D-43B8-AD8B-ED3109F5FBD3}" type="slidenum">
              <a:rPr lang="ru-RU" sz="1400" b="1" smtClean="0">
                <a:solidFill>
                  <a:schemeClr val="tx1"/>
                </a:solidFill>
              </a:rPr>
              <a:pPr/>
              <a:t>66</a:t>
            </a:fld>
            <a:endParaRPr lang="ru-RU" sz="14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548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952465" y="1772820"/>
          <a:ext cx="10520132" cy="4019453"/>
        </p:xfrm>
        <a:graphic>
          <a:graphicData uri="http://schemas.openxmlformats.org/drawingml/2006/table">
            <a:tbl>
              <a:tblPr/>
              <a:tblGrid>
                <a:gridCol w="583581"/>
                <a:gridCol w="3853267"/>
                <a:gridCol w="1173942"/>
                <a:gridCol w="1548971"/>
                <a:gridCol w="1652771"/>
                <a:gridCol w="1707600"/>
              </a:tblGrid>
              <a:tr h="6480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N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п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/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п</a:t>
                      </a:r>
                      <a:endParaRPr lang="ru-RU" sz="16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76824" marR="76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Наименование показателя</a:t>
                      </a:r>
                      <a:endParaRPr lang="ru-RU" sz="16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76824" marR="76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Ед.изм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.</a:t>
                      </a:r>
                      <a:endParaRPr lang="ru-RU" sz="16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76824" marR="76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n-lt"/>
                          <a:ea typeface="Calibri"/>
                          <a:cs typeface="Times New Roman" pitchFamily="18" charset="0"/>
                        </a:rPr>
                        <a:t>2024 год</a:t>
                      </a:r>
                      <a:endParaRPr lang="ru-RU" sz="16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76824" marR="76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n-lt"/>
                          <a:ea typeface="Calibri"/>
                          <a:cs typeface="Times New Roman" pitchFamily="18" charset="0"/>
                        </a:rPr>
                        <a:t>2025 год</a:t>
                      </a:r>
                      <a:endParaRPr lang="ru-RU" sz="16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76824" marR="76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n-lt"/>
                          <a:ea typeface="Calibri"/>
                          <a:cs typeface="Times New Roman" pitchFamily="18" charset="0"/>
                        </a:rPr>
                        <a:t>2026 год</a:t>
                      </a:r>
                      <a:endParaRPr lang="ru-RU" sz="16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76824" marR="76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9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n-lt"/>
                          <a:ea typeface="Calibri"/>
                          <a:cs typeface="Times New Roman" pitchFamily="18" charset="0"/>
                        </a:rPr>
                        <a:t>1</a:t>
                      </a:r>
                      <a:endParaRPr lang="ru-RU" sz="16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76824" marR="768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n-lt"/>
                          <a:ea typeface="Calibri"/>
                          <a:cs typeface="Times New Roman" pitchFamily="18" charset="0"/>
                        </a:rPr>
                        <a:t>2</a:t>
                      </a:r>
                      <a:endParaRPr lang="ru-RU" sz="16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76824" marR="768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n-lt"/>
                          <a:ea typeface="Calibri"/>
                          <a:cs typeface="Times New Roman" pitchFamily="18" charset="0"/>
                        </a:rPr>
                        <a:t>3</a:t>
                      </a:r>
                      <a:endParaRPr lang="ru-RU" sz="16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76824" marR="768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n-lt"/>
                          <a:ea typeface="Calibri"/>
                          <a:cs typeface="Times New Roman" pitchFamily="18" charset="0"/>
                        </a:rPr>
                        <a:t>4</a:t>
                      </a:r>
                      <a:endParaRPr lang="ru-RU" sz="16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76824" marR="768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ru-RU" sz="1600" kern="12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76824" marR="768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6</a:t>
                      </a:r>
                      <a:endParaRPr lang="ru-RU" sz="1600" kern="12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76824" marR="768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21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1.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1441" marR="914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Среднемесячная  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номинальная начисленная заработная плата    </a:t>
                      </a:r>
                      <a:r>
                        <a:rPr lang="ru-RU" sz="1600" kern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работников   муниципальных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  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учреждений физической  культуры и спорта   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1441" marR="914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руб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.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1441" marR="914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n-lt"/>
                          <a:ea typeface="Calibri"/>
                          <a:cs typeface="Times New Roman" pitchFamily="18" charset="0"/>
                        </a:rPr>
                        <a:t>37 732,6</a:t>
                      </a:r>
                      <a:endParaRPr lang="ru-RU" sz="16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91441" marR="914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+mn-lt"/>
                          <a:ea typeface="Calibri"/>
                          <a:cs typeface="Times New Roman" pitchFamily="18" charset="0"/>
                        </a:rPr>
                        <a:t>37 657,3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ru-RU" sz="16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91441" marR="914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+mn-lt"/>
                          <a:ea typeface="Calibri"/>
                          <a:cs typeface="Times New Roman" pitchFamily="18" charset="0"/>
                        </a:rPr>
                        <a:t>37 657,3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ru-RU" sz="16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91441" marR="914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90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n-lt"/>
                          <a:ea typeface="Calibri"/>
                          <a:cs typeface="Times New Roman"/>
                        </a:rPr>
                        <a:t>2.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1441" marR="914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Среднесписочная численность работников муниципальных учреждений физической культуры и спорта</a:t>
                      </a:r>
                      <a:endParaRPr lang="ru-RU" sz="1600" kern="12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1441" marR="914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n-lt"/>
                          <a:ea typeface="Calibri"/>
                          <a:cs typeface="Times New Roman" pitchFamily="18" charset="0"/>
                        </a:rPr>
                        <a:t>человек</a:t>
                      </a:r>
                      <a:endParaRPr lang="ru-RU" sz="16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91441" marR="914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n-lt"/>
                          <a:ea typeface="Calibri"/>
                          <a:cs typeface="Times New Roman" pitchFamily="18" charset="0"/>
                        </a:rPr>
                        <a:t>115</a:t>
                      </a:r>
                      <a:endParaRPr lang="ru-RU" sz="16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91441" marR="914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n-lt"/>
                          <a:ea typeface="Calibri"/>
                          <a:cs typeface="Times New Roman" pitchFamily="18" charset="0"/>
                        </a:rPr>
                        <a:t>115</a:t>
                      </a:r>
                      <a:endParaRPr lang="ru-RU" sz="16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91441" marR="914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n-lt"/>
                          <a:ea typeface="Calibri"/>
                          <a:cs typeface="Times New Roman" pitchFamily="18" charset="0"/>
                        </a:rPr>
                        <a:t>115</a:t>
                      </a:r>
                      <a:endParaRPr lang="ru-RU" sz="16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91441" marR="914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90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3.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1441" marR="914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Доля  населения,  систематически   занимающегося   физической культурой и  спортом  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1441" marR="914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%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1441" marR="914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55</a:t>
                      </a:r>
                      <a:endParaRPr lang="ru-RU" sz="1600" kern="12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91441" marR="914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56</a:t>
                      </a:r>
                      <a:endParaRPr lang="ru-RU" sz="1600" kern="12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91441" marR="914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57</a:t>
                      </a:r>
                      <a:endParaRPr lang="ru-RU" sz="1600" kern="12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91441" marR="914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Заголовок 1"/>
          <p:cNvSpPr txBox="1">
            <a:spLocks/>
          </p:cNvSpPr>
          <p:nvPr/>
        </p:nvSpPr>
        <p:spPr>
          <a:xfrm>
            <a:off x="1080655" y="524175"/>
            <a:ext cx="10279484" cy="5715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400" spc="-1" dirty="0" smtClean="0">
                <a:solidFill>
                  <a:schemeClr val="accent5">
                    <a:lumMod val="75000"/>
                  </a:schemeClr>
                </a:solidFill>
                <a:latin typeface="Calibri"/>
              </a:rPr>
              <a:t>Дополнительные показатели по отрасли «Физическая культура и спорт»</a:t>
            </a:r>
            <a:endParaRPr lang="ru-RU" sz="2400" spc="-1" dirty="0">
              <a:solidFill>
                <a:schemeClr val="accent5">
                  <a:lumMod val="75000"/>
                </a:schemeClr>
              </a:solidFill>
              <a:latin typeface="Calibri"/>
            </a:endParaRPr>
          </a:p>
        </p:txBody>
      </p:sp>
      <p:sp>
        <p:nvSpPr>
          <p:cNvPr id="19" name="Прямоугольник 77"/>
          <p:cNvSpPr/>
          <p:nvPr/>
        </p:nvSpPr>
        <p:spPr>
          <a:xfrm>
            <a:off x="0" y="6581160"/>
            <a:ext cx="12187680" cy="276480"/>
          </a:xfrm>
          <a:prstGeom prst="rect">
            <a:avLst/>
          </a:prstGeom>
          <a:solidFill>
            <a:srgbClr val="BCB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350" b="1" strike="noStrike" spc="-1" dirty="0">
              <a:solidFill>
                <a:schemeClr val="lt1"/>
              </a:solidFill>
              <a:latin typeface="Calibri"/>
            </a:endParaRPr>
          </a:p>
        </p:txBody>
      </p:sp>
      <p:grpSp>
        <p:nvGrpSpPr>
          <p:cNvPr id="20" name="Группа 77"/>
          <p:cNvGrpSpPr/>
          <p:nvPr/>
        </p:nvGrpSpPr>
        <p:grpSpPr>
          <a:xfrm>
            <a:off x="31634" y="6519161"/>
            <a:ext cx="2477765" cy="327779"/>
            <a:chOff x="31634" y="6519161"/>
            <a:chExt cx="2477765" cy="327779"/>
          </a:xfrm>
        </p:grpSpPr>
        <p:sp>
          <p:nvSpPr>
            <p:cNvPr id="21" name="TextBox 20"/>
            <p:cNvSpPr txBox="1"/>
            <p:nvPr/>
          </p:nvSpPr>
          <p:spPr>
            <a:xfrm>
              <a:off x="324698" y="6552772"/>
              <a:ext cx="218470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b="1" dirty="0" smtClean="0">
                  <a:latin typeface="Calibri" panose="020F0502020204030204" pitchFamily="34" charset="0"/>
                </a:rPr>
                <a:t>Администрация города Твери</a:t>
              </a:r>
              <a:endParaRPr lang="ru-RU" sz="1200" b="1" dirty="0">
                <a:latin typeface="Calibri" panose="020F0502020204030204" pitchFamily="34" charset="0"/>
              </a:endParaRPr>
            </a:p>
          </p:txBody>
        </p:sp>
        <p:pic>
          <p:nvPicPr>
            <p:cNvPr id="22" name="Picture 2" descr="Герб города Тверь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634" y="6519161"/>
              <a:ext cx="294369" cy="3277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Прямоугольник 70"/>
          <p:cNvSpPr/>
          <p:nvPr/>
        </p:nvSpPr>
        <p:spPr>
          <a:xfrm rot="5400000" flipV="1">
            <a:off x="619605" y="787123"/>
            <a:ext cx="587472" cy="4626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720" rIns="90000" bIns="72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350" b="0" strike="noStrike" spc="-1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4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11423913" y="6492875"/>
            <a:ext cx="768087" cy="365125"/>
          </a:xfrm>
        </p:spPr>
        <p:txBody>
          <a:bodyPr/>
          <a:lstStyle/>
          <a:p>
            <a:fld id="{F8B4F9AE-2B7D-43B8-AD8B-ED3109F5FBD3}" type="slidenum">
              <a:rPr lang="ru-RU" sz="1400" b="1" smtClean="0">
                <a:solidFill>
                  <a:schemeClr val="tx1"/>
                </a:solidFill>
              </a:rPr>
              <a:pPr/>
              <a:t>67</a:t>
            </a:fld>
            <a:endParaRPr lang="ru-RU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78743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11423913" y="6492875"/>
            <a:ext cx="768087" cy="365125"/>
          </a:xfrm>
        </p:spPr>
        <p:txBody>
          <a:bodyPr/>
          <a:lstStyle/>
          <a:p>
            <a:fld id="{F8B4F9AE-2B7D-43B8-AD8B-ED3109F5FBD3}" type="slidenum">
              <a:rPr lang="ru-RU" sz="1400" b="1" smtClean="0">
                <a:solidFill>
                  <a:schemeClr val="bg1"/>
                </a:solidFill>
              </a:rPr>
              <a:pPr/>
              <a:t>68</a:t>
            </a:fld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6003" y="93586"/>
            <a:ext cx="59030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  <a:t>Муниципальная программа города Твери </a:t>
            </a:r>
          </a:p>
          <a:p>
            <a: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  <a:t>«Социальная поддержка населения города Твери»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768475" y="880732"/>
            <a:ext cx="841375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</a:rPr>
              <a:t>Цель муниципальной программы: </a:t>
            </a:r>
          </a:p>
          <a:p>
            <a:r>
              <a:rPr lang="ru-RU" sz="1400" b="1" dirty="0">
                <a:solidFill>
                  <a:schemeClr val="bg1">
                    <a:lumMod val="50000"/>
                  </a:schemeClr>
                </a:solidFill>
              </a:rPr>
              <a:t>Повышение уровня социальной </a:t>
            </a:r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</a:rPr>
              <a:t>защищённости </a:t>
            </a:r>
            <a:r>
              <a:rPr lang="ru-RU" sz="1400" b="1" dirty="0">
                <a:solidFill>
                  <a:schemeClr val="bg1">
                    <a:lumMod val="50000"/>
                  </a:schemeClr>
                </a:solidFill>
              </a:rPr>
              <a:t>граждан города Твери, улучшение качества жизни людей с ограниченными возможностями</a:t>
            </a:r>
          </a:p>
        </p:txBody>
      </p:sp>
      <p:pic>
        <p:nvPicPr>
          <p:cNvPr id="11" name="Picture 2" descr="http://cdn.onlinewebfonts.com/svg/download_464253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220" y="978653"/>
            <a:ext cx="622255" cy="62289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ирог 11"/>
          <p:cNvSpPr/>
          <p:nvPr/>
        </p:nvSpPr>
        <p:spPr>
          <a:xfrm flipH="1">
            <a:off x="4433276" y="2039401"/>
            <a:ext cx="3325448" cy="3325448"/>
          </a:xfrm>
          <a:prstGeom prst="pie">
            <a:avLst>
              <a:gd name="adj1" fmla="val 1661822"/>
              <a:gd name="adj2" fmla="val 12477700"/>
            </a:avLst>
          </a:prstGeom>
          <a:solidFill>
            <a:srgbClr val="70C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Пирог 12"/>
          <p:cNvSpPr/>
          <p:nvPr/>
        </p:nvSpPr>
        <p:spPr>
          <a:xfrm flipH="1">
            <a:off x="4433276" y="2039401"/>
            <a:ext cx="3325448" cy="3325448"/>
          </a:xfrm>
          <a:prstGeom prst="pie">
            <a:avLst>
              <a:gd name="adj1" fmla="val 12463743"/>
              <a:gd name="adj2" fmla="val 1747476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4802594" y="2408719"/>
            <a:ext cx="2586812" cy="2586812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5" name="Овал 14"/>
          <p:cNvSpPr/>
          <p:nvPr/>
        </p:nvSpPr>
        <p:spPr>
          <a:xfrm>
            <a:off x="4561182" y="2262620"/>
            <a:ext cx="180748" cy="180748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7483691" y="5041840"/>
            <a:ext cx="180748" cy="180748"/>
          </a:xfrm>
          <a:prstGeom prst="ellipse">
            <a:avLst/>
          </a:prstGeom>
          <a:solidFill>
            <a:srgbClr val="70C3EC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168925" y="1858592"/>
            <a:ext cx="418706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dirty="0"/>
              <a:t>Подпрограмма</a:t>
            </a:r>
          </a:p>
          <a:p>
            <a:pPr algn="r"/>
            <a:r>
              <a:rPr lang="ru-RU" sz="1400" dirty="0"/>
              <a:t>«Оказание дополнительных мер социальной поддержки и социальной помощи отдельным категориям населения</a:t>
            </a:r>
          </a:p>
          <a:p>
            <a:pPr algn="r"/>
            <a:r>
              <a:rPr lang="ru-RU" sz="1400" dirty="0"/>
              <a:t>города Твери»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7758724" y="4805632"/>
            <a:ext cx="357550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Подпрограмма</a:t>
            </a:r>
          </a:p>
          <a:p>
            <a:r>
              <a:rPr lang="ru-RU" sz="1400" dirty="0"/>
              <a:t>«Формирование </a:t>
            </a:r>
            <a:r>
              <a:rPr lang="ru-RU" sz="1400" dirty="0" err="1" smtClean="0"/>
              <a:t>безбарьерной</a:t>
            </a:r>
            <a:r>
              <a:rPr lang="ru-RU" sz="1400" dirty="0" smtClean="0"/>
              <a:t> среды</a:t>
            </a:r>
            <a:endParaRPr lang="ru-RU" sz="1400" dirty="0"/>
          </a:p>
          <a:p>
            <a:r>
              <a:rPr lang="ru-RU" sz="1400" dirty="0"/>
              <a:t>для лиц с ограниченными возможностями»</a:t>
            </a:r>
          </a:p>
        </p:txBody>
      </p:sp>
      <p:pic>
        <p:nvPicPr>
          <p:cNvPr id="44" name="Picture 12" descr="https://static.tildacdn.com/tild6636-6436-4566-b761-346632383639/family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4914" y="2516674"/>
            <a:ext cx="410101" cy="4101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Прямоугольник 45"/>
          <p:cNvSpPr/>
          <p:nvPr/>
        </p:nvSpPr>
        <p:spPr>
          <a:xfrm>
            <a:off x="5070951" y="3424876"/>
            <a:ext cx="468000" cy="924128"/>
          </a:xfrm>
          <a:prstGeom prst="rect">
            <a:avLst/>
          </a:prstGeom>
          <a:solidFill>
            <a:srgbClr val="7296AA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5874914" y="3485819"/>
            <a:ext cx="468000" cy="863056"/>
          </a:xfrm>
          <a:prstGeom prst="rect">
            <a:avLst/>
          </a:prstGeom>
          <a:solidFill>
            <a:srgbClr val="7296AA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6682227" y="3485819"/>
            <a:ext cx="468000" cy="869556"/>
          </a:xfrm>
          <a:prstGeom prst="rect">
            <a:avLst/>
          </a:prstGeom>
          <a:solidFill>
            <a:srgbClr val="7296AA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TextBox 48"/>
          <p:cNvSpPr txBox="1"/>
          <p:nvPr/>
        </p:nvSpPr>
        <p:spPr>
          <a:xfrm>
            <a:off x="5064587" y="4122163"/>
            <a:ext cx="4988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2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2024</a:t>
            </a:r>
            <a:endParaRPr lang="ru-RU" sz="12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867881" y="4129516"/>
            <a:ext cx="4988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2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2025</a:t>
            </a:r>
            <a:endParaRPr lang="ru-RU" sz="12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680815" y="4129516"/>
            <a:ext cx="4988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2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2026</a:t>
            </a:r>
            <a:endParaRPr lang="ru-RU" sz="12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036287" y="3147934"/>
            <a:ext cx="5373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236,9</a:t>
            </a:r>
            <a:endParaRPr lang="ru-RU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846787" y="3209705"/>
            <a:ext cx="5373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225,8</a:t>
            </a:r>
            <a:endParaRPr lang="ru-RU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643610" y="3209705"/>
            <a:ext cx="5373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225,8</a:t>
            </a:r>
            <a:endParaRPr lang="ru-RU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723357" y="4491034"/>
            <a:ext cx="10390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м</a:t>
            </a:r>
            <a:r>
              <a:rPr lang="ru-RU" dirty="0" smtClean="0"/>
              <a:t>лн руб.</a:t>
            </a:r>
            <a:endParaRPr lang="ru-RU" dirty="0"/>
          </a:p>
        </p:txBody>
      </p:sp>
      <p:grpSp>
        <p:nvGrpSpPr>
          <p:cNvPr id="2" name="Группа 57"/>
          <p:cNvGrpSpPr/>
          <p:nvPr/>
        </p:nvGrpSpPr>
        <p:grpSpPr>
          <a:xfrm>
            <a:off x="3042662" y="2982177"/>
            <a:ext cx="1518520" cy="654256"/>
            <a:chOff x="1521737" y="2683358"/>
            <a:chExt cx="1518520" cy="654256"/>
          </a:xfrm>
        </p:grpSpPr>
        <p:sp>
          <p:nvSpPr>
            <p:cNvPr id="59" name="Прямоугольник 58"/>
            <p:cNvSpPr/>
            <p:nvPr/>
          </p:nvSpPr>
          <p:spPr>
            <a:xfrm>
              <a:off x="1987410" y="2743627"/>
              <a:ext cx="396000" cy="144000"/>
            </a:xfrm>
            <a:prstGeom prst="rect">
              <a:avLst/>
            </a:prstGeom>
            <a:solidFill>
              <a:srgbClr val="7296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" dirty="0">
                <a:solidFill>
                  <a:schemeClr val="bg1"/>
                </a:solidFill>
              </a:endParaRPr>
            </a:p>
          </p:txBody>
        </p:sp>
        <p:sp>
          <p:nvSpPr>
            <p:cNvPr id="60" name="Прямоугольник 59"/>
            <p:cNvSpPr/>
            <p:nvPr/>
          </p:nvSpPr>
          <p:spPr>
            <a:xfrm>
              <a:off x="1984194" y="2928270"/>
              <a:ext cx="369569" cy="144000"/>
            </a:xfrm>
            <a:prstGeom prst="rect">
              <a:avLst/>
            </a:prstGeom>
            <a:solidFill>
              <a:srgbClr val="7296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" dirty="0">
                <a:solidFill>
                  <a:schemeClr val="bg1"/>
                </a:solidFill>
              </a:endParaRPr>
            </a:p>
          </p:txBody>
        </p:sp>
        <p:sp>
          <p:nvSpPr>
            <p:cNvPr id="61" name="Прямоугольник 60"/>
            <p:cNvSpPr/>
            <p:nvPr/>
          </p:nvSpPr>
          <p:spPr>
            <a:xfrm>
              <a:off x="1984194" y="3115000"/>
              <a:ext cx="369569" cy="144000"/>
            </a:xfrm>
            <a:prstGeom prst="rect">
              <a:avLst/>
            </a:prstGeom>
            <a:solidFill>
              <a:srgbClr val="7296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" dirty="0">
                <a:solidFill>
                  <a:schemeClr val="bg1"/>
                </a:solidFill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1521737" y="2691283"/>
              <a:ext cx="4988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dirty="0" smtClean="0">
                  <a:solidFill>
                    <a:schemeClr val="bg1">
                      <a:lumMod val="50000"/>
                    </a:schemeClr>
                  </a:solidFill>
                </a:rPr>
                <a:t>2024</a:t>
              </a:r>
            </a:p>
            <a:p>
              <a:r>
                <a:rPr lang="ru-RU" sz="1200" b="1" dirty="0" smtClean="0">
                  <a:solidFill>
                    <a:schemeClr val="bg1">
                      <a:lumMod val="50000"/>
                    </a:schemeClr>
                  </a:solidFill>
                </a:rPr>
                <a:t>2025</a:t>
              </a:r>
            </a:p>
            <a:p>
              <a:r>
                <a:rPr lang="ru-RU" sz="1200" b="1" dirty="0" smtClean="0">
                  <a:solidFill>
                    <a:schemeClr val="bg1">
                      <a:lumMod val="50000"/>
                    </a:schemeClr>
                  </a:solidFill>
                </a:rPr>
                <a:t>2026</a:t>
              </a:r>
              <a:endParaRPr lang="ru-RU" sz="12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2322559" y="2683358"/>
              <a:ext cx="71769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 smtClean="0"/>
                <a:t>236,4</a:t>
              </a:r>
            </a:p>
            <a:p>
              <a:r>
                <a:rPr lang="ru-RU" sz="1200" dirty="0" smtClean="0"/>
                <a:t>225,4</a:t>
              </a:r>
            </a:p>
            <a:p>
              <a:r>
                <a:rPr lang="ru-RU" sz="1200" dirty="0" smtClean="0"/>
                <a:t>225,3</a:t>
              </a:r>
              <a:endParaRPr lang="ru-RU" sz="1200" dirty="0"/>
            </a:p>
          </p:txBody>
        </p:sp>
      </p:grpSp>
      <p:grpSp>
        <p:nvGrpSpPr>
          <p:cNvPr id="3" name="Группа 64"/>
          <p:cNvGrpSpPr/>
          <p:nvPr/>
        </p:nvGrpSpPr>
        <p:grpSpPr>
          <a:xfrm>
            <a:off x="7758724" y="5494885"/>
            <a:ext cx="1518520" cy="654256"/>
            <a:chOff x="1521737" y="2683358"/>
            <a:chExt cx="1518520" cy="654256"/>
          </a:xfrm>
        </p:grpSpPr>
        <p:sp>
          <p:nvSpPr>
            <p:cNvPr id="66" name="Прямоугольник 65"/>
            <p:cNvSpPr/>
            <p:nvPr/>
          </p:nvSpPr>
          <p:spPr>
            <a:xfrm>
              <a:off x="1987410" y="2743627"/>
              <a:ext cx="396000" cy="144000"/>
            </a:xfrm>
            <a:prstGeom prst="rect">
              <a:avLst/>
            </a:prstGeom>
            <a:solidFill>
              <a:srgbClr val="7296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" dirty="0">
                <a:solidFill>
                  <a:schemeClr val="bg1"/>
                </a:solidFill>
              </a:endParaRPr>
            </a:p>
          </p:txBody>
        </p:sp>
        <p:sp>
          <p:nvSpPr>
            <p:cNvPr id="69" name="Прямоугольник 68"/>
            <p:cNvSpPr/>
            <p:nvPr/>
          </p:nvSpPr>
          <p:spPr>
            <a:xfrm>
              <a:off x="1984194" y="2928270"/>
              <a:ext cx="338365" cy="144000"/>
            </a:xfrm>
            <a:prstGeom prst="rect">
              <a:avLst/>
            </a:prstGeom>
            <a:solidFill>
              <a:srgbClr val="7296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" dirty="0">
                <a:solidFill>
                  <a:schemeClr val="bg1"/>
                </a:solidFill>
              </a:endParaRPr>
            </a:p>
          </p:txBody>
        </p:sp>
        <p:sp>
          <p:nvSpPr>
            <p:cNvPr id="70" name="Прямоугольник 69"/>
            <p:cNvSpPr/>
            <p:nvPr/>
          </p:nvSpPr>
          <p:spPr>
            <a:xfrm>
              <a:off x="1984194" y="3114999"/>
              <a:ext cx="399216" cy="132367"/>
            </a:xfrm>
            <a:prstGeom prst="rect">
              <a:avLst/>
            </a:prstGeom>
            <a:solidFill>
              <a:srgbClr val="7296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" dirty="0">
                <a:solidFill>
                  <a:schemeClr val="bg1"/>
                </a:solidFill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1521737" y="2691283"/>
              <a:ext cx="4988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dirty="0" smtClean="0">
                  <a:solidFill>
                    <a:schemeClr val="bg1">
                      <a:lumMod val="50000"/>
                    </a:schemeClr>
                  </a:solidFill>
                </a:rPr>
                <a:t>2024</a:t>
              </a:r>
            </a:p>
            <a:p>
              <a:r>
                <a:rPr lang="ru-RU" sz="1200" b="1" dirty="0" smtClean="0">
                  <a:solidFill>
                    <a:schemeClr val="bg1">
                      <a:lumMod val="50000"/>
                    </a:schemeClr>
                  </a:solidFill>
                </a:rPr>
                <a:t>2025</a:t>
              </a:r>
            </a:p>
            <a:p>
              <a:r>
                <a:rPr lang="ru-RU" sz="1200" b="1" dirty="0" smtClean="0">
                  <a:solidFill>
                    <a:schemeClr val="bg1">
                      <a:lumMod val="50000"/>
                    </a:schemeClr>
                  </a:solidFill>
                </a:rPr>
                <a:t>2026</a:t>
              </a:r>
              <a:endParaRPr lang="ru-RU" sz="12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2322559" y="2683358"/>
              <a:ext cx="71769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 smtClean="0"/>
                <a:t>0,5</a:t>
              </a:r>
            </a:p>
            <a:p>
              <a:r>
                <a:rPr lang="ru-RU" sz="1200" dirty="0" smtClean="0"/>
                <a:t>0,4</a:t>
              </a:r>
            </a:p>
            <a:p>
              <a:r>
                <a:rPr lang="ru-RU" sz="1200" dirty="0" smtClean="0"/>
                <a:t>0,5</a:t>
              </a:r>
              <a:endParaRPr lang="ru-RU" sz="1200" dirty="0"/>
            </a:p>
          </p:txBody>
        </p:sp>
      </p:grpSp>
      <p:sp>
        <p:nvSpPr>
          <p:cNvPr id="62" name="Прямоугольник 77"/>
          <p:cNvSpPr/>
          <p:nvPr/>
        </p:nvSpPr>
        <p:spPr>
          <a:xfrm>
            <a:off x="0" y="6581160"/>
            <a:ext cx="12187680" cy="276480"/>
          </a:xfrm>
          <a:prstGeom prst="rect">
            <a:avLst/>
          </a:prstGeom>
          <a:solidFill>
            <a:srgbClr val="BCB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350" b="1" strike="noStrike" spc="-1" dirty="0">
              <a:solidFill>
                <a:schemeClr val="lt1"/>
              </a:solidFill>
              <a:latin typeface="Calibri"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11824592" y="6550223"/>
            <a:ext cx="36740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6E56C8BD-70D1-4B45-8C1B-2C0F3206853E}" type="slidenum">
              <a:rPr lang="ru-RU" sz="1400" b="1">
                <a:latin typeface="Calibri" panose="020F0502020204030204" pitchFamily="34" charset="0"/>
              </a:rPr>
              <a:pPr algn="ctr"/>
              <a:t>68</a:t>
            </a:fld>
            <a:endParaRPr lang="ru-RU" sz="1400" b="1" dirty="0">
              <a:latin typeface="Calibri" panose="020F0502020204030204" pitchFamily="34" charset="0"/>
            </a:endParaRPr>
          </a:p>
        </p:txBody>
      </p:sp>
      <p:grpSp>
        <p:nvGrpSpPr>
          <p:cNvPr id="4" name="Группа 73"/>
          <p:cNvGrpSpPr/>
          <p:nvPr/>
        </p:nvGrpSpPr>
        <p:grpSpPr>
          <a:xfrm>
            <a:off x="31634" y="6519161"/>
            <a:ext cx="2477765" cy="327779"/>
            <a:chOff x="31634" y="6519161"/>
            <a:chExt cx="2477765" cy="327779"/>
          </a:xfrm>
        </p:grpSpPr>
        <p:sp>
          <p:nvSpPr>
            <p:cNvPr id="75" name="TextBox 74"/>
            <p:cNvSpPr txBox="1"/>
            <p:nvPr/>
          </p:nvSpPr>
          <p:spPr>
            <a:xfrm>
              <a:off x="324698" y="6552772"/>
              <a:ext cx="218470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b="1" dirty="0" smtClean="0">
                  <a:latin typeface="Calibri" panose="020F0502020204030204" pitchFamily="34" charset="0"/>
                </a:rPr>
                <a:t>Администрация города Твери</a:t>
              </a:r>
              <a:endParaRPr lang="ru-RU" sz="1200" b="1" dirty="0">
                <a:latin typeface="Calibri" panose="020F0502020204030204" pitchFamily="34" charset="0"/>
              </a:endParaRPr>
            </a:p>
          </p:txBody>
        </p:sp>
        <p:pic>
          <p:nvPicPr>
            <p:cNvPr id="76" name="Picture 2" descr="Герб города Тверь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1634" y="6519161"/>
              <a:ext cx="294369" cy="3277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="" xmlns:p14="http://schemas.microsoft.com/office/powerpoint/2010/main" val="410320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1"/>
          <p:cNvSpPr>
            <a:spLocks noGrp="1"/>
          </p:cNvSpPr>
          <p:nvPr>
            <p:ph type="title"/>
          </p:nvPr>
        </p:nvSpPr>
        <p:spPr>
          <a:xfrm>
            <a:off x="865544" y="1064612"/>
            <a:ext cx="10176934" cy="719137"/>
          </a:xfrm>
        </p:spPr>
        <p:txBody>
          <a:bodyPr>
            <a:noAutofit/>
          </a:bodyPr>
          <a:lstStyle/>
          <a:p>
            <a:pPr lvl="0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+mn-lt"/>
                <a:cs typeface="Times New Roman" pitchFamily="18" charset="0"/>
              </a:rPr>
              <a:t>Подпрограмма  «Оказание дополнительных мер социальной поддержки и социальной помощи отдельным категориям населения города Твери» по направлениям расходов: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одержимое 11"/>
          <p:cNvSpPr>
            <a:spLocks noGrp="1"/>
          </p:cNvSpPr>
          <p:nvPr>
            <p:ph idx="1"/>
          </p:nvPr>
        </p:nvSpPr>
        <p:spPr>
          <a:xfrm>
            <a:off x="765949" y="1721923"/>
            <a:ext cx="10972799" cy="312321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1600" dirty="0" smtClean="0">
                <a:cs typeface="Times New Roman" pitchFamily="18" charset="0"/>
              </a:rPr>
              <a:t>социальная поддержка малообеспеченных граждан и граждан, оказавшихся в трудной жизненной и экстремальной ситуациях - 1</a:t>
            </a:r>
            <a:r>
              <a:rPr lang="en-US" sz="1600" dirty="0" smtClean="0">
                <a:cs typeface="Times New Roman" pitchFamily="18" charset="0"/>
              </a:rPr>
              <a:t>1</a:t>
            </a:r>
            <a:r>
              <a:rPr lang="ru-RU" sz="1600" dirty="0" smtClean="0">
                <a:cs typeface="Times New Roman" pitchFamily="18" charset="0"/>
              </a:rPr>
              <a:t>,</a:t>
            </a:r>
            <a:r>
              <a:rPr lang="en-US" sz="1600" dirty="0" smtClean="0">
                <a:cs typeface="Times New Roman" pitchFamily="18" charset="0"/>
              </a:rPr>
              <a:t>1</a:t>
            </a:r>
            <a:r>
              <a:rPr lang="ru-RU" sz="1600" dirty="0" smtClean="0">
                <a:cs typeface="Times New Roman" pitchFamily="18" charset="0"/>
              </a:rPr>
              <a:t> </a:t>
            </a:r>
            <a:r>
              <a:rPr lang="ru-RU" sz="1600" dirty="0" err="1" smtClean="0">
                <a:cs typeface="Times New Roman" pitchFamily="18" charset="0"/>
              </a:rPr>
              <a:t>млн</a:t>
            </a:r>
            <a:r>
              <a:rPr lang="ru-RU" sz="1600" dirty="0" smtClean="0">
                <a:cs typeface="Times New Roman" pitchFamily="18" charset="0"/>
              </a:rPr>
              <a:t> руб.;</a:t>
            </a:r>
          </a:p>
          <a:p>
            <a:pPr algn="just">
              <a:spcBef>
                <a:spcPts val="1000"/>
              </a:spcBef>
            </a:pPr>
            <a:r>
              <a:rPr lang="ru-RU" sz="1600" dirty="0" smtClean="0">
                <a:cs typeface="Times New Roman" pitchFamily="18" charset="0"/>
              </a:rPr>
              <a:t>оказание поддержки гражданам, получившим признание за достижение в трудовой, общественной и иной деятельности – 78,1 </a:t>
            </a:r>
            <a:r>
              <a:rPr lang="ru-RU" sz="1600" dirty="0" err="1" smtClean="0">
                <a:cs typeface="Times New Roman" pitchFamily="18" charset="0"/>
              </a:rPr>
              <a:t>млн</a:t>
            </a:r>
            <a:r>
              <a:rPr lang="ru-RU" sz="1600" dirty="0" smtClean="0">
                <a:cs typeface="Times New Roman" pitchFamily="18" charset="0"/>
              </a:rPr>
              <a:t> руб.;</a:t>
            </a:r>
          </a:p>
          <a:p>
            <a:pPr algn="just">
              <a:spcBef>
                <a:spcPts val="1000"/>
              </a:spcBef>
            </a:pPr>
            <a:r>
              <a:rPr lang="ru-RU" sz="1600" dirty="0" smtClean="0">
                <a:cs typeface="Times New Roman" pitchFamily="18" charset="0"/>
              </a:rPr>
              <a:t>оказание поддержки некоммерческим организациям – 3,5 </a:t>
            </a:r>
            <a:r>
              <a:rPr lang="ru-RU" sz="1600" dirty="0" err="1" smtClean="0">
                <a:cs typeface="Times New Roman" pitchFamily="18" charset="0"/>
              </a:rPr>
              <a:t>млн</a:t>
            </a:r>
            <a:r>
              <a:rPr lang="ru-RU" sz="1600" dirty="0" smtClean="0">
                <a:cs typeface="Times New Roman" pitchFamily="18" charset="0"/>
              </a:rPr>
              <a:t> руб.;</a:t>
            </a:r>
          </a:p>
          <a:p>
            <a:pPr algn="just">
              <a:spcBef>
                <a:spcPts val="1000"/>
              </a:spcBef>
            </a:pPr>
            <a:r>
              <a:rPr lang="ru-RU" sz="1600" dirty="0" smtClean="0">
                <a:cs typeface="Times New Roman" pitchFamily="18" charset="0"/>
              </a:rPr>
              <a:t>социальная поддержка семей с детьми – 43,9 </a:t>
            </a:r>
            <a:r>
              <a:rPr lang="ru-RU" sz="1600" dirty="0" err="1" smtClean="0">
                <a:cs typeface="Times New Roman" pitchFamily="18" charset="0"/>
              </a:rPr>
              <a:t>млн</a:t>
            </a:r>
            <a:r>
              <a:rPr lang="ru-RU" sz="1600" dirty="0" smtClean="0">
                <a:cs typeface="Times New Roman" pitchFamily="18" charset="0"/>
              </a:rPr>
              <a:t> руб. (в том числе муниципальная компенсация части родительской платы за присмотр и уход за ребенком в детских садах – 16,1 </a:t>
            </a:r>
            <a:r>
              <a:rPr lang="ru-RU" sz="1600" dirty="0" err="1" smtClean="0">
                <a:cs typeface="Times New Roman" pitchFamily="18" charset="0"/>
              </a:rPr>
              <a:t>млн</a:t>
            </a:r>
            <a:r>
              <a:rPr lang="ru-RU" sz="1600" dirty="0" smtClean="0">
                <a:cs typeface="Times New Roman" pitchFamily="18" charset="0"/>
              </a:rPr>
              <a:t> руб., обеспечение бесплатным двухразовым питанием обучающихся с ограниченными возможностями здоровья – 27,1 </a:t>
            </a:r>
            <a:r>
              <a:rPr lang="ru-RU" sz="1600" dirty="0" err="1" smtClean="0">
                <a:cs typeface="Times New Roman" pitchFamily="18" charset="0"/>
              </a:rPr>
              <a:t>млн</a:t>
            </a:r>
            <a:r>
              <a:rPr lang="ru-RU" sz="1600" dirty="0" smtClean="0">
                <a:cs typeface="Times New Roman" pitchFamily="18" charset="0"/>
              </a:rPr>
              <a:t> руб.);</a:t>
            </a:r>
          </a:p>
          <a:p>
            <a:pPr algn="just">
              <a:spcBef>
                <a:spcPts val="1000"/>
              </a:spcBef>
            </a:pPr>
            <a:r>
              <a:rPr lang="ru-RU" sz="1600" dirty="0" smtClean="0">
                <a:cs typeface="Times New Roman" pitchFamily="18" charset="0"/>
              </a:rPr>
              <a:t>обеспечение граждан жилыми помещениями – 97,7 </a:t>
            </a:r>
            <a:r>
              <a:rPr lang="ru-RU" sz="1600" dirty="0" err="1" smtClean="0">
                <a:cs typeface="Times New Roman" pitchFamily="18" charset="0"/>
              </a:rPr>
              <a:t>млн</a:t>
            </a:r>
            <a:r>
              <a:rPr lang="ru-RU" sz="1600" dirty="0" smtClean="0">
                <a:cs typeface="Times New Roman" pitchFamily="18" charset="0"/>
              </a:rPr>
              <a:t> руб. (приобретение жилых помещений для детей-сирот, малоимущих многодетных семей);</a:t>
            </a:r>
          </a:p>
          <a:p>
            <a:pPr algn="just"/>
            <a:r>
              <a:rPr lang="ru-RU" sz="1600" dirty="0" smtClean="0">
                <a:cs typeface="Times New Roman" pitchFamily="18" charset="0"/>
              </a:rPr>
              <a:t>социальная поддержка членов семей отдельных категорий граждан Российской Федерации, принимающих (принимавших) участие в специальной военной операции – 2,1 млн руб. (освобождение от родительской платы за присмотр и уход за ребенком в детских садах ).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036227" y="4800711"/>
            <a:ext cx="95050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cs typeface="Times New Roman" pitchFamily="18" charset="0"/>
              </a:rPr>
              <a:t>Подпрограмма  «Формирование </a:t>
            </a:r>
            <a:r>
              <a:rPr lang="ru-RU" sz="2000" dirty="0" err="1" smtClean="0">
                <a:cs typeface="Times New Roman" pitchFamily="18" charset="0"/>
              </a:rPr>
              <a:t>безбарьерной</a:t>
            </a:r>
            <a:r>
              <a:rPr lang="ru-RU" sz="2000" dirty="0" smtClean="0">
                <a:cs typeface="Times New Roman" pitchFamily="18" charset="0"/>
              </a:rPr>
              <a:t> среды </a:t>
            </a:r>
            <a:endParaRPr lang="en-US" sz="2000" dirty="0" smtClean="0">
              <a:cs typeface="Times New Roman" pitchFamily="18" charset="0"/>
            </a:endParaRPr>
          </a:p>
          <a:p>
            <a:r>
              <a:rPr lang="ru-RU" sz="2000" dirty="0" smtClean="0">
                <a:cs typeface="Times New Roman" pitchFamily="18" charset="0"/>
              </a:rPr>
              <a:t>для лиц с ограниченными возможностями» по направлениям расходов:</a:t>
            </a:r>
            <a:endParaRPr lang="ru-RU" sz="2000" dirty="0">
              <a:cs typeface="Times New Roman" pitchFamily="18" charset="0"/>
            </a:endParaRPr>
          </a:p>
        </p:txBody>
      </p:sp>
      <p:sp>
        <p:nvSpPr>
          <p:cNvPr id="14" name="Содержимое 11"/>
          <p:cNvSpPr txBox="1">
            <a:spLocks/>
          </p:cNvSpPr>
          <p:nvPr/>
        </p:nvSpPr>
        <p:spPr>
          <a:xfrm>
            <a:off x="469014" y="5510151"/>
            <a:ext cx="10972799" cy="8906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  <a:cs typeface="Times New Roman" pitchFamily="18" charset="0"/>
              </a:rPr>
              <a:t>обеспечение доступа людей с ограниченными возможностями к объектам социальной, транспортной и инженерной инфраструктуры города Твери» - 0,2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ea typeface="+mn-ea"/>
                <a:cs typeface="Times New Roman" pitchFamily="18" charset="0"/>
              </a:rPr>
              <a:t>млн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  <a:cs typeface="Times New Roman" pitchFamily="18" charset="0"/>
              </a:rPr>
              <a:t> руб.;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ea typeface="+mn-ea"/>
                <a:cs typeface="Times New Roman" pitchFamily="18" charset="0"/>
              </a:rPr>
              <a:t>социокультурная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  <a:cs typeface="Times New Roman" pitchFamily="18" charset="0"/>
              </a:rPr>
              <a:t> реабилитация инвалидов – 0,3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ea typeface="+mn-ea"/>
                <a:cs typeface="Times New Roman" pitchFamily="18" charset="0"/>
              </a:rPr>
              <a:t>млн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  <a:cs typeface="Times New Roman" pitchFamily="18" charset="0"/>
              </a:rPr>
              <a:t> руб.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03871" y="401641"/>
            <a:ext cx="10874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2000" spc="-1" dirty="0" smtClean="0">
                <a:solidFill>
                  <a:schemeClr val="accent5">
                    <a:lumMod val="75000"/>
                  </a:schemeClr>
                </a:solidFill>
                <a:latin typeface="Calibri"/>
              </a:rPr>
              <a:t>Расходы на реализацию муниципальной программы </a:t>
            </a:r>
          </a:p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2000" spc="-1" dirty="0" smtClean="0">
                <a:solidFill>
                  <a:schemeClr val="accent5">
                    <a:lumMod val="75000"/>
                  </a:schemeClr>
                </a:solidFill>
                <a:latin typeface="Calibri"/>
              </a:rPr>
              <a:t>«Социальная поддержка населения города Твери» » на 2024 год </a:t>
            </a:r>
            <a:endParaRPr lang="ru-RU" sz="2000" spc="-1" dirty="0">
              <a:solidFill>
                <a:schemeClr val="accent5">
                  <a:lumMod val="75000"/>
                </a:schemeClr>
              </a:solidFill>
              <a:latin typeface="Calibri"/>
            </a:endParaRPr>
          </a:p>
        </p:txBody>
      </p:sp>
      <p:sp>
        <p:nvSpPr>
          <p:cNvPr id="20" name="Прямоугольник 77"/>
          <p:cNvSpPr/>
          <p:nvPr/>
        </p:nvSpPr>
        <p:spPr>
          <a:xfrm>
            <a:off x="0" y="6581160"/>
            <a:ext cx="12187680" cy="276480"/>
          </a:xfrm>
          <a:prstGeom prst="rect">
            <a:avLst/>
          </a:prstGeom>
          <a:solidFill>
            <a:srgbClr val="BCB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350" b="1" strike="noStrike" spc="-1" dirty="0">
              <a:solidFill>
                <a:schemeClr val="lt1"/>
              </a:solidFill>
              <a:latin typeface="Calibri"/>
            </a:endParaRPr>
          </a:p>
        </p:txBody>
      </p:sp>
      <p:grpSp>
        <p:nvGrpSpPr>
          <p:cNvPr id="21" name="Группа 77"/>
          <p:cNvGrpSpPr/>
          <p:nvPr/>
        </p:nvGrpSpPr>
        <p:grpSpPr>
          <a:xfrm>
            <a:off x="31634" y="6519161"/>
            <a:ext cx="2477765" cy="327779"/>
            <a:chOff x="31634" y="6519161"/>
            <a:chExt cx="2477765" cy="327779"/>
          </a:xfrm>
        </p:grpSpPr>
        <p:sp>
          <p:nvSpPr>
            <p:cNvPr id="22" name="TextBox 21"/>
            <p:cNvSpPr txBox="1"/>
            <p:nvPr/>
          </p:nvSpPr>
          <p:spPr>
            <a:xfrm>
              <a:off x="324698" y="6552772"/>
              <a:ext cx="218470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b="1" dirty="0" smtClean="0">
                  <a:latin typeface="Calibri" panose="020F0502020204030204" pitchFamily="34" charset="0"/>
                </a:rPr>
                <a:t>Администрация города Твери</a:t>
              </a:r>
              <a:endParaRPr lang="ru-RU" sz="1200" b="1" dirty="0">
                <a:latin typeface="Calibri" panose="020F0502020204030204" pitchFamily="34" charset="0"/>
              </a:endParaRPr>
            </a:p>
          </p:txBody>
        </p:sp>
        <p:pic>
          <p:nvPicPr>
            <p:cNvPr id="23" name="Picture 2" descr="Герб города Тверь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634" y="6519161"/>
              <a:ext cx="294369" cy="3277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" name="Прямоугольник 70"/>
          <p:cNvSpPr/>
          <p:nvPr/>
        </p:nvSpPr>
        <p:spPr>
          <a:xfrm rot="5400000" flipV="1">
            <a:off x="465226" y="703996"/>
            <a:ext cx="587472" cy="4626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720" rIns="90000" bIns="72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350" b="0" strike="noStrike" spc="-1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F8B4F9AE-2B7D-43B8-AD8B-ED3109F5FBD3}" type="slidenum">
              <a:rPr lang="ru-RU" sz="1400" b="1" smtClean="0">
                <a:solidFill>
                  <a:schemeClr val="tx1"/>
                </a:solidFill>
              </a:rPr>
              <a:pPr/>
              <a:t>69</a:t>
            </a:fld>
            <a:endParaRPr lang="ru-RU" sz="14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78743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13733" y="270173"/>
            <a:ext cx="9505055" cy="720080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Местный бюджет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815413" y="1124746"/>
            <a:ext cx="10465162" cy="5001419"/>
          </a:xfrm>
        </p:spPr>
        <p:txBody>
          <a:bodyPr/>
          <a:lstStyle/>
          <a:p>
            <a:pPr marL="0" indent="0" algn="just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ru-RU" sz="2000" dirty="0" smtClean="0">
                <a:cs typeface="Times New Roman" panose="02020603050405020304" pitchFamily="18" charset="0"/>
              </a:rPr>
              <a:t>Местный бюджет (бюджет города Твери) -  это форма образования и расходования денежных средств, предназначенных для финансового обеспечения задач </a:t>
            </a:r>
            <a:r>
              <a:rPr lang="en-US" sz="2000" dirty="0" smtClean="0">
                <a:cs typeface="Times New Roman" pitchFamily="18" charset="0"/>
              </a:rPr>
              <a:t/>
            </a:r>
            <a:br>
              <a:rPr lang="en-US" sz="2000" dirty="0" smtClean="0">
                <a:cs typeface="Times New Roman" pitchFamily="18" charset="0"/>
              </a:rPr>
            </a:br>
            <a:r>
              <a:rPr lang="ru-RU" sz="2000" dirty="0" smtClean="0">
                <a:cs typeface="Times New Roman" pitchFamily="18" charset="0"/>
              </a:rPr>
              <a:t>и функций местного  самоуправления. </a:t>
            </a:r>
          </a:p>
          <a:p>
            <a:pPr marL="0" indent="0" algn="just">
              <a:buNone/>
            </a:pPr>
            <a:r>
              <a:rPr lang="ru-RU" sz="2000" dirty="0" smtClean="0">
                <a:cs typeface="Times New Roman" pitchFamily="18" charset="0"/>
              </a:rPr>
              <a:t>              Все вопросы формирования и</a:t>
            </a:r>
            <a:r>
              <a:rPr lang="en-US" sz="2000" dirty="0" smtClean="0">
                <a:cs typeface="Times New Roman" pitchFamily="18" charset="0"/>
              </a:rPr>
              <a:t> </a:t>
            </a:r>
            <a:r>
              <a:rPr lang="ru-RU" sz="2000" dirty="0" smtClean="0">
                <a:cs typeface="Times New Roman" pitchFamily="18" charset="0"/>
              </a:rPr>
              <a:t>исполнения бюджета регулируются законодательством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31371" y="5517232"/>
            <a:ext cx="1176063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         </a:t>
            </a:r>
            <a:endParaRPr lang="ru-RU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07703" y="3429000"/>
            <a:ext cx="5569287" cy="2502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sp>
        <p:nvSpPr>
          <p:cNvPr id="6" name="Прямоугольник 77"/>
          <p:cNvSpPr/>
          <p:nvPr/>
        </p:nvSpPr>
        <p:spPr>
          <a:xfrm>
            <a:off x="0" y="6581160"/>
            <a:ext cx="12187680" cy="276480"/>
          </a:xfrm>
          <a:prstGeom prst="rect">
            <a:avLst/>
          </a:prstGeom>
          <a:solidFill>
            <a:srgbClr val="BCB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350" b="1" strike="noStrike" spc="-1" dirty="0">
              <a:solidFill>
                <a:schemeClr val="lt1"/>
              </a:solidFill>
              <a:latin typeface="Calibri"/>
            </a:endParaRPr>
          </a:p>
        </p:txBody>
      </p:sp>
      <p:grpSp>
        <p:nvGrpSpPr>
          <p:cNvPr id="8" name="Группа 77"/>
          <p:cNvGrpSpPr/>
          <p:nvPr/>
        </p:nvGrpSpPr>
        <p:grpSpPr>
          <a:xfrm>
            <a:off x="31634" y="6519161"/>
            <a:ext cx="2477765" cy="327779"/>
            <a:chOff x="31634" y="6519161"/>
            <a:chExt cx="2477765" cy="327779"/>
          </a:xfrm>
        </p:grpSpPr>
        <p:sp>
          <p:nvSpPr>
            <p:cNvPr id="9" name="TextBox 8"/>
            <p:cNvSpPr txBox="1"/>
            <p:nvPr/>
          </p:nvSpPr>
          <p:spPr>
            <a:xfrm>
              <a:off x="324698" y="6552772"/>
              <a:ext cx="218470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b="1" dirty="0" smtClean="0">
                  <a:latin typeface="Calibri" panose="020F0502020204030204" pitchFamily="34" charset="0"/>
                </a:rPr>
                <a:t>Администрация города Твери</a:t>
              </a:r>
              <a:endParaRPr lang="ru-RU" sz="1200" b="1" dirty="0">
                <a:latin typeface="Calibri" panose="020F0502020204030204" pitchFamily="34" charset="0"/>
              </a:endParaRPr>
            </a:p>
          </p:txBody>
        </p:sp>
        <p:pic>
          <p:nvPicPr>
            <p:cNvPr id="10" name="Picture 2" descr="Герб города Тверь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1634" y="6519161"/>
              <a:ext cx="294369" cy="3277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F8B4F9AE-2B7D-43B8-AD8B-ED3109F5FBD3}" type="slidenum">
              <a:rPr lang="ru-RU" sz="1400" b="1" smtClean="0">
                <a:solidFill>
                  <a:schemeClr val="tx1"/>
                </a:solidFill>
              </a:rPr>
              <a:pPr/>
              <a:t>7</a:t>
            </a:fld>
            <a:endParaRPr lang="ru-RU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8743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0.jpeg.6a38e9fca39b1bde1bf8c47e0908b0bc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80941" y="3489573"/>
            <a:ext cx="5924746" cy="2780928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24817" y="0"/>
            <a:ext cx="11210924" cy="1071546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latin typeface="+mn-lt"/>
                <a:cs typeface="Times New Roman" panose="02020603050405020304" pitchFamily="18" charset="0"/>
              </a:rPr>
              <a:t>Оказание адресной социальной помощи отдельным категориям граждан из числа ветеранов боевых действий, уволенных в запас и ставших инвалидами вследствие ранения, контузии, увечья или заболевания, полученных при исполнении служебных обязанностей в районах боевых действий</a:t>
            </a:r>
            <a:endParaRPr lang="ru-RU" sz="1600" b="1" dirty="0">
              <a:solidFill>
                <a:srgbClr val="FF000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1" y="1142984"/>
            <a:ext cx="12001541" cy="2857520"/>
          </a:xfrm>
        </p:spPr>
        <p:txBody>
          <a:bodyPr>
            <a:noAutofit/>
          </a:bodyPr>
          <a:lstStyle/>
          <a:p>
            <a:pPr marL="360000" indent="360000" algn="just">
              <a:spcBef>
                <a:spcPts val="0"/>
              </a:spcBef>
              <a:buNone/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•	Порядок оказания адресной социальной помощи определен Положением об оказании адресной социальной помощи отдельным категориям граждан из числа ветеранов боевых действий, уволенных в запас и ставших инвалидами вследствие ранения, контузии, увечья или заболевания, полученных при исполнении служебных обязанностей в районах боевых действий.</a:t>
            </a:r>
          </a:p>
          <a:p>
            <a:pPr marL="360000" indent="360000" algn="just">
              <a:spcBef>
                <a:spcPts val="0"/>
              </a:spcBef>
              <a:buNone/>
            </a:pPr>
            <a:r>
              <a:rPr lang="ru-RU" sz="1400" i="1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(Решение Тверской городской Думы от 25.11.2014 № 451)</a:t>
            </a:r>
          </a:p>
          <a:p>
            <a:pPr marL="360000" indent="360000" algn="just">
              <a:spcBef>
                <a:spcPts val="0"/>
              </a:spcBef>
              <a:buNone/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•	Право на оказание  адресной социальной помощи в виде денежной выплаты имеют отдельные категории граждан из числа ветеранов боевых действий, уволенных в запас и ставших инвалидами вследствие ранения, контузии, увечья или заболевания, полученных при исполнении служебных обязанностей в районах боевых действий, и проживающих в городе Твери.</a:t>
            </a:r>
          </a:p>
          <a:p>
            <a:pPr marL="360000" indent="360000" algn="just">
              <a:spcBef>
                <a:spcPts val="0"/>
              </a:spcBef>
              <a:buNone/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•	Адресная социальная помощь оказывается за счет средств бюджета города Твери.</a:t>
            </a:r>
          </a:p>
          <a:p>
            <a:pPr marL="360000" indent="360000" algn="just">
              <a:spcBef>
                <a:spcPts val="0"/>
              </a:spcBef>
              <a:buNone/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•	Суммарный размер адресной социальной помощи составляет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24,0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 тыс. руб. в год, которые выплачиваются ежемесячно путем перечисления на счет гражданина из расчета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2,0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 тыс. руб. в месяц.</a:t>
            </a:r>
          </a:p>
        </p:txBody>
      </p:sp>
      <p:sp>
        <p:nvSpPr>
          <p:cNvPr id="16" name="Содержимое 10"/>
          <p:cNvSpPr txBox="1">
            <a:spLocks/>
          </p:cNvSpPr>
          <p:nvPr/>
        </p:nvSpPr>
        <p:spPr>
          <a:xfrm>
            <a:off x="0" y="3857628"/>
            <a:ext cx="5905499" cy="30003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60000" marR="0" lvl="0" indent="360000" algn="just" defTabSz="914400" rtl="0" eaLnBrk="1" fontAlgn="auto" latinLnBrk="0" hangingPunct="1"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400" b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•	</a:t>
            </a:r>
            <a:r>
              <a:rPr kumimoji="0" lang="ru-RU" sz="1400" b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Подробную информацию об оказании адресной социальной помощи можно получить в муниципальном казенном учреждении «Управление социальной политики», расположенном по адресу: 170100, г. Тверь, пл. Гагарина, д. 3, кабинет 15, телефон (4822) 32-07-37, адрес электронной почты </a:t>
            </a:r>
            <a:r>
              <a:rPr kumimoji="0" lang="ru-RU" sz="1400" b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zdrav@adm.tver.ru</a:t>
            </a:r>
            <a:r>
              <a:rPr kumimoji="0" lang="ru-RU" sz="1400" b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.</a:t>
            </a:r>
            <a:endParaRPr kumimoji="0" lang="en-US" sz="1400" b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ea typeface="+mn-ea"/>
              <a:cs typeface="Times New Roman" pitchFamily="18" charset="0"/>
            </a:endParaRPr>
          </a:p>
        </p:txBody>
      </p:sp>
      <p:sp>
        <p:nvSpPr>
          <p:cNvPr id="18" name="Прямоугольник 77"/>
          <p:cNvSpPr/>
          <p:nvPr/>
        </p:nvSpPr>
        <p:spPr>
          <a:xfrm>
            <a:off x="0" y="6581160"/>
            <a:ext cx="12187680" cy="276480"/>
          </a:xfrm>
          <a:prstGeom prst="rect">
            <a:avLst/>
          </a:prstGeom>
          <a:solidFill>
            <a:srgbClr val="BCB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350" b="1" strike="noStrike" spc="-1" dirty="0">
              <a:solidFill>
                <a:schemeClr val="lt1"/>
              </a:solidFill>
              <a:latin typeface="Calibri"/>
            </a:endParaRPr>
          </a:p>
        </p:txBody>
      </p:sp>
      <p:grpSp>
        <p:nvGrpSpPr>
          <p:cNvPr id="19" name="Группа 77"/>
          <p:cNvGrpSpPr/>
          <p:nvPr/>
        </p:nvGrpSpPr>
        <p:grpSpPr>
          <a:xfrm>
            <a:off x="31634" y="6519161"/>
            <a:ext cx="2477765" cy="327779"/>
            <a:chOff x="31634" y="6519161"/>
            <a:chExt cx="2477765" cy="327779"/>
          </a:xfrm>
        </p:grpSpPr>
        <p:sp>
          <p:nvSpPr>
            <p:cNvPr id="20" name="TextBox 19"/>
            <p:cNvSpPr txBox="1"/>
            <p:nvPr/>
          </p:nvSpPr>
          <p:spPr>
            <a:xfrm>
              <a:off x="324698" y="6552772"/>
              <a:ext cx="218470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b="1" dirty="0" smtClean="0">
                  <a:latin typeface="Calibri" panose="020F0502020204030204" pitchFamily="34" charset="0"/>
                </a:rPr>
                <a:t>Администрация города Твери</a:t>
              </a:r>
              <a:endParaRPr lang="ru-RU" sz="1200" b="1" dirty="0">
                <a:latin typeface="Calibri" panose="020F0502020204030204" pitchFamily="34" charset="0"/>
              </a:endParaRPr>
            </a:p>
          </p:txBody>
        </p:sp>
        <p:pic>
          <p:nvPicPr>
            <p:cNvPr id="21" name="Picture 2" descr="Герб города Тверь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634" y="6519161"/>
              <a:ext cx="294369" cy="3277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F8B4F9AE-2B7D-43B8-AD8B-ED3109F5FBD3}" type="slidenum">
              <a:rPr lang="ru-RU" sz="1400" b="1" smtClean="0">
                <a:solidFill>
                  <a:schemeClr val="tx1"/>
                </a:solidFill>
              </a:rPr>
              <a:pPr/>
              <a:t>70</a:t>
            </a:fld>
            <a:endParaRPr lang="ru-RU" sz="14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548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0.jpeg.6a38e9fca39b1bde1bf8c47e0908b0bc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1" y="3796655"/>
            <a:ext cx="5885628" cy="2564904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81051" y="0"/>
            <a:ext cx="11410949" cy="857232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latin typeface="+mn-lt"/>
                <a:cs typeface="Times New Roman" panose="02020603050405020304" pitchFamily="18" charset="0"/>
              </a:rPr>
              <a:t>Оказание адресной социальной помощи гражданам, удостоенным государственных наград (почетных званий) </a:t>
            </a:r>
            <a:r>
              <a:rPr lang="en-US" sz="1600" b="1" dirty="0" smtClean="0">
                <a:latin typeface="+mn-lt"/>
                <a:cs typeface="Times New Roman" panose="02020603050405020304" pitchFamily="18" charset="0"/>
              </a:rPr>
              <a:t/>
            </a:r>
            <a:br>
              <a:rPr lang="en-US" sz="1600" b="1" dirty="0" smtClean="0">
                <a:latin typeface="+mn-lt"/>
                <a:cs typeface="Times New Roman" panose="02020603050405020304" pitchFamily="18" charset="0"/>
              </a:rPr>
            </a:br>
            <a:r>
              <a:rPr lang="ru-RU" sz="1600" b="1" dirty="0" smtClean="0">
                <a:latin typeface="+mn-lt"/>
                <a:cs typeface="Times New Roman" panose="02020603050405020304" pitchFamily="18" charset="0"/>
              </a:rPr>
              <a:t>в социальной сфере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1" y="857232"/>
            <a:ext cx="12001541" cy="3357586"/>
          </a:xfrm>
        </p:spPr>
        <p:txBody>
          <a:bodyPr>
            <a:noAutofit/>
          </a:bodyPr>
          <a:lstStyle/>
          <a:p>
            <a:pPr marL="360000" indent="360000" algn="just">
              <a:spcBef>
                <a:spcPts val="0"/>
              </a:spcBef>
              <a:buNone/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•	Порядок оказания адресной социальной помощи определен Положением об оказании адресной социальной помощи гражданам, удостоенным государственных наград (почетных званий)в социальной сфере</a:t>
            </a:r>
          </a:p>
          <a:p>
            <a:pPr marL="360000" indent="360000" algn="just">
              <a:spcBef>
                <a:spcPts val="0"/>
              </a:spcBef>
              <a:buNone/>
            </a:pPr>
            <a:r>
              <a:rPr lang="ru-RU" sz="1400" i="1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(Решение Тверской городской Думы от 29.01.2010 № 3)</a:t>
            </a:r>
          </a:p>
          <a:p>
            <a:pPr marL="360000" indent="360000" algn="just">
              <a:spcBef>
                <a:spcPts val="0"/>
              </a:spcBef>
              <a:buNone/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•	Право на оказание адресной социальной помощи в виде ежемесячной денежной выплаты имеют граждане из числа удостоенных почетных званий в социальной сфере  (граждане добившиеся своим трудом и личным вкладом в осуществление политики государства в сфере здравоохранения, образования, культуры и социальной защиты населения значимых результатов в городе Твери и Тверской области, удостоенные государственных наград (почетных званий) Российской Федерации, а также ранее удостоенным государственных наград (почетных званий) СССР, РСФСР),зарегистрированные в городе Твери, вышедшие на пенсию в городе Твери и относящиеся к следующим категориям:</a:t>
            </a:r>
          </a:p>
          <a:p>
            <a:pPr marL="360000" indent="360000" algn="just">
              <a:spcBef>
                <a:spcPts val="0"/>
              </a:spcBef>
              <a:buNone/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- неработающие граждане, получающие страховую пенсию по старости или инвалидности;</a:t>
            </a:r>
          </a:p>
          <a:p>
            <a:pPr marL="360000" indent="360000" algn="just">
              <a:spcBef>
                <a:spcPts val="0"/>
              </a:spcBef>
              <a:buNone/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- граждане, достигшие 80-летнего возраста, в том числе работающие.</a:t>
            </a:r>
          </a:p>
          <a:p>
            <a:pPr marL="360000" indent="360000" algn="just">
              <a:spcBef>
                <a:spcPts val="0"/>
              </a:spcBef>
              <a:buNone/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•	Адресная социальная помощь оказывается за счет средств бюджета города Твери.</a:t>
            </a:r>
          </a:p>
          <a:p>
            <a:pPr marL="360000" indent="360000" algn="just">
              <a:spcBef>
                <a:spcPts val="0"/>
              </a:spcBef>
              <a:buNone/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•	Суммарный размер адресной социальной помощи составляет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18,0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 тыс. руб. в год, которые выплачиваются ежемесячно путем перечисления на счет гражданина из расчета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1,5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 тыс. руб. в месяц.</a:t>
            </a:r>
          </a:p>
        </p:txBody>
      </p:sp>
      <p:sp>
        <p:nvSpPr>
          <p:cNvPr id="16" name="Содержимое 10"/>
          <p:cNvSpPr txBox="1">
            <a:spLocks/>
          </p:cNvSpPr>
          <p:nvPr/>
        </p:nvSpPr>
        <p:spPr>
          <a:xfrm>
            <a:off x="0" y="4143380"/>
            <a:ext cx="5905499" cy="27146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60000" lvl="0" indent="360000" algn="just"/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•	Подробную информацию об оказании адресной социальной помощи можно получить в муниципальном казенном учреждении «Управление социальной политики», расположенном по адресу: 170100, г. Тверь, пл. Гагарина, д. 3, кабинет 14, телефон (4822) 34-10-91, адрес электронной почты </a:t>
            </a:r>
            <a:r>
              <a:rPr lang="ru-RU" sz="1400" dirty="0" smtClean="0">
                <a:solidFill>
                  <a:srgbClr val="FF0000"/>
                </a:solidFill>
                <a:cs typeface="Times New Roman" pitchFamily="18" charset="0"/>
              </a:rPr>
              <a:t>zdrav@adm.tver.ru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.</a:t>
            </a:r>
          </a:p>
        </p:txBody>
      </p:sp>
      <p:sp>
        <p:nvSpPr>
          <p:cNvPr id="18" name="Прямоугольник 77"/>
          <p:cNvSpPr/>
          <p:nvPr/>
        </p:nvSpPr>
        <p:spPr>
          <a:xfrm>
            <a:off x="0" y="6581160"/>
            <a:ext cx="12187680" cy="276480"/>
          </a:xfrm>
          <a:prstGeom prst="rect">
            <a:avLst/>
          </a:prstGeom>
          <a:solidFill>
            <a:srgbClr val="BCB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350" b="1" strike="noStrike" spc="-1" dirty="0">
              <a:solidFill>
                <a:schemeClr val="lt1"/>
              </a:solidFill>
              <a:latin typeface="Calibri"/>
            </a:endParaRPr>
          </a:p>
        </p:txBody>
      </p:sp>
      <p:grpSp>
        <p:nvGrpSpPr>
          <p:cNvPr id="19" name="Группа 77"/>
          <p:cNvGrpSpPr/>
          <p:nvPr/>
        </p:nvGrpSpPr>
        <p:grpSpPr>
          <a:xfrm>
            <a:off x="31634" y="6519161"/>
            <a:ext cx="2477765" cy="327779"/>
            <a:chOff x="31634" y="6519161"/>
            <a:chExt cx="2477765" cy="327779"/>
          </a:xfrm>
        </p:grpSpPr>
        <p:sp>
          <p:nvSpPr>
            <p:cNvPr id="20" name="TextBox 19"/>
            <p:cNvSpPr txBox="1"/>
            <p:nvPr/>
          </p:nvSpPr>
          <p:spPr>
            <a:xfrm>
              <a:off x="324698" y="6552772"/>
              <a:ext cx="218470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b="1" dirty="0" smtClean="0">
                  <a:latin typeface="Calibri" panose="020F0502020204030204" pitchFamily="34" charset="0"/>
                </a:rPr>
                <a:t>Администрация города Твери</a:t>
              </a:r>
              <a:endParaRPr lang="ru-RU" sz="1200" b="1" dirty="0">
                <a:latin typeface="Calibri" panose="020F0502020204030204" pitchFamily="34" charset="0"/>
              </a:endParaRPr>
            </a:p>
          </p:txBody>
        </p:sp>
        <p:pic>
          <p:nvPicPr>
            <p:cNvPr id="21" name="Picture 2" descr="Герб города Тверь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634" y="6519161"/>
              <a:ext cx="294369" cy="3277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F8B4F9AE-2B7D-43B8-AD8B-ED3109F5FBD3}" type="slidenum">
              <a:rPr lang="ru-RU" sz="1400" b="1" smtClean="0">
                <a:solidFill>
                  <a:schemeClr val="tx1"/>
                </a:solidFill>
              </a:rPr>
              <a:pPr/>
              <a:t>71</a:t>
            </a:fld>
            <a:endParaRPr lang="ru-RU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548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0.jpeg.6a38e9fca39b1bde1bf8c47e0908b0bc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76951" y="3288407"/>
            <a:ext cx="5712203" cy="2857496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14376" y="0"/>
            <a:ext cx="10753724" cy="1071546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latin typeface="+mn-lt"/>
                <a:cs typeface="Times New Roman" panose="02020603050405020304" pitchFamily="18" charset="0"/>
              </a:rPr>
              <a:t>Ежемесячная денежная выплата лицам, удостоенным</a:t>
            </a:r>
            <a:br>
              <a:rPr lang="ru-RU" sz="1600" b="1" dirty="0" smtClean="0">
                <a:latin typeface="+mn-lt"/>
                <a:cs typeface="Times New Roman" panose="02020603050405020304" pitchFamily="18" charset="0"/>
              </a:rPr>
            </a:br>
            <a:r>
              <a:rPr lang="ru-RU" sz="1600" b="1" dirty="0" smtClean="0">
                <a:latin typeface="+mn-lt"/>
                <a:cs typeface="Times New Roman" panose="02020603050405020304" pitchFamily="18" charset="0"/>
              </a:rPr>
              <a:t>звания «Почетный гражданин города Твери»</a:t>
            </a:r>
            <a:endParaRPr lang="ru-RU" sz="1600" b="1" dirty="0">
              <a:solidFill>
                <a:srgbClr val="FF000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1" y="1142984"/>
            <a:ext cx="12001541" cy="2857520"/>
          </a:xfrm>
        </p:spPr>
        <p:txBody>
          <a:bodyPr>
            <a:noAutofit/>
          </a:bodyPr>
          <a:lstStyle/>
          <a:p>
            <a:pPr marL="360000" indent="360000" algn="just">
              <a:spcBef>
                <a:spcPts val="0"/>
              </a:spcBef>
              <a:buNone/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•	Выплата ежемесячной денежной выплаты лицам, удостоенным звания «Почетный гражданин города Твери», осуществляется в соответствии со статьей 4 Положения о звании «Почетный гражданин города Твери», утвержденного решением Тверской городской Думы от 24.03.2020 № 24.</a:t>
            </a:r>
          </a:p>
          <a:p>
            <a:pPr marL="360000" indent="360000" algn="just">
              <a:spcBef>
                <a:spcPts val="0"/>
              </a:spcBef>
              <a:buNone/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•	Получатели – лица, удостоенные звания «Почетный гражданин города Твери». </a:t>
            </a:r>
          </a:p>
          <a:p>
            <a:pPr marL="360000" indent="360000" algn="just">
              <a:spcBef>
                <a:spcPts val="0"/>
              </a:spcBef>
              <a:buNone/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•	Выплата ежемесячной денежной выплаты лицам, удостоенным звания «Почетный гражданин города Твери»,осуществляется за счет средств бюджета города Твери.</a:t>
            </a:r>
          </a:p>
          <a:p>
            <a:pPr marL="360000" indent="360000" algn="just">
              <a:spcBef>
                <a:spcPts val="0"/>
              </a:spcBef>
              <a:buNone/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Размер ежемесячной денежной выплаты –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1,5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тыс. руб.</a:t>
            </a:r>
          </a:p>
          <a:p>
            <a:pPr marL="360000" indent="360000" algn="just">
              <a:spcBef>
                <a:spcPts val="0"/>
              </a:spcBef>
              <a:buNone/>
            </a:pPr>
            <a:endParaRPr lang="ru-RU" sz="1400" dirty="0" smtClean="0">
              <a:solidFill>
                <a:schemeClr val="tx2">
                  <a:lumMod val="75000"/>
                </a:schemeClr>
              </a:solidFill>
              <a:cs typeface="Times New Roman" pitchFamily="18" charset="0"/>
            </a:endParaRPr>
          </a:p>
          <a:p>
            <a:pPr marL="360000" indent="360000" algn="just">
              <a:spcBef>
                <a:spcPts val="0"/>
              </a:spcBef>
              <a:buNone/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•	По вопросам назначения и выплаты ежемесячной денежной выплаты Почетным гражданам города Твери необходимо обращаться в муниципальное казенное учреждение «Управление социальной политики», расположенное по адресу: площадь Гагарина, д. 3, каб. 9, тел. 8 (4822) 34-33-26.</a:t>
            </a:r>
          </a:p>
        </p:txBody>
      </p:sp>
      <p:sp>
        <p:nvSpPr>
          <p:cNvPr id="16" name="Прямоугольник 77"/>
          <p:cNvSpPr/>
          <p:nvPr/>
        </p:nvSpPr>
        <p:spPr>
          <a:xfrm>
            <a:off x="0" y="6581160"/>
            <a:ext cx="12187680" cy="276480"/>
          </a:xfrm>
          <a:prstGeom prst="rect">
            <a:avLst/>
          </a:prstGeom>
          <a:solidFill>
            <a:srgbClr val="BCB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350" b="1" strike="noStrike" spc="-1" dirty="0">
              <a:solidFill>
                <a:schemeClr val="lt1"/>
              </a:solidFill>
              <a:latin typeface="Calibri"/>
            </a:endParaRPr>
          </a:p>
        </p:txBody>
      </p:sp>
      <p:grpSp>
        <p:nvGrpSpPr>
          <p:cNvPr id="17" name="Группа 77"/>
          <p:cNvGrpSpPr/>
          <p:nvPr/>
        </p:nvGrpSpPr>
        <p:grpSpPr>
          <a:xfrm>
            <a:off x="31634" y="6519161"/>
            <a:ext cx="2477765" cy="327779"/>
            <a:chOff x="31634" y="6519161"/>
            <a:chExt cx="2477765" cy="327779"/>
          </a:xfrm>
        </p:grpSpPr>
        <p:sp>
          <p:nvSpPr>
            <p:cNvPr id="18" name="TextBox 17"/>
            <p:cNvSpPr txBox="1"/>
            <p:nvPr/>
          </p:nvSpPr>
          <p:spPr>
            <a:xfrm>
              <a:off x="324698" y="6552772"/>
              <a:ext cx="218470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b="1" dirty="0" smtClean="0">
                  <a:latin typeface="Calibri" panose="020F0502020204030204" pitchFamily="34" charset="0"/>
                </a:rPr>
                <a:t>Администрация города Твери</a:t>
              </a:r>
              <a:endParaRPr lang="ru-RU" sz="1200" b="1" dirty="0">
                <a:latin typeface="Calibri" panose="020F0502020204030204" pitchFamily="34" charset="0"/>
              </a:endParaRPr>
            </a:p>
          </p:txBody>
        </p:sp>
        <p:pic>
          <p:nvPicPr>
            <p:cNvPr id="19" name="Picture 2" descr="Герб города Тверь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634" y="6519161"/>
              <a:ext cx="294369" cy="3277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F8B4F9AE-2B7D-43B8-AD8B-ED3109F5FBD3}" type="slidenum">
              <a:rPr lang="ru-RU" sz="1400" b="1" smtClean="0">
                <a:solidFill>
                  <a:schemeClr val="tx1"/>
                </a:solidFill>
              </a:rPr>
              <a:pPr/>
              <a:t>72</a:t>
            </a:fld>
            <a:endParaRPr lang="ru-RU" sz="14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548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09601" y="395139"/>
            <a:ext cx="11125199" cy="642918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latin typeface="+mn-lt"/>
                <a:cs typeface="Times New Roman" panose="02020603050405020304" pitchFamily="18" charset="0"/>
              </a:rPr>
              <a:t>Единовременная денежная выплата на возмещение расходов, связанных с организацией погребения лиц, </a:t>
            </a:r>
            <a:r>
              <a:rPr lang="en-US" sz="1600" b="1" dirty="0" smtClean="0">
                <a:latin typeface="+mn-lt"/>
                <a:cs typeface="Times New Roman" panose="02020603050405020304" pitchFamily="18" charset="0"/>
              </a:rPr>
              <a:t/>
            </a:r>
            <a:br>
              <a:rPr lang="en-US" sz="1600" b="1" dirty="0" smtClean="0">
                <a:latin typeface="+mn-lt"/>
                <a:cs typeface="Times New Roman" panose="02020603050405020304" pitchFamily="18" charset="0"/>
              </a:rPr>
            </a:br>
            <a:r>
              <a:rPr lang="ru-RU" sz="1600" b="1" dirty="0" smtClean="0">
                <a:latin typeface="+mn-lt"/>
                <a:cs typeface="Times New Roman" panose="02020603050405020304" pitchFamily="18" charset="0"/>
              </a:rPr>
              <a:t>удостоенных звания «Почетный гражданин города Твери»</a:t>
            </a:r>
            <a:endParaRPr lang="ru-RU" sz="1600" b="1" dirty="0">
              <a:solidFill>
                <a:srgbClr val="FF000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334610" y="1196752"/>
            <a:ext cx="11450764" cy="3816424"/>
          </a:xfrm>
        </p:spPr>
        <p:txBody>
          <a:bodyPr>
            <a:noAutofit/>
          </a:bodyPr>
          <a:lstStyle/>
          <a:p>
            <a:pPr marL="360000" indent="360000" algn="just">
              <a:spcBef>
                <a:spcPts val="0"/>
              </a:spcBef>
              <a:buNone/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•	Единовременная денежная выплата на возмещение расходов, связанных с организацией погребения лиц, удостоенных звания «Почетный гражданин города Твери» предоставляется в соответствии со статьей 4 Положения о звании «Почетный гражданин города Твери», утвержденного решением Тверской городской Думы от 24.03.2020 № 24, и Порядком возмещения расходов, связанных с организацией погребения лиц, удостоенных звания «Почетный гражданин города Твери», утвержденным постановлением Администрации города Твери от 25.06.2020 № 767.</a:t>
            </a:r>
          </a:p>
          <a:p>
            <a:pPr marL="360000" indent="360000" algn="just">
              <a:spcBef>
                <a:spcPts val="0"/>
              </a:spcBef>
              <a:buNone/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•	Получатели - лица, взявшие на себя обязательство осуществить погребение умершего гражданина, удостоенного звания «Почетный гражданин города Твери».</a:t>
            </a:r>
          </a:p>
          <a:p>
            <a:pPr marL="360000" indent="360000" algn="just">
              <a:spcBef>
                <a:spcPts val="0"/>
              </a:spcBef>
              <a:buNone/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•	Выплата единовременной денежной выплаты на возмещение расходов, связанных с организацией погребения лиц, удостоенных звания «Почетный гражданин города Твери» осуществляется за счет средств бюджета города Твери.</a:t>
            </a:r>
          </a:p>
          <a:p>
            <a:pPr marL="360000" indent="360000" algn="just">
              <a:spcBef>
                <a:spcPts val="0"/>
              </a:spcBef>
              <a:buNone/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Размер единовременной денежной выплаты на возмещение расходов, связанных с организацией погребения лиц, удостоенных звания «Почетный гражданин города Твери» - фактически произведенные затраты на приобретение предметов для погребения и услуг по погребению за вычетом размера социального пособия на погребение, выплачиваемого в соответствии с Федеральным законом от 12.01.1996 № 8-ФЗ «О погребении и похоронном деле», но не более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50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 тыс. руб.</a:t>
            </a:r>
          </a:p>
          <a:p>
            <a:pPr marL="360000" lvl="0" indent="360000" algn="just">
              <a:spcBef>
                <a:spcPts val="0"/>
              </a:spcBef>
              <a:buNone/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•	По вопросам предоставления единовременной денежной выплаты на возмещение расходов, связанных с организацией погребения лиц, удостоенных звания «Почетный гражданин города Твери», необходимо обращаться в муниципальное казенное учреждение «Управление социальной политики», расположенное по адресу: площадь Гагарина, д. 3, </a:t>
            </a:r>
            <a:r>
              <a:rPr lang="ru-RU" sz="1400" dirty="0" err="1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каб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. 9, тел. 8 (4822) 34-33-26.</a:t>
            </a:r>
            <a:endParaRPr lang="en-US" sz="1400" dirty="0" smtClean="0">
              <a:solidFill>
                <a:schemeClr val="tx2">
                  <a:lumMod val="75000"/>
                </a:schemeClr>
              </a:solidFill>
              <a:cs typeface="Times New Roman" pitchFamily="18" charset="0"/>
            </a:endParaRPr>
          </a:p>
          <a:p>
            <a:pPr marL="360000" indent="360000" algn="just">
              <a:spcBef>
                <a:spcPts val="0"/>
              </a:spcBef>
              <a:buNone/>
            </a:pPr>
            <a:endParaRPr lang="ru-RU" sz="14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одержимое 10"/>
          <p:cNvSpPr txBox="1">
            <a:spLocks/>
          </p:cNvSpPr>
          <p:nvPr/>
        </p:nvSpPr>
        <p:spPr>
          <a:xfrm>
            <a:off x="1" y="4000504"/>
            <a:ext cx="6286501" cy="28574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60000" lvl="0" indent="360000" algn="just"/>
            <a:endParaRPr kumimoji="0" lang="en-US" sz="1400" b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" name="Прямоугольник 77"/>
          <p:cNvSpPr/>
          <p:nvPr/>
        </p:nvSpPr>
        <p:spPr>
          <a:xfrm>
            <a:off x="0" y="6581160"/>
            <a:ext cx="12187680" cy="276480"/>
          </a:xfrm>
          <a:prstGeom prst="rect">
            <a:avLst/>
          </a:prstGeom>
          <a:solidFill>
            <a:srgbClr val="BCB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350" b="1" strike="noStrike" spc="-1" dirty="0">
              <a:solidFill>
                <a:schemeClr val="lt1"/>
              </a:solidFill>
              <a:latin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4698" y="6552772"/>
            <a:ext cx="21847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Calibri" panose="020F0502020204030204" pitchFamily="34" charset="0"/>
              </a:rPr>
              <a:t>Администрация города Твери</a:t>
            </a:r>
            <a:endParaRPr lang="ru-RU" sz="1200" b="1" dirty="0">
              <a:latin typeface="Calibri" panose="020F0502020204030204" pitchFamily="34" charset="0"/>
            </a:endParaRPr>
          </a:p>
        </p:txBody>
      </p:sp>
      <p:pic>
        <p:nvPicPr>
          <p:cNvPr id="9" name="Picture 2" descr="Герб города Твер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634" y="6519161"/>
            <a:ext cx="294369" cy="327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F8B4F9AE-2B7D-43B8-AD8B-ED3109F5FBD3}" type="slidenum">
              <a:rPr lang="ru-RU" sz="1400" b="1" smtClean="0">
                <a:solidFill>
                  <a:schemeClr val="tx1"/>
                </a:solidFill>
              </a:rPr>
              <a:pPr/>
              <a:t>73</a:t>
            </a:fld>
            <a:endParaRPr lang="ru-RU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548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0.jpeg.6a38e9fca39b1bde1bf8c47e0908b0bc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78496" y="3522340"/>
            <a:ext cx="5714992" cy="2857496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62496" y="147558"/>
            <a:ext cx="11239499" cy="642918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latin typeface="+mn-lt"/>
                <a:cs typeface="Times New Roman" panose="02020603050405020304" pitchFamily="18" charset="0"/>
              </a:rPr>
              <a:t>Оказание адресной социальной поддержки отдельным категориям граждан Российской Федерации, </a:t>
            </a:r>
            <a:r>
              <a:rPr lang="en-US" sz="1600" b="1" dirty="0" smtClean="0">
                <a:latin typeface="+mn-lt"/>
                <a:cs typeface="Times New Roman" panose="02020603050405020304" pitchFamily="18" charset="0"/>
              </a:rPr>
              <a:t/>
            </a:r>
            <a:br>
              <a:rPr lang="en-US" sz="1600" b="1" dirty="0" smtClean="0">
                <a:latin typeface="+mn-lt"/>
                <a:cs typeface="Times New Roman" panose="02020603050405020304" pitchFamily="18" charset="0"/>
              </a:rPr>
            </a:br>
            <a:r>
              <a:rPr lang="ru-RU" sz="1600" b="1" dirty="0" smtClean="0">
                <a:latin typeface="+mn-lt"/>
                <a:cs typeface="Times New Roman" panose="02020603050405020304" pitchFamily="18" charset="0"/>
              </a:rPr>
              <a:t>зарегистрированных в городе Твери</a:t>
            </a:r>
            <a:endParaRPr lang="ru-RU" sz="1600" b="1" dirty="0">
              <a:solidFill>
                <a:srgbClr val="FF000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1" y="857232"/>
            <a:ext cx="12001541" cy="3143272"/>
          </a:xfrm>
        </p:spPr>
        <p:txBody>
          <a:bodyPr>
            <a:noAutofit/>
          </a:bodyPr>
          <a:lstStyle/>
          <a:p>
            <a:pPr marL="360000" indent="360000" algn="just">
              <a:spcBef>
                <a:spcPts val="0"/>
              </a:spcBef>
              <a:buNone/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Порядок оказания адресной социальной поддержки отдельным категориям граждан Российской Федерации, зарегистрированных в городе Твери, определен Положением об оказании адресной социальной поддержки отдельным категориям граждан Российской Федерации, зарегистрированных в городе Твери.</a:t>
            </a:r>
          </a:p>
          <a:p>
            <a:pPr marL="360000" indent="360000" algn="just">
              <a:spcBef>
                <a:spcPts val="0"/>
              </a:spcBef>
              <a:buNone/>
            </a:pPr>
            <a:r>
              <a:rPr lang="ru-RU" sz="1400" i="1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(Решение Тверской городской Думы от 24.09.2021 № 177)</a:t>
            </a:r>
          </a:p>
          <a:p>
            <a:pPr marL="360000" indent="360000" algn="just">
              <a:spcBef>
                <a:spcPts val="0"/>
              </a:spcBef>
              <a:buNone/>
            </a:pPr>
            <a:endParaRPr lang="ru-RU" sz="1400" i="1" dirty="0" smtClean="0">
              <a:solidFill>
                <a:schemeClr val="tx2">
                  <a:lumMod val="75000"/>
                </a:schemeClr>
              </a:solidFill>
              <a:cs typeface="Times New Roman" pitchFamily="18" charset="0"/>
            </a:endParaRPr>
          </a:p>
          <a:p>
            <a:pPr marL="360000" indent="360000" algn="just">
              <a:spcBef>
                <a:spcPts val="0"/>
              </a:spcBef>
              <a:buNone/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•	Адресная социальная поддержка оказывается за счет средств бюджета города Твери.</a:t>
            </a:r>
          </a:p>
          <a:p>
            <a:pPr marL="360000" indent="360000" algn="just">
              <a:spcBef>
                <a:spcPts val="0"/>
              </a:spcBef>
              <a:buNone/>
            </a:pPr>
            <a:endParaRPr lang="ru-RU" sz="1400" dirty="0" smtClean="0">
              <a:solidFill>
                <a:schemeClr val="tx2">
                  <a:lumMod val="75000"/>
                </a:schemeClr>
              </a:solidFill>
              <a:cs typeface="Times New Roman" pitchFamily="18" charset="0"/>
            </a:endParaRPr>
          </a:p>
          <a:p>
            <a:pPr marL="360000" indent="360000" algn="just">
              <a:spcBef>
                <a:spcPts val="0"/>
              </a:spcBef>
              <a:buNone/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•	Размер адресной социальной поддержки составляет:</a:t>
            </a:r>
          </a:p>
          <a:p>
            <a:pPr marL="360000" indent="360000" algn="just">
              <a:spcBef>
                <a:spcPts val="0"/>
              </a:spcBef>
              <a:buNone/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- малообеспеченным семьям от одного до трех человек включительно –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3,0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 тыс. руб.;</a:t>
            </a:r>
          </a:p>
          <a:p>
            <a:pPr marL="360000" indent="360000" algn="just">
              <a:spcBef>
                <a:spcPts val="0"/>
              </a:spcBef>
              <a:buNone/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- малообеспеченным семьям от четырех и более человек –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5,0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 тыс. руб.;</a:t>
            </a:r>
          </a:p>
          <a:p>
            <a:pPr marL="360000" indent="360000" algn="just">
              <a:spcBef>
                <a:spcPts val="0"/>
              </a:spcBef>
              <a:buNone/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- гражданам, находящимся в трудной жизненной ситуации – в размере понесенных расходов,</a:t>
            </a:r>
          </a:p>
          <a:p>
            <a:pPr marL="360000" indent="360000" algn="just">
              <a:spcBef>
                <a:spcPts val="0"/>
              </a:spcBef>
              <a:buNone/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но не более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10,0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 тыс. руб.;</a:t>
            </a:r>
          </a:p>
          <a:p>
            <a:pPr marL="360000" indent="360000" algn="just">
              <a:spcBef>
                <a:spcPts val="0"/>
              </a:spcBef>
              <a:buNone/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- гражданам, находящимся в экстремальной ситуации – в размере до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15,0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 тыс. руб.</a:t>
            </a:r>
          </a:p>
        </p:txBody>
      </p:sp>
      <p:sp>
        <p:nvSpPr>
          <p:cNvPr id="16" name="Содержимое 10"/>
          <p:cNvSpPr txBox="1">
            <a:spLocks/>
          </p:cNvSpPr>
          <p:nvPr/>
        </p:nvSpPr>
        <p:spPr>
          <a:xfrm>
            <a:off x="1" y="3861048"/>
            <a:ext cx="6286501" cy="11967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60000" lvl="0" indent="360000" algn="just"/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39349" y="3861050"/>
            <a:ext cx="6096001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60000" indent="360000">
              <a:spcBef>
                <a:spcPts val="0"/>
              </a:spcBef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Адресная социальная поддержка оказывается не чаще одного раза в текущем календарном году, за исключением случая обращения за оказанием адресной социальной поддержки в связи с нахождением в экстремальной ситуации.</a:t>
            </a:r>
          </a:p>
        </p:txBody>
      </p:sp>
      <p:sp>
        <p:nvSpPr>
          <p:cNvPr id="20" name="Прямоугольник 77"/>
          <p:cNvSpPr/>
          <p:nvPr/>
        </p:nvSpPr>
        <p:spPr>
          <a:xfrm>
            <a:off x="4320" y="6581520"/>
            <a:ext cx="12187680" cy="276480"/>
          </a:xfrm>
          <a:prstGeom prst="rect">
            <a:avLst/>
          </a:prstGeom>
          <a:solidFill>
            <a:srgbClr val="BCB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350" b="1" strike="noStrike" spc="-1" dirty="0">
              <a:solidFill>
                <a:schemeClr val="lt1"/>
              </a:solidFill>
              <a:latin typeface="Calibri"/>
            </a:endParaRPr>
          </a:p>
        </p:txBody>
      </p:sp>
      <p:grpSp>
        <p:nvGrpSpPr>
          <p:cNvPr id="21" name="Группа 77"/>
          <p:cNvGrpSpPr/>
          <p:nvPr/>
        </p:nvGrpSpPr>
        <p:grpSpPr>
          <a:xfrm>
            <a:off x="31634" y="6519161"/>
            <a:ext cx="2477765" cy="327779"/>
            <a:chOff x="31634" y="6519161"/>
            <a:chExt cx="2477765" cy="327779"/>
          </a:xfrm>
        </p:grpSpPr>
        <p:sp>
          <p:nvSpPr>
            <p:cNvPr id="22" name="TextBox 21"/>
            <p:cNvSpPr txBox="1"/>
            <p:nvPr/>
          </p:nvSpPr>
          <p:spPr>
            <a:xfrm>
              <a:off x="324698" y="6552772"/>
              <a:ext cx="218470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b="1" dirty="0" smtClean="0">
                  <a:latin typeface="Calibri" panose="020F0502020204030204" pitchFamily="34" charset="0"/>
                </a:rPr>
                <a:t>Администрация города Твери</a:t>
              </a:r>
              <a:endParaRPr lang="ru-RU" sz="1200" b="1" dirty="0">
                <a:latin typeface="Calibri" panose="020F0502020204030204" pitchFamily="34" charset="0"/>
              </a:endParaRPr>
            </a:p>
          </p:txBody>
        </p:sp>
        <p:pic>
          <p:nvPicPr>
            <p:cNvPr id="23" name="Picture 2" descr="Герб города Тверь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634" y="6519161"/>
              <a:ext cx="294369" cy="3277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F8B4F9AE-2B7D-43B8-AD8B-ED3109F5FBD3}" type="slidenum">
              <a:rPr lang="ru-RU" sz="1400" b="1" smtClean="0">
                <a:solidFill>
                  <a:schemeClr val="tx1"/>
                </a:solidFill>
              </a:rPr>
              <a:pPr/>
              <a:t>74</a:t>
            </a:fld>
            <a:endParaRPr lang="ru-RU" sz="14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548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" y="188640"/>
            <a:ext cx="12192000" cy="642918"/>
          </a:xfrm>
        </p:spPr>
        <p:txBody>
          <a:bodyPr>
            <a:noAutofit/>
          </a:bodyPr>
          <a:lstStyle/>
          <a:p>
            <a:pPr algn="l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ru-RU" sz="1600" dirty="0" smtClean="0">
                <a:latin typeface="+mn-lt"/>
                <a:cs typeface="Times New Roman" panose="02020603050405020304" pitchFamily="18" charset="0"/>
              </a:rPr>
              <a:t>продолжение</a:t>
            </a:r>
            <a:endParaRPr lang="ru-RU" sz="1600" dirty="0">
              <a:solidFill>
                <a:srgbClr val="FF000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190459" y="836712"/>
            <a:ext cx="12001541" cy="3500462"/>
          </a:xfrm>
        </p:spPr>
        <p:txBody>
          <a:bodyPr>
            <a:noAutofit/>
          </a:bodyPr>
          <a:lstStyle/>
          <a:p>
            <a:pPr marL="360000" indent="360000" algn="just">
              <a:spcBef>
                <a:spcPts val="0"/>
              </a:spcBef>
              <a:buNone/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Право на оказание адресной социальной поддержки в денежной форме имеют:</a:t>
            </a:r>
          </a:p>
          <a:p>
            <a:pPr marL="360000" indent="360000" algn="just">
              <a:spcBef>
                <a:spcPts val="0"/>
              </a:spcBef>
              <a:buNone/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1) малоимущие семьи с детьми, имеющие среднедушевой доход ниже величины прожиточного минимума на душу населения, установленного Правительством Тверской области на период обращения;</a:t>
            </a:r>
          </a:p>
          <a:p>
            <a:pPr marL="360000" indent="360000" algn="just">
              <a:spcBef>
                <a:spcPts val="0"/>
              </a:spcBef>
              <a:buNone/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2) малоимущие семьи, в которых один из супругов является пенсионером или инвалидом, имеющие среднедушевой доход (без учета ежемесячной денежной выплаты региональным и федеральным льготникам, стоимости набора социальных услуг в денежном выражении) ниже величины прожиточного минимума на душу населения, установленного Правительством Тверской области на период обращения;</a:t>
            </a:r>
          </a:p>
          <a:p>
            <a:pPr marL="360000" indent="360000" algn="just">
              <a:spcBef>
                <a:spcPts val="0"/>
              </a:spcBef>
              <a:buNone/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3) одиноко проживающие пенсионеры и (или) инвалиды, а также семьи, в которых оба супруга и (или) совместно проживающие с ними члены семьи являются пенсионерами и (или) инвалидами, имеющие среднедушевой доход (без учета ежемесячной денежной выплаты региональным и федеральным льготникам, стоимости набора социальных услуг в денежном выражении) ниже 130% величины прожиточного минимума, установленного в Тверской области для соответствующей социально-демографической группы населения;</a:t>
            </a:r>
            <a:endParaRPr lang="en-US" sz="1400" dirty="0" smtClean="0">
              <a:solidFill>
                <a:schemeClr val="tx2">
                  <a:lumMod val="75000"/>
                </a:schemeClr>
              </a:solidFill>
              <a:cs typeface="Times New Roman" pitchFamily="18" charset="0"/>
            </a:endParaRPr>
          </a:p>
          <a:p>
            <a:pPr marL="360000" lvl="0" indent="360000" algn="just">
              <a:buNone/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4) граждане, находящиеся в трудной жизненной ситуации; </a:t>
            </a:r>
          </a:p>
          <a:p>
            <a:pPr marL="360000" lvl="0" indent="360000" algn="just">
              <a:buNone/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5) граждане, находящиеся в экстремальной ситуации.</a:t>
            </a:r>
          </a:p>
          <a:p>
            <a:pPr marL="360000" indent="360000" algn="just">
              <a:spcBef>
                <a:spcPts val="0"/>
              </a:spcBef>
              <a:buNone/>
            </a:pPr>
            <a:endParaRPr lang="ru-RU" sz="1400" dirty="0" smtClean="0">
              <a:solidFill>
                <a:schemeClr val="tx2">
                  <a:lumMod val="7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16" name="Содержимое 10"/>
          <p:cNvSpPr txBox="1">
            <a:spLocks/>
          </p:cNvSpPr>
          <p:nvPr/>
        </p:nvSpPr>
        <p:spPr>
          <a:xfrm>
            <a:off x="1" y="3929066"/>
            <a:ext cx="6286501" cy="29289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60000" lvl="0" indent="360000" algn="just"/>
            <a:endParaRPr lang="ru-RU" sz="14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35361" y="4077073"/>
            <a:ext cx="1152128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0" lvl="0" indent="360000" algn="just"/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Подробную информацию об оказании адресной социальной поддержки можно получить в муниципальном казенном учреждении «Управление социальной политики», расположенном по адресу: 170100, г. Тверь, пл. Гагарина, д. 3, кабинет 15, телефон (4822) 32-07-37, адрес электронной почты </a:t>
            </a:r>
            <a:r>
              <a:rPr lang="ru-RU" sz="1400" dirty="0" err="1" smtClean="0">
                <a:solidFill>
                  <a:srgbClr val="FF0000"/>
                </a:solidFill>
                <a:cs typeface="Times New Roman" pitchFamily="18" charset="0"/>
              </a:rPr>
              <a:t>zdrav@adm.tver.ru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.</a:t>
            </a:r>
          </a:p>
        </p:txBody>
      </p:sp>
      <p:sp>
        <p:nvSpPr>
          <p:cNvPr id="18" name="Прямоугольник 77"/>
          <p:cNvSpPr/>
          <p:nvPr/>
        </p:nvSpPr>
        <p:spPr>
          <a:xfrm>
            <a:off x="0" y="6581160"/>
            <a:ext cx="12187680" cy="276480"/>
          </a:xfrm>
          <a:prstGeom prst="rect">
            <a:avLst/>
          </a:prstGeom>
          <a:solidFill>
            <a:srgbClr val="BCB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350" b="1" strike="noStrike" spc="-1" dirty="0">
              <a:solidFill>
                <a:schemeClr val="lt1"/>
              </a:solidFill>
              <a:latin typeface="Calibri"/>
            </a:endParaRPr>
          </a:p>
        </p:txBody>
      </p:sp>
      <p:grpSp>
        <p:nvGrpSpPr>
          <p:cNvPr id="19" name="Группа 77"/>
          <p:cNvGrpSpPr/>
          <p:nvPr/>
        </p:nvGrpSpPr>
        <p:grpSpPr>
          <a:xfrm>
            <a:off x="31634" y="6519161"/>
            <a:ext cx="2477765" cy="327779"/>
            <a:chOff x="31634" y="6519161"/>
            <a:chExt cx="2477765" cy="327779"/>
          </a:xfrm>
        </p:grpSpPr>
        <p:sp>
          <p:nvSpPr>
            <p:cNvPr id="20" name="TextBox 19"/>
            <p:cNvSpPr txBox="1"/>
            <p:nvPr/>
          </p:nvSpPr>
          <p:spPr>
            <a:xfrm>
              <a:off x="324698" y="6552772"/>
              <a:ext cx="218470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b="1" dirty="0" smtClean="0">
                  <a:latin typeface="Calibri" panose="020F0502020204030204" pitchFamily="34" charset="0"/>
                </a:rPr>
                <a:t>Администрация города Твери</a:t>
              </a:r>
              <a:endParaRPr lang="ru-RU" sz="1200" b="1" dirty="0">
                <a:latin typeface="Calibri" panose="020F0502020204030204" pitchFamily="34" charset="0"/>
              </a:endParaRPr>
            </a:p>
          </p:txBody>
        </p:sp>
        <p:pic>
          <p:nvPicPr>
            <p:cNvPr id="21" name="Picture 2" descr="Герб города Тверь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1634" y="6519161"/>
              <a:ext cx="294369" cy="3277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F8B4F9AE-2B7D-43B8-AD8B-ED3109F5FBD3}" type="slidenum">
              <a:rPr lang="ru-RU" sz="1400" b="1" smtClean="0">
                <a:solidFill>
                  <a:schemeClr val="tx1"/>
                </a:solidFill>
              </a:rPr>
              <a:pPr/>
              <a:t>75</a:t>
            </a:fld>
            <a:endParaRPr lang="ru-RU" sz="14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548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609601" y="2204864"/>
            <a:ext cx="10972799" cy="392129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Содержимое 5"/>
          <p:cNvGraphicFramePr>
            <a:graphicFrameLocks/>
          </p:cNvGraphicFramePr>
          <p:nvPr/>
        </p:nvGraphicFramePr>
        <p:xfrm>
          <a:off x="694697" y="925888"/>
          <a:ext cx="11189927" cy="45097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5594"/>
                <a:gridCol w="6702850"/>
                <a:gridCol w="1372350"/>
                <a:gridCol w="1583480"/>
                <a:gridCol w="1055653"/>
              </a:tblGrid>
              <a:tr h="7172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+mn-lt"/>
                          <a:cs typeface="Times New Roman" pitchFamily="18" charset="0"/>
                        </a:rPr>
                        <a:t>№</a:t>
                      </a:r>
                      <a:r>
                        <a:rPr lang="ru-RU" sz="1200" u="none" strike="noStrike" baseline="0" dirty="0" smtClean="0">
                          <a:latin typeface="+mn-lt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 fontAlgn="ctr"/>
                      <a:r>
                        <a:rPr lang="ru-RU" sz="1200" u="none" strike="noStrike" baseline="0" dirty="0" err="1" smtClean="0">
                          <a:latin typeface="+mn-lt"/>
                          <a:cs typeface="Times New Roman" pitchFamily="18" charset="0"/>
                        </a:rPr>
                        <a:t>п</a:t>
                      </a:r>
                      <a:r>
                        <a:rPr lang="ru-RU" sz="1200" u="none" strike="noStrike" baseline="0" dirty="0" smtClean="0">
                          <a:latin typeface="+mn-lt"/>
                          <a:cs typeface="Times New Roman" pitchFamily="18" charset="0"/>
                        </a:rPr>
                        <a:t>/</a:t>
                      </a:r>
                      <a:r>
                        <a:rPr lang="ru-RU" sz="1200" u="none" strike="noStrike" baseline="0" dirty="0" err="1" smtClean="0">
                          <a:latin typeface="+mn-lt"/>
                          <a:cs typeface="Times New Roman" pitchFamily="18" charset="0"/>
                        </a:rPr>
                        <a:t>п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latin typeface="+mn-lt"/>
                          <a:cs typeface="Times New Roman" pitchFamily="18" charset="0"/>
                        </a:rPr>
                        <a:t>Наименование публичного обязательства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latin typeface="+mn-lt"/>
                          <a:cs typeface="Times New Roman" pitchFamily="18" charset="0"/>
                        </a:rPr>
                        <a:t>Количество получателей, чел.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latin typeface="+mn-lt"/>
                          <a:cs typeface="Times New Roman" pitchFamily="18" charset="0"/>
                        </a:rPr>
                        <a:t>Периодичность выплаты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latin typeface="+mn-lt"/>
                          <a:cs typeface="Times New Roman" pitchFamily="18" charset="0"/>
                        </a:rPr>
                        <a:t>План на 20</a:t>
                      </a:r>
                      <a:r>
                        <a:rPr lang="en-US" sz="1400" u="none" strike="noStrike" dirty="0" smtClean="0">
                          <a:latin typeface="+mn-lt"/>
                          <a:cs typeface="Times New Roman" pitchFamily="18" charset="0"/>
                        </a:rPr>
                        <a:t>2</a:t>
                      </a:r>
                      <a:r>
                        <a:rPr lang="ru-RU" sz="1400" u="none" strike="noStrike" dirty="0" smtClean="0">
                          <a:latin typeface="+mn-lt"/>
                          <a:cs typeface="Times New Roman" pitchFamily="18" charset="0"/>
                        </a:rPr>
                        <a:t>4</a:t>
                      </a:r>
                      <a:r>
                        <a:rPr lang="en-US" sz="1400" u="none" strike="noStrike" dirty="0" smtClean="0"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lang="ru-RU" sz="1400" u="none" strike="noStrike" dirty="0" smtClean="0">
                          <a:latin typeface="+mn-lt"/>
                          <a:cs typeface="Times New Roman" pitchFamily="18" charset="0"/>
                        </a:rPr>
                        <a:t>год</a:t>
                      </a:r>
                      <a:r>
                        <a:rPr lang="ru-RU" sz="1400" u="none" strike="noStrike" baseline="0" dirty="0" smtClean="0">
                          <a:latin typeface="+mn-lt"/>
                          <a:cs typeface="Times New Roman" pitchFamily="18" charset="0"/>
                        </a:rPr>
                        <a:t>, тыс.руб.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2700" marR="12700" marT="9525" marB="0" anchor="ctr"/>
                </a:tc>
              </a:tr>
              <a:tr h="9235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latin typeface="+mn-lt"/>
                          <a:cs typeface="Times New Roman" pitchFamily="18" charset="0"/>
                        </a:rPr>
                        <a:t>1.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u="none" strike="noStrike" dirty="0">
                          <a:latin typeface="+mn-lt"/>
                          <a:cs typeface="Times New Roman" pitchFamily="18" charset="0"/>
                        </a:rPr>
                        <a:t>Ежемесячная денежная выплата гражданам, удостоенным звания "Почетный  гражданин города </a:t>
                      </a:r>
                      <a:r>
                        <a:rPr lang="ru-RU" sz="1600" u="none" strike="noStrike" dirty="0" smtClean="0">
                          <a:latin typeface="+mn-lt"/>
                          <a:cs typeface="Times New Roman" pitchFamily="18" charset="0"/>
                        </a:rPr>
                        <a:t>Твери“</a:t>
                      </a:r>
                      <a:r>
                        <a:rPr lang="en-US" sz="1600" u="none" strike="noStrike" dirty="0" smtClean="0"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lang="ru-RU" sz="1600" u="none" strike="noStrike" dirty="0" smtClean="0">
                          <a:latin typeface="+mn-lt"/>
                          <a:cs typeface="Times New Roman" pitchFamily="18" charset="0"/>
                        </a:rPr>
                        <a:t>в</a:t>
                      </a:r>
                      <a:r>
                        <a:rPr lang="ru-RU" sz="1600" u="none" strike="noStrike" baseline="0" dirty="0" smtClean="0">
                          <a:latin typeface="+mn-lt"/>
                          <a:cs typeface="Times New Roman" pitchFamily="18" charset="0"/>
                        </a:rPr>
                        <a:t> соответствии с решением </a:t>
                      </a:r>
                      <a:r>
                        <a:rPr lang="ru-RU" sz="1600" u="none" strike="noStrike" dirty="0" smtClean="0">
                          <a:latin typeface="+mn-lt"/>
                          <a:cs typeface="Times New Roman" pitchFamily="18" charset="0"/>
                        </a:rPr>
                        <a:t>Тверской городской Думы от 24.03.2020 № 24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latin typeface="+mn-lt"/>
                          <a:cs typeface="Times New Roman" pitchFamily="18" charset="0"/>
                        </a:rPr>
                        <a:t>23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latin typeface="+mn-lt"/>
                          <a:cs typeface="Times New Roman" pitchFamily="18" charset="0"/>
                        </a:rPr>
                        <a:t>Ежемесячно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latin typeface="+mn-lt"/>
                          <a:cs typeface="Times New Roman" pitchFamily="18" charset="0"/>
                        </a:rPr>
                        <a:t>414,0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2700" marR="12700" marT="9525" marB="0" anchor="ctr"/>
                </a:tc>
              </a:tr>
              <a:tr h="4972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latin typeface="+mn-lt"/>
                          <a:cs typeface="Times New Roman" pitchFamily="18" charset="0"/>
                        </a:rPr>
                        <a:t>2.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latin typeface="+mn-lt"/>
                          <a:cs typeface="Times New Roman" pitchFamily="18" charset="0"/>
                        </a:rPr>
                        <a:t>Ежемесячная денежная выплата в соответствии с решением Тверской городской Думы от 06.06.2003 </a:t>
                      </a:r>
                      <a:r>
                        <a:rPr lang="ru-RU" sz="1600" u="none" strike="noStrike" dirty="0" smtClean="0">
                          <a:latin typeface="+mn-lt"/>
                          <a:cs typeface="Times New Roman" pitchFamily="18" charset="0"/>
                        </a:rPr>
                        <a:t>№ 62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latin typeface="+mn-lt"/>
                          <a:cs typeface="Times New Roman" pitchFamily="18" charset="0"/>
                        </a:rPr>
                        <a:t>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latin typeface="+mn-lt"/>
                          <a:cs typeface="Times New Roman" pitchFamily="18" charset="0"/>
                        </a:rPr>
                        <a:t>Ежемесячно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latin typeface="+mn-lt"/>
                          <a:cs typeface="Times New Roman" pitchFamily="18" charset="0"/>
                        </a:rPr>
                        <a:t>322,8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2700" marR="12700" marT="9525" marB="0" anchor="ctr"/>
                </a:tc>
              </a:tr>
              <a:tr h="94293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latin typeface="+mn-lt"/>
                          <a:cs typeface="Times New Roman" pitchFamily="18" charset="0"/>
                        </a:rPr>
                        <a:t>3.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latin typeface="+mn-lt"/>
                          <a:cs typeface="Times New Roman" pitchFamily="18" charset="0"/>
                        </a:rPr>
                        <a:t>Адресная социальная помощь гражданам, удостоенным государственных </a:t>
                      </a:r>
                      <a:r>
                        <a:rPr lang="ru-RU" sz="16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наград (почетных званий) в социальной </a:t>
                      </a:r>
                      <a:r>
                        <a:rPr lang="ru-RU" sz="16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сфере в соответствии с решением </a:t>
                      </a:r>
                      <a:r>
                        <a:rPr lang="ru-RU" sz="1600" u="none" strike="noStrike" dirty="0" smtClean="0">
                          <a:latin typeface="+mn-lt"/>
                          <a:cs typeface="Times New Roman" pitchFamily="18" charset="0"/>
                        </a:rPr>
                        <a:t>Тверской городской Думы от 29.01.2010 № 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latin typeface="+mn-lt"/>
                          <a:cs typeface="Times New Roman" pitchFamily="18" charset="0"/>
                        </a:rPr>
                        <a:t>240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latin typeface="+mn-lt"/>
                          <a:cs typeface="Times New Roman" pitchFamily="18" charset="0"/>
                        </a:rPr>
                        <a:t>Ежемесячно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latin typeface="+mn-lt"/>
                          <a:cs typeface="Times New Roman" pitchFamily="18" charset="0"/>
                        </a:rPr>
                        <a:t>4 363,2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2700" marR="12700" marT="9525" marB="0" anchor="ctr"/>
                </a:tc>
              </a:tr>
              <a:tr h="14287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latin typeface="+mn-lt"/>
                          <a:cs typeface="Times New Roman" pitchFamily="18" charset="0"/>
                        </a:rPr>
                        <a:t>4</a:t>
                      </a:r>
                      <a:r>
                        <a:rPr lang="ru-RU" sz="1600" u="none" strike="noStrike" dirty="0" smtClean="0">
                          <a:latin typeface="+mn-lt"/>
                          <a:cs typeface="Times New Roman" pitchFamily="18" charset="0"/>
                        </a:rPr>
                        <a:t>.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600" u="none" strike="noStrike" kern="1200" dirty="0">
                          <a:latin typeface="+mn-lt"/>
                          <a:cs typeface="Times New Roman" pitchFamily="18" charset="0"/>
                        </a:rPr>
                        <a:t>Адресная социальная помощь </a:t>
                      </a:r>
                      <a:r>
                        <a:rPr lang="ru-RU" sz="1600" u="none" strike="noStrike" kern="1200" dirty="0" smtClean="0">
                          <a:latin typeface="+mn-lt"/>
                          <a:cs typeface="Times New Roman" pitchFamily="18" charset="0"/>
                        </a:rPr>
                        <a:t>ветеранам боевых действий, уволенным в запас и ставшим инвалидами вследствие ранения, контузии, увечья или заболевания, полученных при исполнении служебных обязанностей  в районах боевых действий в соответствии с решением Тверской городской Думы от  25.11.2014 № 451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latin typeface="+mn-lt"/>
                          <a:cs typeface="Times New Roman" pitchFamily="18" charset="0"/>
                        </a:rPr>
                        <a:t>44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latin typeface="+mn-lt"/>
                          <a:cs typeface="Times New Roman" pitchFamily="18" charset="0"/>
                        </a:rPr>
                        <a:t>Ежемесячно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latin typeface="+mn-lt"/>
                          <a:cs typeface="Times New Roman" pitchFamily="18" charset="0"/>
                        </a:rPr>
                        <a:t>1 066,6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2700" marR="12700" marT="9525" marB="0" anchor="ctr"/>
                </a:tc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703883" y="334925"/>
            <a:ext cx="9697077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2400" spc="-1" dirty="0" smtClean="0">
                <a:solidFill>
                  <a:schemeClr val="accent5">
                    <a:lumMod val="75000"/>
                  </a:schemeClr>
                </a:solidFill>
                <a:latin typeface="Calibri"/>
              </a:rPr>
              <a:t>Расходы на выплату публичных нормативных обязательств в 2024 году</a:t>
            </a:r>
            <a:endParaRPr lang="ru-RU" sz="2400" spc="-1" dirty="0">
              <a:solidFill>
                <a:schemeClr val="accent5">
                  <a:lumMod val="75000"/>
                </a:schemeClr>
              </a:solidFill>
              <a:latin typeface="Calibri"/>
            </a:endParaRPr>
          </a:p>
        </p:txBody>
      </p:sp>
      <p:sp>
        <p:nvSpPr>
          <p:cNvPr id="13" name="Прямоугольник 77"/>
          <p:cNvSpPr/>
          <p:nvPr/>
        </p:nvSpPr>
        <p:spPr>
          <a:xfrm>
            <a:off x="0" y="6581160"/>
            <a:ext cx="12187680" cy="276480"/>
          </a:xfrm>
          <a:prstGeom prst="rect">
            <a:avLst/>
          </a:prstGeom>
          <a:solidFill>
            <a:srgbClr val="BCB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350" b="1" strike="noStrike" spc="-1" dirty="0">
              <a:solidFill>
                <a:schemeClr val="lt1"/>
              </a:solidFill>
              <a:latin typeface="Calibri"/>
            </a:endParaRPr>
          </a:p>
        </p:txBody>
      </p:sp>
      <p:grpSp>
        <p:nvGrpSpPr>
          <p:cNvPr id="17" name="Группа 77"/>
          <p:cNvGrpSpPr/>
          <p:nvPr/>
        </p:nvGrpSpPr>
        <p:grpSpPr>
          <a:xfrm>
            <a:off x="31634" y="6519161"/>
            <a:ext cx="2477765" cy="327779"/>
            <a:chOff x="31634" y="6519161"/>
            <a:chExt cx="2477765" cy="327779"/>
          </a:xfrm>
        </p:grpSpPr>
        <p:sp>
          <p:nvSpPr>
            <p:cNvPr id="18" name="TextBox 17"/>
            <p:cNvSpPr txBox="1"/>
            <p:nvPr/>
          </p:nvSpPr>
          <p:spPr>
            <a:xfrm>
              <a:off x="324698" y="6552772"/>
              <a:ext cx="218470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b="1" dirty="0" smtClean="0">
                  <a:latin typeface="Calibri" panose="020F0502020204030204" pitchFamily="34" charset="0"/>
                </a:rPr>
                <a:t>Администрация города Твери</a:t>
              </a:r>
              <a:endParaRPr lang="ru-RU" sz="1200" b="1" dirty="0">
                <a:latin typeface="Calibri" panose="020F0502020204030204" pitchFamily="34" charset="0"/>
              </a:endParaRPr>
            </a:p>
          </p:txBody>
        </p:sp>
        <p:pic>
          <p:nvPicPr>
            <p:cNvPr id="19" name="Picture 2" descr="Герб города Тверь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634" y="6519161"/>
              <a:ext cx="294369" cy="3277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F8B4F9AE-2B7D-43B8-AD8B-ED3109F5FBD3}" type="slidenum">
              <a:rPr lang="ru-RU" sz="1400" b="1" smtClean="0">
                <a:solidFill>
                  <a:schemeClr val="tx1"/>
                </a:solidFill>
              </a:rPr>
              <a:pPr/>
              <a:t>76</a:t>
            </a:fld>
            <a:endParaRPr lang="ru-RU" sz="14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8743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ирог 8"/>
          <p:cNvSpPr/>
          <p:nvPr/>
        </p:nvSpPr>
        <p:spPr>
          <a:xfrm>
            <a:off x="4116000" y="1449000"/>
            <a:ext cx="3960000" cy="3960000"/>
          </a:xfrm>
          <a:prstGeom prst="pie">
            <a:avLst>
              <a:gd name="adj1" fmla="val 5363038"/>
              <a:gd name="adj2" fmla="val 8984634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Пирог 9"/>
          <p:cNvSpPr/>
          <p:nvPr/>
        </p:nvSpPr>
        <p:spPr>
          <a:xfrm>
            <a:off x="4116000" y="1449000"/>
            <a:ext cx="3960000" cy="3960000"/>
          </a:xfrm>
          <a:prstGeom prst="pie">
            <a:avLst>
              <a:gd name="adj1" fmla="val 8985453"/>
              <a:gd name="adj2" fmla="val 12633606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Пирог 10"/>
          <p:cNvSpPr/>
          <p:nvPr/>
        </p:nvSpPr>
        <p:spPr>
          <a:xfrm flipH="1">
            <a:off x="4116000" y="1449000"/>
            <a:ext cx="3960000" cy="3960000"/>
          </a:xfrm>
          <a:prstGeom prst="pie">
            <a:avLst>
              <a:gd name="adj1" fmla="val 5363038"/>
              <a:gd name="adj2" fmla="val 8984634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Пирог 11"/>
          <p:cNvSpPr/>
          <p:nvPr/>
        </p:nvSpPr>
        <p:spPr>
          <a:xfrm flipH="1">
            <a:off x="4116000" y="1449000"/>
            <a:ext cx="3960000" cy="3960000"/>
          </a:xfrm>
          <a:prstGeom prst="pie">
            <a:avLst>
              <a:gd name="adj1" fmla="val 8985453"/>
              <a:gd name="adj2" fmla="val 12565429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Пирог 12"/>
          <p:cNvSpPr/>
          <p:nvPr/>
        </p:nvSpPr>
        <p:spPr>
          <a:xfrm flipH="1">
            <a:off x="4116000" y="1449000"/>
            <a:ext cx="3960000" cy="3960000"/>
          </a:xfrm>
          <a:prstGeom prst="pie">
            <a:avLst>
              <a:gd name="adj1" fmla="val 16216383"/>
              <a:gd name="adj2" fmla="val 19820875"/>
            </a:avLst>
          </a:prstGeom>
          <a:solidFill>
            <a:srgbClr val="BCB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70C3EC"/>
              </a:solidFill>
            </a:endParaRPr>
          </a:p>
        </p:txBody>
      </p:sp>
      <p:sp>
        <p:nvSpPr>
          <p:cNvPr id="14" name="Пирог 13"/>
          <p:cNvSpPr/>
          <p:nvPr/>
        </p:nvSpPr>
        <p:spPr>
          <a:xfrm flipH="1">
            <a:off x="4116000" y="1449000"/>
            <a:ext cx="3960000" cy="3960000"/>
          </a:xfrm>
          <a:prstGeom prst="pie">
            <a:avLst>
              <a:gd name="adj1" fmla="val 12564304"/>
              <a:gd name="adj2" fmla="val 16217943"/>
            </a:avLst>
          </a:prstGeom>
          <a:solidFill>
            <a:srgbClr val="70C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4601497" y="1934497"/>
            <a:ext cx="2989006" cy="2989006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6" name="Овал 15"/>
          <p:cNvSpPr/>
          <p:nvPr/>
        </p:nvSpPr>
        <p:spPr>
          <a:xfrm>
            <a:off x="7130574" y="1487967"/>
            <a:ext cx="180748" cy="180748"/>
          </a:xfrm>
          <a:prstGeom prst="ellipse">
            <a:avLst/>
          </a:prstGeom>
          <a:solidFill>
            <a:srgbClr val="70C3EC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7130574" y="5213620"/>
            <a:ext cx="180748" cy="180748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4835232" y="5217132"/>
            <a:ext cx="180748" cy="180748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4835232" y="1487967"/>
            <a:ext cx="180748" cy="180748"/>
          </a:xfrm>
          <a:prstGeom prst="ellipse">
            <a:avLst/>
          </a:prstGeom>
          <a:solidFill>
            <a:srgbClr val="BCB2B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70C3EC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46137" y="121896"/>
            <a:ext cx="40181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Комфортная городская среда</a:t>
            </a:r>
          </a:p>
        </p:txBody>
      </p:sp>
      <p:sp>
        <p:nvSpPr>
          <p:cNvPr id="29" name="Овал 28"/>
          <p:cNvSpPr/>
          <p:nvPr/>
        </p:nvSpPr>
        <p:spPr>
          <a:xfrm>
            <a:off x="8177326" y="3360738"/>
            <a:ext cx="180748" cy="180748"/>
          </a:xfrm>
          <a:prstGeom prst="ellipse">
            <a:avLst/>
          </a:prstGeom>
          <a:solidFill>
            <a:srgbClr val="0070C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3826334" y="3338626"/>
            <a:ext cx="180748" cy="18074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3967" y="2930698"/>
            <a:ext cx="1364067" cy="996604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2402589" y="5030780"/>
            <a:ext cx="243264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400"/>
            </a:lvl1pPr>
          </a:lstStyle>
          <a:p>
            <a:pPr algn="r"/>
            <a:r>
              <a:rPr lang="ru-RU" dirty="0"/>
              <a:t>Обеспечение правопорядка и безопасности населения города Твери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7354411" y="5015632"/>
            <a:ext cx="22637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Дорожное хозяйство </a:t>
            </a:r>
            <a:endParaRPr lang="ru-RU" sz="1400" dirty="0" smtClean="0"/>
          </a:p>
          <a:p>
            <a:r>
              <a:rPr lang="ru-RU" sz="1400" dirty="0" smtClean="0"/>
              <a:t>и </a:t>
            </a:r>
            <a:r>
              <a:rPr lang="ru-RU" sz="1400" dirty="0"/>
              <a:t>общественный транспорт города Твери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1080665" y="3167390"/>
            <a:ext cx="25810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/>
              <a:t>Формирование современной городской среды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7489020" y="1353354"/>
            <a:ext cx="28208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Обеспечение доступным </a:t>
            </a:r>
            <a:r>
              <a:rPr lang="ru-RU" sz="1400" dirty="0" smtClean="0"/>
              <a:t>жильём </a:t>
            </a:r>
            <a:r>
              <a:rPr lang="ru-RU" sz="1400" dirty="0"/>
              <a:t>населения города Твери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8402973" y="3189502"/>
            <a:ext cx="24304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Коммунальное хозяйство города Твери</a:t>
            </a: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87492" y="5123544"/>
            <a:ext cx="580389" cy="576000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32085" y="3037720"/>
            <a:ext cx="617738" cy="576000"/>
          </a:xfrm>
          <a:prstGeom prst="rect">
            <a:avLst/>
          </a:prstGeom>
        </p:spPr>
      </p:pic>
      <p:pic>
        <p:nvPicPr>
          <p:cNvPr id="40" name="Picture 8" descr="http://cdn.onlinewebfonts.com/svg/download_40080.pn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4788" y="3164115"/>
            <a:ext cx="691765" cy="576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http://www.viduracollege.org/wp-content/uploads/2017/08/International_College_In_Sri_Lanka_Vidura_Collage_Admission_Img_2.png"/>
          <p:cNvPicPr>
            <a:picLocks noChangeAspect="1" noChangeArrowheads="1"/>
          </p:cNvPicPr>
          <p:nvPr/>
        </p:nvPicPr>
        <p:blipFill rotWithShape="1">
          <a:blip r:embed="rId8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9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321" t="10624" r="1790" b="10625"/>
          <a:stretch/>
        </p:blipFill>
        <p:spPr bwMode="auto">
          <a:xfrm>
            <a:off x="10487546" y="1271044"/>
            <a:ext cx="701347" cy="576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Знак запрета 41"/>
          <p:cNvSpPr/>
          <p:nvPr/>
        </p:nvSpPr>
        <p:spPr>
          <a:xfrm>
            <a:off x="302279" y="1487967"/>
            <a:ext cx="585086" cy="585086"/>
          </a:xfrm>
          <a:prstGeom prst="noSmoking">
            <a:avLst>
              <a:gd name="adj" fmla="val 9279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58833" y="1672788"/>
            <a:ext cx="67197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 smtClean="0"/>
              <a:t>Терроризм</a:t>
            </a:r>
            <a:endParaRPr lang="ru-RU" sz="800" dirty="0"/>
          </a:p>
        </p:txBody>
      </p:sp>
      <p:sp>
        <p:nvSpPr>
          <p:cNvPr id="95" name="Прямоугольник 94"/>
          <p:cNvSpPr/>
          <p:nvPr/>
        </p:nvSpPr>
        <p:spPr>
          <a:xfrm>
            <a:off x="1" y="1016533"/>
            <a:ext cx="46259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/>
              <a:t>Участие в профилактике терроризма </a:t>
            </a:r>
            <a:r>
              <a:rPr lang="ru-RU" sz="1400" dirty="0" smtClean="0"/>
              <a:t>и </a:t>
            </a:r>
            <a:r>
              <a:rPr lang="ru-RU" sz="1400" dirty="0"/>
              <a:t>экстремизма</a:t>
            </a:r>
            <a:r>
              <a:rPr lang="ru-RU" sz="1400" dirty="0" smtClean="0"/>
              <a:t>,</a:t>
            </a:r>
          </a:p>
          <a:p>
            <a:pPr algn="r"/>
            <a:r>
              <a:rPr lang="ru-RU" sz="1400" dirty="0" smtClean="0"/>
              <a:t> </a:t>
            </a:r>
            <a:r>
              <a:rPr lang="ru-RU" sz="1400" dirty="0"/>
              <a:t>а </a:t>
            </a:r>
            <a:r>
              <a:rPr lang="ru-RU" sz="1400" dirty="0" smtClean="0"/>
              <a:t>также </a:t>
            </a:r>
            <a:r>
              <a:rPr lang="ru-RU" sz="1400" dirty="0"/>
              <a:t>в </a:t>
            </a:r>
            <a:r>
              <a:rPr lang="ru-RU" sz="1400" dirty="0" smtClean="0"/>
              <a:t>минимизации и </a:t>
            </a:r>
            <a:r>
              <a:rPr lang="ru-RU" sz="1400" dirty="0"/>
              <a:t>(или) ликвидации последствий </a:t>
            </a:r>
          </a:p>
          <a:p>
            <a:pPr algn="r"/>
            <a:r>
              <a:rPr lang="ru-RU" sz="1400" dirty="0"/>
              <a:t>проявлений терроризма и </a:t>
            </a:r>
            <a:r>
              <a:rPr lang="ru-RU" sz="1400" dirty="0" smtClean="0"/>
              <a:t>экстремизма </a:t>
            </a:r>
          </a:p>
          <a:p>
            <a:pPr algn="r"/>
            <a:r>
              <a:rPr lang="ru-RU" sz="1400" dirty="0" smtClean="0"/>
              <a:t>в </a:t>
            </a:r>
            <a:r>
              <a:rPr lang="ru-RU" sz="1400" dirty="0"/>
              <a:t>границах города </a:t>
            </a:r>
            <a:r>
              <a:rPr lang="ru-RU" sz="1400" dirty="0" smtClean="0"/>
              <a:t>Твери</a:t>
            </a:r>
            <a:endParaRPr lang="ru-RU" sz="1400" dirty="0"/>
          </a:p>
        </p:txBody>
      </p:sp>
      <p:pic>
        <p:nvPicPr>
          <p:cNvPr id="96" name="Рисунок 95"/>
          <p:cNvPicPr>
            <a:picLocks noChangeAspect="1"/>
          </p:cNvPicPr>
          <p:nvPr/>
        </p:nvPicPr>
        <p:blipFill>
          <a:blip r:embed="rId10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987120" y="5192743"/>
            <a:ext cx="469442" cy="375945"/>
          </a:xfrm>
          <a:prstGeom prst="rect">
            <a:avLst/>
          </a:prstGeom>
        </p:spPr>
      </p:pic>
      <p:grpSp>
        <p:nvGrpSpPr>
          <p:cNvPr id="2" name="Группа 96"/>
          <p:cNvGrpSpPr/>
          <p:nvPr/>
        </p:nvGrpSpPr>
        <p:grpSpPr>
          <a:xfrm>
            <a:off x="2896390" y="2034165"/>
            <a:ext cx="1518520" cy="654256"/>
            <a:chOff x="1521737" y="2683358"/>
            <a:chExt cx="1518520" cy="654256"/>
          </a:xfrm>
        </p:grpSpPr>
        <p:sp>
          <p:nvSpPr>
            <p:cNvPr id="98" name="Прямоугольник 97"/>
            <p:cNvSpPr/>
            <p:nvPr/>
          </p:nvSpPr>
          <p:spPr>
            <a:xfrm>
              <a:off x="1987410" y="2743627"/>
              <a:ext cx="396000" cy="144000"/>
            </a:xfrm>
            <a:prstGeom prst="rect">
              <a:avLst/>
            </a:prstGeom>
            <a:solidFill>
              <a:srgbClr val="7296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" dirty="0">
                <a:solidFill>
                  <a:schemeClr val="bg1"/>
                </a:solidFill>
              </a:endParaRP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1521737" y="2691283"/>
              <a:ext cx="4988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dirty="0" smtClean="0">
                  <a:solidFill>
                    <a:schemeClr val="bg1">
                      <a:lumMod val="50000"/>
                    </a:schemeClr>
                  </a:solidFill>
                </a:rPr>
                <a:t>2024</a:t>
              </a:r>
            </a:p>
            <a:p>
              <a:r>
                <a:rPr lang="ru-RU" sz="1200" b="1" dirty="0" smtClean="0">
                  <a:solidFill>
                    <a:schemeClr val="bg1">
                      <a:lumMod val="50000"/>
                    </a:schemeClr>
                  </a:solidFill>
                </a:rPr>
                <a:t>2025</a:t>
              </a:r>
            </a:p>
            <a:p>
              <a:r>
                <a:rPr lang="ru-RU" sz="1200" b="1" dirty="0" smtClean="0">
                  <a:solidFill>
                    <a:schemeClr val="bg1">
                      <a:lumMod val="50000"/>
                    </a:schemeClr>
                  </a:solidFill>
                </a:rPr>
                <a:t>2026</a:t>
              </a:r>
              <a:endParaRPr lang="ru-RU" sz="12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2322559" y="2683358"/>
              <a:ext cx="71769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 smtClean="0"/>
                <a:t>1,8</a:t>
              </a:r>
            </a:p>
            <a:p>
              <a:r>
                <a:rPr lang="ru-RU" sz="1200" dirty="0" smtClean="0"/>
                <a:t>1,8</a:t>
              </a:r>
            </a:p>
            <a:p>
              <a:r>
                <a:rPr lang="ru-RU" sz="1200" dirty="0" smtClean="0"/>
                <a:t>1,8</a:t>
              </a:r>
              <a:endParaRPr lang="ru-RU" sz="1200" dirty="0"/>
            </a:p>
          </p:txBody>
        </p:sp>
      </p:grpSp>
      <p:grpSp>
        <p:nvGrpSpPr>
          <p:cNvPr id="3" name="Группа 102"/>
          <p:cNvGrpSpPr/>
          <p:nvPr/>
        </p:nvGrpSpPr>
        <p:grpSpPr>
          <a:xfrm>
            <a:off x="2468303" y="3701802"/>
            <a:ext cx="1518520" cy="654256"/>
            <a:chOff x="1521737" y="2683358"/>
            <a:chExt cx="1518520" cy="654256"/>
          </a:xfrm>
        </p:grpSpPr>
        <p:sp>
          <p:nvSpPr>
            <p:cNvPr id="104" name="Прямоугольник 103"/>
            <p:cNvSpPr/>
            <p:nvPr/>
          </p:nvSpPr>
          <p:spPr>
            <a:xfrm>
              <a:off x="1987410" y="2743627"/>
              <a:ext cx="396000" cy="144000"/>
            </a:xfrm>
            <a:prstGeom prst="rect">
              <a:avLst/>
            </a:prstGeom>
            <a:solidFill>
              <a:srgbClr val="7296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" dirty="0">
                <a:solidFill>
                  <a:schemeClr val="bg1"/>
                </a:solidFill>
              </a:endParaRPr>
            </a:p>
          </p:txBody>
        </p:sp>
        <p:sp>
          <p:nvSpPr>
            <p:cNvPr id="105" name="Прямоугольник 104"/>
            <p:cNvSpPr/>
            <p:nvPr/>
          </p:nvSpPr>
          <p:spPr>
            <a:xfrm>
              <a:off x="1984195" y="2928270"/>
              <a:ext cx="273298" cy="143999"/>
            </a:xfrm>
            <a:prstGeom prst="rect">
              <a:avLst/>
            </a:prstGeom>
            <a:solidFill>
              <a:srgbClr val="7296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" dirty="0">
                <a:solidFill>
                  <a:schemeClr val="bg1"/>
                </a:solidFill>
              </a:endParaRPr>
            </a:p>
          </p:txBody>
        </p:sp>
        <p:sp>
          <p:nvSpPr>
            <p:cNvPr id="106" name="Прямоугольник 105"/>
            <p:cNvSpPr/>
            <p:nvPr/>
          </p:nvSpPr>
          <p:spPr>
            <a:xfrm>
              <a:off x="1984194" y="3115000"/>
              <a:ext cx="273300" cy="146988"/>
            </a:xfrm>
            <a:prstGeom prst="rect">
              <a:avLst/>
            </a:prstGeom>
            <a:solidFill>
              <a:srgbClr val="7296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" dirty="0">
                <a:solidFill>
                  <a:schemeClr val="bg1"/>
                </a:solidFill>
              </a:endParaRP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1521737" y="2691283"/>
              <a:ext cx="4988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dirty="0" smtClean="0">
                  <a:solidFill>
                    <a:schemeClr val="bg1">
                      <a:lumMod val="50000"/>
                    </a:schemeClr>
                  </a:solidFill>
                </a:rPr>
                <a:t>2024</a:t>
              </a:r>
            </a:p>
            <a:p>
              <a:r>
                <a:rPr lang="ru-RU" sz="1200" b="1" dirty="0" smtClean="0">
                  <a:solidFill>
                    <a:schemeClr val="bg1">
                      <a:lumMod val="50000"/>
                    </a:schemeClr>
                  </a:solidFill>
                </a:rPr>
                <a:t>2025</a:t>
              </a:r>
            </a:p>
            <a:p>
              <a:r>
                <a:rPr lang="ru-RU" sz="1200" b="1" dirty="0" smtClean="0">
                  <a:solidFill>
                    <a:schemeClr val="bg1">
                      <a:lumMod val="50000"/>
                    </a:schemeClr>
                  </a:solidFill>
                </a:rPr>
                <a:t>2026</a:t>
              </a:r>
              <a:endParaRPr lang="ru-RU" sz="12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2322559" y="2683358"/>
              <a:ext cx="71769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 smtClean="0"/>
                <a:t>494,2</a:t>
              </a:r>
            </a:p>
            <a:p>
              <a:r>
                <a:rPr lang="ru-RU" sz="1200" dirty="0" smtClean="0"/>
                <a:t>327,3</a:t>
              </a:r>
            </a:p>
            <a:p>
              <a:r>
                <a:rPr lang="ru-RU" sz="1200" dirty="0" smtClean="0"/>
                <a:t>327,3</a:t>
              </a:r>
              <a:endParaRPr lang="ru-RU" sz="1200" dirty="0"/>
            </a:p>
          </p:txBody>
        </p:sp>
      </p:grpSp>
      <p:grpSp>
        <p:nvGrpSpPr>
          <p:cNvPr id="4" name="Группа 108"/>
          <p:cNvGrpSpPr/>
          <p:nvPr/>
        </p:nvGrpSpPr>
        <p:grpSpPr>
          <a:xfrm>
            <a:off x="3697212" y="5783852"/>
            <a:ext cx="1518520" cy="654256"/>
            <a:chOff x="1521737" y="2683358"/>
            <a:chExt cx="1518520" cy="654256"/>
          </a:xfrm>
        </p:grpSpPr>
        <p:sp>
          <p:nvSpPr>
            <p:cNvPr id="110" name="Прямоугольник 109"/>
            <p:cNvSpPr/>
            <p:nvPr/>
          </p:nvSpPr>
          <p:spPr>
            <a:xfrm>
              <a:off x="1987410" y="2743627"/>
              <a:ext cx="335148" cy="144000"/>
            </a:xfrm>
            <a:prstGeom prst="rect">
              <a:avLst/>
            </a:prstGeom>
            <a:solidFill>
              <a:srgbClr val="7296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" dirty="0">
                <a:solidFill>
                  <a:schemeClr val="bg1"/>
                </a:solidFill>
              </a:endParaRPr>
            </a:p>
          </p:txBody>
        </p:sp>
        <p:sp>
          <p:nvSpPr>
            <p:cNvPr id="111" name="Прямоугольник 110"/>
            <p:cNvSpPr/>
            <p:nvPr/>
          </p:nvSpPr>
          <p:spPr>
            <a:xfrm>
              <a:off x="1984194" y="2928270"/>
              <a:ext cx="338365" cy="144000"/>
            </a:xfrm>
            <a:prstGeom prst="rect">
              <a:avLst/>
            </a:prstGeom>
            <a:solidFill>
              <a:srgbClr val="7296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" dirty="0">
                <a:solidFill>
                  <a:schemeClr val="bg1"/>
                </a:solidFill>
              </a:endParaRPr>
            </a:p>
          </p:txBody>
        </p:sp>
        <p:sp>
          <p:nvSpPr>
            <p:cNvPr id="112" name="Прямоугольник 111"/>
            <p:cNvSpPr/>
            <p:nvPr/>
          </p:nvSpPr>
          <p:spPr>
            <a:xfrm>
              <a:off x="1984194" y="3115000"/>
              <a:ext cx="338364" cy="144000"/>
            </a:xfrm>
            <a:prstGeom prst="rect">
              <a:avLst/>
            </a:prstGeom>
            <a:solidFill>
              <a:srgbClr val="7296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" dirty="0">
                <a:solidFill>
                  <a:schemeClr val="bg1"/>
                </a:solidFill>
              </a:endParaRP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1521737" y="2691283"/>
              <a:ext cx="4988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dirty="0" smtClean="0">
                  <a:solidFill>
                    <a:schemeClr val="bg1">
                      <a:lumMod val="50000"/>
                    </a:schemeClr>
                  </a:solidFill>
                </a:rPr>
                <a:t>2024</a:t>
              </a:r>
            </a:p>
            <a:p>
              <a:r>
                <a:rPr lang="ru-RU" sz="1200" b="1" dirty="0" smtClean="0">
                  <a:solidFill>
                    <a:schemeClr val="bg1">
                      <a:lumMod val="50000"/>
                    </a:schemeClr>
                  </a:solidFill>
                </a:rPr>
                <a:t>2025</a:t>
              </a:r>
            </a:p>
            <a:p>
              <a:r>
                <a:rPr lang="ru-RU" sz="1200" b="1" dirty="0" smtClean="0">
                  <a:solidFill>
                    <a:schemeClr val="bg1">
                      <a:lumMod val="50000"/>
                    </a:schemeClr>
                  </a:solidFill>
                </a:rPr>
                <a:t>2026</a:t>
              </a:r>
              <a:endParaRPr lang="ru-RU" sz="12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2322559" y="2683358"/>
              <a:ext cx="71769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 smtClean="0"/>
                <a:t>0,9</a:t>
              </a:r>
            </a:p>
            <a:p>
              <a:r>
                <a:rPr lang="ru-RU" sz="1200" dirty="0" smtClean="0"/>
                <a:t>0,9</a:t>
              </a:r>
            </a:p>
            <a:p>
              <a:r>
                <a:rPr lang="ru-RU" sz="1200" dirty="0" smtClean="0"/>
                <a:t>0,9</a:t>
              </a:r>
              <a:endParaRPr lang="ru-RU" sz="1200" dirty="0"/>
            </a:p>
          </p:txBody>
        </p:sp>
      </p:grpSp>
      <p:grpSp>
        <p:nvGrpSpPr>
          <p:cNvPr id="5" name="Группа 114"/>
          <p:cNvGrpSpPr/>
          <p:nvPr/>
        </p:nvGrpSpPr>
        <p:grpSpPr>
          <a:xfrm>
            <a:off x="7418066" y="5766691"/>
            <a:ext cx="1518520" cy="654256"/>
            <a:chOff x="1521737" y="2683358"/>
            <a:chExt cx="1518520" cy="654256"/>
          </a:xfrm>
        </p:grpSpPr>
        <p:sp>
          <p:nvSpPr>
            <p:cNvPr id="116" name="Прямоугольник 115"/>
            <p:cNvSpPr/>
            <p:nvPr/>
          </p:nvSpPr>
          <p:spPr>
            <a:xfrm>
              <a:off x="1987410" y="2743627"/>
              <a:ext cx="396000" cy="144000"/>
            </a:xfrm>
            <a:prstGeom prst="rect">
              <a:avLst/>
            </a:prstGeom>
            <a:solidFill>
              <a:srgbClr val="7296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" dirty="0">
                <a:solidFill>
                  <a:schemeClr val="bg1"/>
                </a:solidFill>
              </a:endParaRPr>
            </a:p>
          </p:txBody>
        </p:sp>
        <p:sp>
          <p:nvSpPr>
            <p:cNvPr id="117" name="Прямоугольник 116"/>
            <p:cNvSpPr/>
            <p:nvPr/>
          </p:nvSpPr>
          <p:spPr>
            <a:xfrm>
              <a:off x="1984194" y="2928270"/>
              <a:ext cx="207320" cy="144000"/>
            </a:xfrm>
            <a:prstGeom prst="rect">
              <a:avLst/>
            </a:prstGeom>
            <a:solidFill>
              <a:srgbClr val="7296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" dirty="0">
                <a:solidFill>
                  <a:schemeClr val="bg1"/>
                </a:solidFill>
              </a:endParaRP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1521737" y="2691283"/>
              <a:ext cx="4988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dirty="0" smtClean="0">
                  <a:solidFill>
                    <a:schemeClr val="bg1">
                      <a:lumMod val="50000"/>
                    </a:schemeClr>
                  </a:solidFill>
                </a:rPr>
                <a:t>2024</a:t>
              </a:r>
            </a:p>
            <a:p>
              <a:r>
                <a:rPr lang="ru-RU" sz="1200" b="1" dirty="0" smtClean="0">
                  <a:solidFill>
                    <a:schemeClr val="bg1">
                      <a:lumMod val="50000"/>
                    </a:schemeClr>
                  </a:solidFill>
                </a:rPr>
                <a:t>2025</a:t>
              </a:r>
            </a:p>
            <a:p>
              <a:r>
                <a:rPr lang="ru-RU" sz="1200" b="1" dirty="0" smtClean="0">
                  <a:solidFill>
                    <a:schemeClr val="bg1">
                      <a:lumMod val="50000"/>
                    </a:schemeClr>
                  </a:solidFill>
                </a:rPr>
                <a:t>2026</a:t>
              </a:r>
              <a:endParaRPr lang="ru-RU" sz="12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2322559" y="2683358"/>
              <a:ext cx="71769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 smtClean="0"/>
                <a:t>1 973,1</a:t>
              </a:r>
            </a:p>
            <a:p>
              <a:r>
                <a:rPr lang="ru-RU" sz="1200" dirty="0" smtClean="0"/>
                <a:t>945,0</a:t>
              </a:r>
            </a:p>
            <a:p>
              <a:r>
                <a:rPr lang="ru-RU" sz="1200" dirty="0" smtClean="0"/>
                <a:t>944,0</a:t>
              </a:r>
              <a:endParaRPr lang="ru-RU" sz="1200" dirty="0"/>
            </a:p>
          </p:txBody>
        </p:sp>
      </p:grpSp>
      <p:grpSp>
        <p:nvGrpSpPr>
          <p:cNvPr id="6" name="Группа 120"/>
          <p:cNvGrpSpPr/>
          <p:nvPr/>
        </p:nvGrpSpPr>
        <p:grpSpPr>
          <a:xfrm>
            <a:off x="8441989" y="3767548"/>
            <a:ext cx="1735214" cy="663498"/>
            <a:chOff x="1521737" y="2674116"/>
            <a:chExt cx="1735214" cy="663498"/>
          </a:xfrm>
        </p:grpSpPr>
        <p:sp>
          <p:nvSpPr>
            <p:cNvPr id="122" name="Прямоугольник 121"/>
            <p:cNvSpPr/>
            <p:nvPr/>
          </p:nvSpPr>
          <p:spPr>
            <a:xfrm>
              <a:off x="1987409" y="2743627"/>
              <a:ext cx="531613" cy="144000"/>
            </a:xfrm>
            <a:prstGeom prst="rect">
              <a:avLst/>
            </a:prstGeom>
            <a:solidFill>
              <a:srgbClr val="7296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" dirty="0">
                <a:solidFill>
                  <a:schemeClr val="bg1"/>
                </a:solidFill>
              </a:endParaRPr>
            </a:p>
          </p:txBody>
        </p:sp>
        <p:sp>
          <p:nvSpPr>
            <p:cNvPr id="123" name="Прямоугольник 122"/>
            <p:cNvSpPr/>
            <p:nvPr/>
          </p:nvSpPr>
          <p:spPr>
            <a:xfrm>
              <a:off x="1984194" y="2928270"/>
              <a:ext cx="407804" cy="144000"/>
            </a:xfrm>
            <a:prstGeom prst="rect">
              <a:avLst/>
            </a:prstGeom>
            <a:solidFill>
              <a:srgbClr val="7296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" dirty="0">
                <a:solidFill>
                  <a:schemeClr val="bg1"/>
                </a:solidFill>
              </a:endParaRPr>
            </a:p>
          </p:txBody>
        </p:sp>
        <p:sp>
          <p:nvSpPr>
            <p:cNvPr id="124" name="Прямоугольник 123"/>
            <p:cNvSpPr/>
            <p:nvPr/>
          </p:nvSpPr>
          <p:spPr>
            <a:xfrm>
              <a:off x="1984194" y="3115000"/>
              <a:ext cx="407804" cy="139701"/>
            </a:xfrm>
            <a:prstGeom prst="rect">
              <a:avLst/>
            </a:prstGeom>
            <a:solidFill>
              <a:srgbClr val="7296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" dirty="0">
                <a:solidFill>
                  <a:schemeClr val="bg1"/>
                </a:solidFill>
              </a:endParaRP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1521737" y="2691283"/>
              <a:ext cx="4988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dirty="0" smtClean="0">
                  <a:solidFill>
                    <a:schemeClr val="bg1">
                      <a:lumMod val="50000"/>
                    </a:schemeClr>
                  </a:solidFill>
                </a:rPr>
                <a:t>2024</a:t>
              </a:r>
            </a:p>
            <a:p>
              <a:r>
                <a:rPr lang="ru-RU" sz="1200" b="1" dirty="0" smtClean="0">
                  <a:solidFill>
                    <a:schemeClr val="bg1">
                      <a:lumMod val="50000"/>
                    </a:schemeClr>
                  </a:solidFill>
                </a:rPr>
                <a:t>2025</a:t>
              </a:r>
            </a:p>
            <a:p>
              <a:r>
                <a:rPr lang="ru-RU" sz="1200" b="1" dirty="0" smtClean="0">
                  <a:solidFill>
                    <a:schemeClr val="bg1">
                      <a:lumMod val="50000"/>
                    </a:schemeClr>
                  </a:solidFill>
                </a:rPr>
                <a:t>2026</a:t>
              </a:r>
              <a:endParaRPr lang="ru-RU" sz="12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2539253" y="2674116"/>
              <a:ext cx="71769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 smtClean="0"/>
                <a:t>75,5</a:t>
              </a:r>
            </a:p>
            <a:p>
              <a:r>
                <a:rPr lang="ru-RU" sz="1200" dirty="0" smtClean="0"/>
                <a:t>55,6</a:t>
              </a:r>
            </a:p>
            <a:p>
              <a:r>
                <a:rPr lang="ru-RU" sz="1200" dirty="0" smtClean="0"/>
                <a:t>56,6</a:t>
              </a:r>
              <a:endParaRPr lang="ru-RU" sz="1200" dirty="0"/>
            </a:p>
          </p:txBody>
        </p:sp>
      </p:grpSp>
      <p:grpSp>
        <p:nvGrpSpPr>
          <p:cNvPr id="7" name="Группа 126"/>
          <p:cNvGrpSpPr/>
          <p:nvPr/>
        </p:nvGrpSpPr>
        <p:grpSpPr>
          <a:xfrm>
            <a:off x="8087843" y="1936843"/>
            <a:ext cx="1518520" cy="654256"/>
            <a:chOff x="1521737" y="2683358"/>
            <a:chExt cx="1518520" cy="654256"/>
          </a:xfrm>
        </p:grpSpPr>
        <p:sp>
          <p:nvSpPr>
            <p:cNvPr id="129" name="Прямоугольник 128"/>
            <p:cNvSpPr/>
            <p:nvPr/>
          </p:nvSpPr>
          <p:spPr>
            <a:xfrm>
              <a:off x="1984194" y="2928270"/>
              <a:ext cx="399216" cy="144000"/>
            </a:xfrm>
            <a:prstGeom prst="rect">
              <a:avLst/>
            </a:prstGeom>
            <a:solidFill>
              <a:srgbClr val="7296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" dirty="0">
                <a:solidFill>
                  <a:schemeClr val="bg1"/>
                </a:solidFill>
              </a:endParaRPr>
            </a:p>
          </p:txBody>
        </p:sp>
        <p:sp>
          <p:nvSpPr>
            <p:cNvPr id="130" name="Прямоугольник 129"/>
            <p:cNvSpPr/>
            <p:nvPr/>
          </p:nvSpPr>
          <p:spPr>
            <a:xfrm>
              <a:off x="1984194" y="3115000"/>
              <a:ext cx="399216" cy="144000"/>
            </a:xfrm>
            <a:prstGeom prst="rect">
              <a:avLst/>
            </a:prstGeom>
            <a:solidFill>
              <a:srgbClr val="7296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" dirty="0">
                <a:solidFill>
                  <a:schemeClr val="bg1"/>
                </a:solidFill>
              </a:endParaRPr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1521737" y="2691283"/>
              <a:ext cx="4988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dirty="0" smtClean="0">
                  <a:solidFill>
                    <a:schemeClr val="bg1">
                      <a:lumMod val="50000"/>
                    </a:schemeClr>
                  </a:solidFill>
                </a:rPr>
                <a:t>2024</a:t>
              </a:r>
            </a:p>
            <a:p>
              <a:r>
                <a:rPr lang="ru-RU" sz="1200" b="1" dirty="0" smtClean="0">
                  <a:solidFill>
                    <a:schemeClr val="bg1">
                      <a:lumMod val="50000"/>
                    </a:schemeClr>
                  </a:solidFill>
                </a:rPr>
                <a:t>2025</a:t>
              </a:r>
            </a:p>
            <a:p>
              <a:r>
                <a:rPr lang="ru-RU" sz="1200" b="1" dirty="0" smtClean="0">
                  <a:solidFill>
                    <a:schemeClr val="bg1">
                      <a:lumMod val="50000"/>
                    </a:schemeClr>
                  </a:solidFill>
                </a:rPr>
                <a:t>2026</a:t>
              </a:r>
              <a:endParaRPr lang="ru-RU" sz="12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2322559" y="2683358"/>
              <a:ext cx="71769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 smtClean="0"/>
                <a:t>78,0</a:t>
              </a:r>
            </a:p>
            <a:p>
              <a:r>
                <a:rPr lang="ru-RU" sz="1200" dirty="0"/>
                <a:t>78,0</a:t>
              </a:r>
            </a:p>
            <a:p>
              <a:r>
                <a:rPr lang="ru-RU" sz="1200" dirty="0"/>
                <a:t>78,0</a:t>
              </a:r>
            </a:p>
          </p:txBody>
        </p:sp>
      </p:grpSp>
      <p:sp>
        <p:nvSpPr>
          <p:cNvPr id="134" name="TextBox 133"/>
          <p:cNvSpPr txBox="1"/>
          <p:nvPr/>
        </p:nvSpPr>
        <p:spPr>
          <a:xfrm>
            <a:off x="5576499" y="4253537"/>
            <a:ext cx="10390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м</a:t>
            </a:r>
            <a:r>
              <a:rPr lang="ru-RU" dirty="0" smtClean="0"/>
              <a:t>лн руб.</a:t>
            </a:r>
            <a:endParaRPr lang="ru-RU" dirty="0"/>
          </a:p>
        </p:txBody>
      </p:sp>
      <p:sp>
        <p:nvSpPr>
          <p:cNvPr id="76" name="Прямоугольник 77"/>
          <p:cNvSpPr/>
          <p:nvPr/>
        </p:nvSpPr>
        <p:spPr>
          <a:xfrm>
            <a:off x="0" y="6581160"/>
            <a:ext cx="12187680" cy="276480"/>
          </a:xfrm>
          <a:prstGeom prst="rect">
            <a:avLst/>
          </a:prstGeom>
          <a:solidFill>
            <a:srgbClr val="BCB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350" b="1" strike="noStrike" spc="-1" dirty="0">
              <a:solidFill>
                <a:schemeClr val="lt1"/>
              </a:solidFill>
              <a:latin typeface="Calibri"/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11824592" y="6550223"/>
            <a:ext cx="36740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6E56C8BD-70D1-4B45-8C1B-2C0F3206853E}" type="slidenum">
              <a:rPr lang="ru-RU" sz="1400" b="1">
                <a:latin typeface="Calibri" panose="020F0502020204030204" pitchFamily="34" charset="0"/>
              </a:rPr>
              <a:pPr algn="ctr"/>
              <a:t>77</a:t>
            </a:fld>
            <a:endParaRPr lang="ru-RU" sz="1400" b="1" dirty="0">
              <a:latin typeface="Calibri" panose="020F0502020204030204" pitchFamily="34" charset="0"/>
            </a:endParaRPr>
          </a:p>
        </p:txBody>
      </p:sp>
      <p:grpSp>
        <p:nvGrpSpPr>
          <p:cNvPr id="8" name="Группа 77"/>
          <p:cNvGrpSpPr/>
          <p:nvPr/>
        </p:nvGrpSpPr>
        <p:grpSpPr>
          <a:xfrm>
            <a:off x="31634" y="6519161"/>
            <a:ext cx="2477765" cy="327779"/>
            <a:chOff x="31634" y="6519161"/>
            <a:chExt cx="2477765" cy="327779"/>
          </a:xfrm>
        </p:grpSpPr>
        <p:sp>
          <p:nvSpPr>
            <p:cNvPr id="79" name="TextBox 78"/>
            <p:cNvSpPr txBox="1"/>
            <p:nvPr/>
          </p:nvSpPr>
          <p:spPr>
            <a:xfrm>
              <a:off x="324698" y="6552772"/>
              <a:ext cx="218470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b="1" dirty="0" smtClean="0">
                  <a:latin typeface="Calibri" panose="020F0502020204030204" pitchFamily="34" charset="0"/>
                </a:rPr>
                <a:t>Администрация города Твери</a:t>
              </a:r>
              <a:endParaRPr lang="ru-RU" sz="1200" b="1" dirty="0">
                <a:latin typeface="Calibri" panose="020F0502020204030204" pitchFamily="34" charset="0"/>
              </a:endParaRPr>
            </a:p>
          </p:txBody>
        </p:sp>
        <p:pic>
          <p:nvPicPr>
            <p:cNvPr id="80" name="Picture 2" descr="Герб города Тверь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31634" y="6519161"/>
              <a:ext cx="294369" cy="3277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81" name="Прямая соединительная линия 80"/>
          <p:cNvCxnSpPr/>
          <p:nvPr/>
        </p:nvCxnSpPr>
        <p:spPr>
          <a:xfrm flipH="1">
            <a:off x="346136" y="155809"/>
            <a:ext cx="1" cy="384373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Прямоугольник 35"/>
          <p:cNvSpPr/>
          <p:nvPr/>
        </p:nvSpPr>
        <p:spPr>
          <a:xfrm>
            <a:off x="-513866" y="1584180"/>
            <a:ext cx="413280" cy="41328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350" b="0" strike="noStrike" spc="-1">
              <a:solidFill>
                <a:schemeClr val="accent5">
                  <a:lumMod val="50000"/>
                </a:schemeClr>
              </a:solidFill>
              <a:latin typeface="Calibri"/>
            </a:endParaRPr>
          </a:p>
        </p:txBody>
      </p:sp>
      <p:sp>
        <p:nvSpPr>
          <p:cNvPr id="83" name="Прямоугольник 36"/>
          <p:cNvSpPr/>
          <p:nvPr/>
        </p:nvSpPr>
        <p:spPr>
          <a:xfrm>
            <a:off x="-513866" y="2075220"/>
            <a:ext cx="413280" cy="413280"/>
          </a:xfrm>
          <a:prstGeom prst="rect">
            <a:avLst/>
          </a:prstGeom>
          <a:solidFill>
            <a:srgbClr val="1C6D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350" b="0" strike="noStrike" spc="-1">
              <a:solidFill>
                <a:schemeClr val="lt1"/>
              </a:solidFill>
              <a:latin typeface="Calibri"/>
            </a:endParaRPr>
          </a:p>
        </p:txBody>
      </p:sp>
      <p:sp>
        <p:nvSpPr>
          <p:cNvPr id="84" name="Прямоугольник 37"/>
          <p:cNvSpPr/>
          <p:nvPr/>
        </p:nvSpPr>
        <p:spPr>
          <a:xfrm>
            <a:off x="-513866" y="2559060"/>
            <a:ext cx="413280" cy="413280"/>
          </a:xfrm>
          <a:prstGeom prst="rect">
            <a:avLst/>
          </a:prstGeom>
          <a:solidFill>
            <a:srgbClr val="70C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350" b="0" strike="noStrike" spc="-1">
              <a:solidFill>
                <a:schemeClr val="lt1"/>
              </a:solidFill>
              <a:latin typeface="Calibri"/>
            </a:endParaRPr>
          </a:p>
        </p:txBody>
      </p:sp>
      <p:sp>
        <p:nvSpPr>
          <p:cNvPr id="85" name="Прямоугольник 39"/>
          <p:cNvSpPr/>
          <p:nvPr/>
        </p:nvSpPr>
        <p:spPr>
          <a:xfrm>
            <a:off x="-513866" y="3109148"/>
            <a:ext cx="413280" cy="413280"/>
          </a:xfrm>
          <a:prstGeom prst="rect">
            <a:avLst/>
          </a:prstGeom>
          <a:solidFill>
            <a:srgbClr val="BCB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350" b="0" strike="noStrike" spc="-1">
              <a:solidFill>
                <a:schemeClr val="lt1"/>
              </a:solidFill>
              <a:latin typeface="Calibri"/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-513866" y="3613204"/>
            <a:ext cx="413280" cy="41328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350" b="0" strike="noStrike" spc="-1">
              <a:solidFill>
                <a:schemeClr val="accent5">
                  <a:lumMod val="50000"/>
                </a:schemeClr>
              </a:solidFill>
              <a:latin typeface="Calibri"/>
            </a:endParaRPr>
          </a:p>
        </p:txBody>
      </p:sp>
      <p:sp>
        <p:nvSpPr>
          <p:cNvPr id="87" name="Прямоугольник 35"/>
          <p:cNvSpPr/>
          <p:nvPr/>
        </p:nvSpPr>
        <p:spPr>
          <a:xfrm>
            <a:off x="-513866" y="4117260"/>
            <a:ext cx="413280" cy="41328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350" b="0" strike="noStrike" spc="-1">
              <a:solidFill>
                <a:schemeClr val="accent5">
                  <a:lumMod val="50000"/>
                </a:schemeClr>
              </a:solidFill>
              <a:latin typeface="Calibri"/>
            </a:endParaRPr>
          </a:p>
        </p:txBody>
      </p:sp>
      <p:sp>
        <p:nvSpPr>
          <p:cNvPr id="88" name="Прямоугольник 87"/>
          <p:cNvSpPr/>
          <p:nvPr/>
        </p:nvSpPr>
        <p:spPr>
          <a:xfrm>
            <a:off x="3362063" y="2281860"/>
            <a:ext cx="396000" cy="144000"/>
          </a:xfrm>
          <a:prstGeom prst="rect">
            <a:avLst/>
          </a:prstGeom>
          <a:solidFill>
            <a:srgbClr val="7296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" dirty="0">
              <a:solidFill>
                <a:schemeClr val="bg1"/>
              </a:solidFill>
            </a:endParaRPr>
          </a:p>
        </p:txBody>
      </p:sp>
      <p:sp>
        <p:nvSpPr>
          <p:cNvPr id="89" name="Прямоугольник 88"/>
          <p:cNvSpPr/>
          <p:nvPr/>
        </p:nvSpPr>
        <p:spPr>
          <a:xfrm>
            <a:off x="3362063" y="2479881"/>
            <a:ext cx="396000" cy="144000"/>
          </a:xfrm>
          <a:prstGeom prst="rect">
            <a:avLst/>
          </a:prstGeom>
          <a:solidFill>
            <a:srgbClr val="7296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" dirty="0">
              <a:solidFill>
                <a:schemeClr val="bg1"/>
              </a:solidFill>
            </a:endParaRPr>
          </a:p>
        </p:txBody>
      </p:sp>
      <p:sp>
        <p:nvSpPr>
          <p:cNvPr id="90" name="Прямоугольник 89"/>
          <p:cNvSpPr/>
          <p:nvPr/>
        </p:nvSpPr>
        <p:spPr>
          <a:xfrm>
            <a:off x="8550300" y="2003220"/>
            <a:ext cx="399216" cy="144000"/>
          </a:xfrm>
          <a:prstGeom prst="rect">
            <a:avLst/>
          </a:prstGeom>
          <a:solidFill>
            <a:srgbClr val="7296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" dirty="0">
              <a:solidFill>
                <a:schemeClr val="bg1"/>
              </a:solidFill>
            </a:endParaRPr>
          </a:p>
        </p:txBody>
      </p:sp>
      <p:sp>
        <p:nvSpPr>
          <p:cNvPr id="91" name="Прямоугольник 90"/>
          <p:cNvSpPr/>
          <p:nvPr/>
        </p:nvSpPr>
        <p:spPr>
          <a:xfrm>
            <a:off x="7889106" y="6194234"/>
            <a:ext cx="207320" cy="144000"/>
          </a:xfrm>
          <a:prstGeom prst="rect">
            <a:avLst/>
          </a:prstGeom>
          <a:solidFill>
            <a:srgbClr val="7296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8281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11423913" y="6492875"/>
            <a:ext cx="768087" cy="365125"/>
          </a:xfrm>
        </p:spPr>
        <p:txBody>
          <a:bodyPr/>
          <a:lstStyle/>
          <a:p>
            <a:fld id="{F8B4F9AE-2B7D-43B8-AD8B-ED3109F5FBD3}" type="slidenum">
              <a:rPr lang="ru-RU" sz="1400" b="1" smtClean="0">
                <a:solidFill>
                  <a:schemeClr val="bg1"/>
                </a:solidFill>
              </a:rPr>
              <a:pPr/>
              <a:t>78</a:t>
            </a:fld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6003" y="-18456"/>
            <a:ext cx="11500859" cy="8135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  <a:t>Муниципальная программа города Твери </a:t>
            </a:r>
          </a:p>
          <a:p>
            <a: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  <a:t>«Обеспечение доступным жильём населения города Твери»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736664" y="894855"/>
            <a:ext cx="760457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bg1">
                    <a:lumMod val="50000"/>
                  </a:schemeClr>
                </a:solidFill>
              </a:rPr>
              <a:t>Цель муниципальной программы: </a:t>
            </a:r>
          </a:p>
          <a:p>
            <a:r>
              <a:rPr lang="ru-RU" sz="1400" b="1" dirty="0">
                <a:solidFill>
                  <a:schemeClr val="bg1">
                    <a:lumMod val="50000"/>
                  </a:schemeClr>
                </a:solidFill>
              </a:rPr>
              <a:t>1. Повышение доступности и комфортности жилья для населения города Твери;</a:t>
            </a:r>
          </a:p>
          <a:p>
            <a:r>
              <a:rPr lang="ru-RU" sz="1400" b="1" dirty="0">
                <a:solidFill>
                  <a:schemeClr val="bg1">
                    <a:lumMod val="50000"/>
                  </a:schemeClr>
                </a:solidFill>
              </a:rPr>
              <a:t>2. Создание безопасных условий проживания граждан в существующем жилищном </a:t>
            </a:r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</a:rPr>
              <a:t>фонде.</a:t>
            </a:r>
          </a:p>
        </p:txBody>
      </p:sp>
      <p:pic>
        <p:nvPicPr>
          <p:cNvPr id="12" name="Picture 2" descr="http://cdn.onlinewebfonts.com/svg/download_464253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325" y="984545"/>
            <a:ext cx="622255" cy="62289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Прямоугольник 43"/>
          <p:cNvSpPr/>
          <p:nvPr/>
        </p:nvSpPr>
        <p:spPr>
          <a:xfrm>
            <a:off x="8035399" y="5227479"/>
            <a:ext cx="37586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Подпрограмма </a:t>
            </a:r>
            <a:endParaRPr lang="ru-RU" sz="1400" dirty="0" smtClean="0"/>
          </a:p>
          <a:p>
            <a:r>
              <a:rPr lang="ru-RU" sz="1400" dirty="0" smtClean="0"/>
              <a:t>«</a:t>
            </a:r>
            <a:r>
              <a:rPr lang="ru-RU" sz="1400" dirty="0"/>
              <a:t>Ликвидация аварийного </a:t>
            </a:r>
            <a:r>
              <a:rPr lang="ru-RU" sz="1400" dirty="0" smtClean="0"/>
              <a:t>жилищного фонда»</a:t>
            </a:r>
            <a:endParaRPr lang="ru-RU" sz="1400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0" y="1777704"/>
            <a:ext cx="411913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dirty="0"/>
              <a:t>Подпрограмма </a:t>
            </a:r>
            <a:endParaRPr lang="ru-RU" sz="1400" dirty="0" smtClean="0"/>
          </a:p>
          <a:p>
            <a:pPr algn="r"/>
            <a:r>
              <a:rPr lang="ru-RU" sz="1400" dirty="0" smtClean="0"/>
              <a:t>«</a:t>
            </a:r>
            <a:r>
              <a:rPr lang="ru-RU" sz="1400" dirty="0"/>
              <a:t>Обеспечение безопасных и комфортных условий проживания граждан </a:t>
            </a:r>
            <a:r>
              <a:rPr lang="ru-RU" sz="1400" dirty="0" smtClean="0"/>
              <a:t>в </a:t>
            </a:r>
            <a:r>
              <a:rPr lang="ru-RU" sz="1400" dirty="0"/>
              <a:t>многоквартирных (жилых) </a:t>
            </a:r>
            <a:r>
              <a:rPr lang="ru-RU" sz="1400" dirty="0" smtClean="0"/>
              <a:t>домах города </a:t>
            </a:r>
            <a:r>
              <a:rPr lang="ru-RU" sz="1400" dirty="0"/>
              <a:t>Твери»</a:t>
            </a:r>
          </a:p>
        </p:txBody>
      </p:sp>
      <p:sp>
        <p:nvSpPr>
          <p:cNvPr id="57" name="Пирог 56"/>
          <p:cNvSpPr/>
          <p:nvPr/>
        </p:nvSpPr>
        <p:spPr>
          <a:xfrm flipH="1">
            <a:off x="4116000" y="1812094"/>
            <a:ext cx="3960000" cy="3960000"/>
          </a:xfrm>
          <a:prstGeom prst="pie">
            <a:avLst>
              <a:gd name="adj1" fmla="val 5404653"/>
              <a:gd name="adj2" fmla="val 5390148"/>
            </a:avLst>
          </a:prstGeom>
          <a:solidFill>
            <a:srgbClr val="AA33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8" name="Пирог 57"/>
          <p:cNvSpPr/>
          <p:nvPr/>
        </p:nvSpPr>
        <p:spPr>
          <a:xfrm flipH="1">
            <a:off x="4116000" y="1812094"/>
            <a:ext cx="3960000" cy="3960000"/>
          </a:xfrm>
          <a:prstGeom prst="pie">
            <a:avLst>
              <a:gd name="adj1" fmla="val 5388835"/>
              <a:gd name="adj2" fmla="val 10800288"/>
            </a:avLst>
          </a:prstGeom>
          <a:solidFill>
            <a:srgbClr val="7039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9" name="Пирог 58"/>
          <p:cNvSpPr/>
          <p:nvPr/>
        </p:nvSpPr>
        <p:spPr>
          <a:xfrm flipH="1">
            <a:off x="4116000" y="1812094"/>
            <a:ext cx="3960000" cy="3960000"/>
          </a:xfrm>
          <a:prstGeom prst="pie">
            <a:avLst>
              <a:gd name="adj1" fmla="val 16216383"/>
              <a:gd name="adj2" fmla="val 5371879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0" name="Пирог 59"/>
          <p:cNvSpPr/>
          <p:nvPr/>
        </p:nvSpPr>
        <p:spPr>
          <a:xfrm flipH="1">
            <a:off x="4116000" y="1812094"/>
            <a:ext cx="3960000" cy="3960000"/>
          </a:xfrm>
          <a:prstGeom prst="pie">
            <a:avLst>
              <a:gd name="adj1" fmla="val 5365493"/>
              <a:gd name="adj2" fmla="val 16217943"/>
            </a:avLst>
          </a:prstGeom>
          <a:solidFill>
            <a:srgbClr val="70C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1" name="Овал 60"/>
          <p:cNvSpPr/>
          <p:nvPr/>
        </p:nvSpPr>
        <p:spPr>
          <a:xfrm>
            <a:off x="4601497" y="2297591"/>
            <a:ext cx="2989006" cy="2989006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64" name="Овал 63"/>
          <p:cNvSpPr/>
          <p:nvPr/>
        </p:nvSpPr>
        <p:spPr>
          <a:xfrm>
            <a:off x="7715564" y="5379841"/>
            <a:ext cx="180748" cy="180748"/>
          </a:xfrm>
          <a:prstGeom prst="ellipse">
            <a:avLst/>
          </a:prstGeom>
          <a:solidFill>
            <a:srgbClr val="70C3EC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Овал 65"/>
          <p:cNvSpPr/>
          <p:nvPr/>
        </p:nvSpPr>
        <p:spPr>
          <a:xfrm>
            <a:off x="4314532" y="2126809"/>
            <a:ext cx="180748" cy="180748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TextBox 69"/>
          <p:cNvSpPr txBox="1"/>
          <p:nvPr/>
        </p:nvSpPr>
        <p:spPr>
          <a:xfrm>
            <a:off x="5590349" y="4606661"/>
            <a:ext cx="10390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м</a:t>
            </a:r>
            <a:r>
              <a:rPr lang="ru-RU" dirty="0" smtClean="0"/>
              <a:t>лн руб.</a:t>
            </a:r>
            <a:endParaRPr lang="ru-RU" dirty="0"/>
          </a:p>
        </p:txBody>
      </p:sp>
      <p:sp>
        <p:nvSpPr>
          <p:cNvPr id="73" name="Прямоугольник 72"/>
          <p:cNvSpPr/>
          <p:nvPr/>
        </p:nvSpPr>
        <p:spPr>
          <a:xfrm>
            <a:off x="5874914" y="3514845"/>
            <a:ext cx="468000" cy="923999"/>
          </a:xfrm>
          <a:prstGeom prst="rect">
            <a:avLst/>
          </a:prstGeom>
          <a:solidFill>
            <a:srgbClr val="7296AA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Прямоугольник 73"/>
          <p:cNvSpPr/>
          <p:nvPr/>
        </p:nvSpPr>
        <p:spPr>
          <a:xfrm>
            <a:off x="6682227" y="3514845"/>
            <a:ext cx="468000" cy="930499"/>
          </a:xfrm>
          <a:prstGeom prst="rect">
            <a:avLst/>
          </a:prstGeom>
          <a:solidFill>
            <a:srgbClr val="7296AA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TextBox 75"/>
          <p:cNvSpPr txBox="1"/>
          <p:nvPr/>
        </p:nvSpPr>
        <p:spPr>
          <a:xfrm>
            <a:off x="5858256" y="4219484"/>
            <a:ext cx="4988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2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2025</a:t>
            </a:r>
            <a:endParaRPr lang="ru-RU" sz="12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6690562" y="4219485"/>
            <a:ext cx="4988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2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2026</a:t>
            </a:r>
            <a:endParaRPr lang="ru-RU" sz="12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5061954" y="3223471"/>
            <a:ext cx="4587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78,0</a:t>
            </a:r>
            <a:endParaRPr lang="ru-RU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1" name="Picture 2" descr="http://www.viduracollege.org/wp-content/uploads/2017/08/International_College_In_Sri_Lanka_Vidura_Collage_Admission_Img_2.png"/>
          <p:cNvPicPr>
            <a:picLocks noChangeAspect="1" noChangeArrowheads="1"/>
          </p:cNvPicPr>
          <p:nvPr/>
        </p:nvPicPr>
        <p:blipFill rotWithShape="1"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321" t="10624" r="1790" b="10625"/>
          <a:stretch/>
        </p:blipFill>
        <p:spPr bwMode="auto">
          <a:xfrm>
            <a:off x="5712890" y="2486720"/>
            <a:ext cx="701347" cy="576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Группа 81"/>
          <p:cNvGrpSpPr/>
          <p:nvPr/>
        </p:nvGrpSpPr>
        <p:grpSpPr>
          <a:xfrm>
            <a:off x="2531821" y="2909641"/>
            <a:ext cx="1518520" cy="654256"/>
            <a:chOff x="1521737" y="2683358"/>
            <a:chExt cx="1518520" cy="654256"/>
          </a:xfrm>
        </p:grpSpPr>
        <p:sp>
          <p:nvSpPr>
            <p:cNvPr id="84" name="Прямоугольник 83"/>
            <p:cNvSpPr/>
            <p:nvPr/>
          </p:nvSpPr>
          <p:spPr>
            <a:xfrm>
              <a:off x="1984194" y="2928270"/>
              <a:ext cx="399216" cy="144000"/>
            </a:xfrm>
            <a:prstGeom prst="rect">
              <a:avLst/>
            </a:prstGeom>
            <a:solidFill>
              <a:srgbClr val="7296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" dirty="0">
                <a:solidFill>
                  <a:schemeClr val="bg1"/>
                </a:solidFill>
              </a:endParaRPr>
            </a:p>
          </p:txBody>
        </p:sp>
        <p:sp>
          <p:nvSpPr>
            <p:cNvPr id="85" name="Прямоугольник 84"/>
            <p:cNvSpPr/>
            <p:nvPr/>
          </p:nvSpPr>
          <p:spPr>
            <a:xfrm>
              <a:off x="1984194" y="3115000"/>
              <a:ext cx="399216" cy="144000"/>
            </a:xfrm>
            <a:prstGeom prst="rect">
              <a:avLst/>
            </a:prstGeom>
            <a:solidFill>
              <a:srgbClr val="7296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" dirty="0">
                <a:solidFill>
                  <a:schemeClr val="bg1"/>
                </a:solidFill>
              </a:endParaRP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1521737" y="2691283"/>
              <a:ext cx="4988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dirty="0" smtClean="0">
                  <a:solidFill>
                    <a:schemeClr val="bg1">
                      <a:lumMod val="50000"/>
                    </a:schemeClr>
                  </a:solidFill>
                </a:rPr>
                <a:t>2024</a:t>
              </a:r>
            </a:p>
            <a:p>
              <a:r>
                <a:rPr lang="ru-RU" sz="1200" b="1" dirty="0" smtClean="0">
                  <a:solidFill>
                    <a:schemeClr val="bg1">
                      <a:lumMod val="50000"/>
                    </a:schemeClr>
                  </a:solidFill>
                </a:rPr>
                <a:t>2025</a:t>
              </a:r>
            </a:p>
            <a:p>
              <a:r>
                <a:rPr lang="ru-RU" sz="1200" b="1" dirty="0" smtClean="0">
                  <a:solidFill>
                    <a:schemeClr val="bg1">
                      <a:lumMod val="50000"/>
                    </a:schemeClr>
                  </a:solidFill>
                </a:rPr>
                <a:t>2026</a:t>
              </a:r>
              <a:endParaRPr lang="ru-RU" sz="12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2322559" y="2683358"/>
              <a:ext cx="71769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 smtClean="0"/>
                <a:t>62,7</a:t>
              </a:r>
            </a:p>
            <a:p>
              <a:r>
                <a:rPr lang="ru-RU" sz="1200" dirty="0" smtClean="0"/>
                <a:t>62,7</a:t>
              </a:r>
            </a:p>
            <a:p>
              <a:r>
                <a:rPr lang="ru-RU" sz="1200" dirty="0" smtClean="0"/>
                <a:t>62,7</a:t>
              </a:r>
              <a:endParaRPr lang="ru-RU" sz="1200" dirty="0"/>
            </a:p>
          </p:txBody>
        </p:sp>
      </p:grpSp>
      <p:grpSp>
        <p:nvGrpSpPr>
          <p:cNvPr id="3" name="Группа 87"/>
          <p:cNvGrpSpPr/>
          <p:nvPr/>
        </p:nvGrpSpPr>
        <p:grpSpPr>
          <a:xfrm>
            <a:off x="8045280" y="5733225"/>
            <a:ext cx="1518520" cy="654256"/>
            <a:chOff x="1521737" y="2683358"/>
            <a:chExt cx="1518520" cy="654256"/>
          </a:xfrm>
        </p:grpSpPr>
        <p:sp>
          <p:nvSpPr>
            <p:cNvPr id="89" name="Прямоугольник 88"/>
            <p:cNvSpPr/>
            <p:nvPr/>
          </p:nvSpPr>
          <p:spPr>
            <a:xfrm>
              <a:off x="1987410" y="2743627"/>
              <a:ext cx="396000" cy="144000"/>
            </a:xfrm>
            <a:prstGeom prst="rect">
              <a:avLst/>
            </a:prstGeom>
            <a:solidFill>
              <a:srgbClr val="7296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" dirty="0">
                <a:solidFill>
                  <a:schemeClr val="bg1"/>
                </a:solidFill>
              </a:endParaRPr>
            </a:p>
          </p:txBody>
        </p:sp>
        <p:sp>
          <p:nvSpPr>
            <p:cNvPr id="90" name="Прямоугольник 89"/>
            <p:cNvSpPr/>
            <p:nvPr/>
          </p:nvSpPr>
          <p:spPr>
            <a:xfrm>
              <a:off x="1984194" y="2928270"/>
              <a:ext cx="399216" cy="144000"/>
            </a:xfrm>
            <a:prstGeom prst="rect">
              <a:avLst/>
            </a:prstGeom>
            <a:solidFill>
              <a:srgbClr val="7296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" dirty="0">
                <a:solidFill>
                  <a:schemeClr val="bg1"/>
                </a:solidFill>
              </a:endParaRPr>
            </a:p>
          </p:txBody>
        </p:sp>
        <p:sp>
          <p:nvSpPr>
            <p:cNvPr id="91" name="Прямоугольник 90"/>
            <p:cNvSpPr/>
            <p:nvPr/>
          </p:nvSpPr>
          <p:spPr>
            <a:xfrm>
              <a:off x="1984194" y="3115000"/>
              <a:ext cx="399216" cy="144000"/>
            </a:xfrm>
            <a:prstGeom prst="rect">
              <a:avLst/>
            </a:prstGeom>
            <a:solidFill>
              <a:srgbClr val="7296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" dirty="0">
                <a:solidFill>
                  <a:schemeClr val="bg1"/>
                </a:solidFill>
              </a:endParaRP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1521737" y="2691283"/>
              <a:ext cx="4988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dirty="0" smtClean="0">
                  <a:solidFill>
                    <a:schemeClr val="bg1">
                      <a:lumMod val="50000"/>
                    </a:schemeClr>
                  </a:solidFill>
                </a:rPr>
                <a:t>2024</a:t>
              </a:r>
            </a:p>
            <a:p>
              <a:r>
                <a:rPr lang="ru-RU" sz="1200" b="1" dirty="0" smtClean="0">
                  <a:solidFill>
                    <a:schemeClr val="bg1">
                      <a:lumMod val="50000"/>
                    </a:schemeClr>
                  </a:solidFill>
                </a:rPr>
                <a:t>2025</a:t>
              </a:r>
            </a:p>
            <a:p>
              <a:r>
                <a:rPr lang="ru-RU" sz="1200" b="1" dirty="0" smtClean="0">
                  <a:solidFill>
                    <a:schemeClr val="bg1">
                      <a:lumMod val="50000"/>
                    </a:schemeClr>
                  </a:solidFill>
                </a:rPr>
                <a:t>2026</a:t>
              </a:r>
              <a:endParaRPr lang="ru-RU" sz="12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2322559" y="2683358"/>
              <a:ext cx="71769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 smtClean="0"/>
                <a:t>15,3</a:t>
              </a:r>
            </a:p>
            <a:p>
              <a:r>
                <a:rPr lang="ru-RU" sz="1200" dirty="0" smtClean="0"/>
                <a:t>15,3</a:t>
              </a:r>
            </a:p>
            <a:p>
              <a:r>
                <a:rPr lang="ru-RU" sz="1200" dirty="0" smtClean="0"/>
                <a:t>15,3</a:t>
              </a:r>
              <a:endParaRPr lang="ru-RU" sz="1200" dirty="0"/>
            </a:p>
          </p:txBody>
        </p:sp>
      </p:grpSp>
      <p:sp>
        <p:nvSpPr>
          <p:cNvPr id="62" name="Прямоугольник 77"/>
          <p:cNvSpPr/>
          <p:nvPr/>
        </p:nvSpPr>
        <p:spPr>
          <a:xfrm>
            <a:off x="0" y="6581160"/>
            <a:ext cx="12187680" cy="276480"/>
          </a:xfrm>
          <a:prstGeom prst="rect">
            <a:avLst/>
          </a:prstGeom>
          <a:solidFill>
            <a:srgbClr val="BCB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350" b="1" strike="noStrike" spc="-1" dirty="0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08" name="Прямоугольник 107"/>
          <p:cNvSpPr/>
          <p:nvPr/>
        </p:nvSpPr>
        <p:spPr>
          <a:xfrm>
            <a:off x="11824592" y="6550223"/>
            <a:ext cx="36740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6E56C8BD-70D1-4B45-8C1B-2C0F3206853E}" type="slidenum">
              <a:rPr lang="ru-RU" sz="1400" b="1">
                <a:latin typeface="Calibri" panose="020F0502020204030204" pitchFamily="34" charset="0"/>
              </a:rPr>
              <a:pPr algn="ctr"/>
              <a:t>78</a:t>
            </a:fld>
            <a:endParaRPr lang="ru-RU" sz="1400" b="1" dirty="0">
              <a:latin typeface="Calibri" panose="020F0502020204030204" pitchFamily="34" charset="0"/>
            </a:endParaRPr>
          </a:p>
        </p:txBody>
      </p:sp>
      <p:grpSp>
        <p:nvGrpSpPr>
          <p:cNvPr id="4" name="Группа 108"/>
          <p:cNvGrpSpPr/>
          <p:nvPr/>
        </p:nvGrpSpPr>
        <p:grpSpPr>
          <a:xfrm>
            <a:off x="31634" y="6519161"/>
            <a:ext cx="2477765" cy="327779"/>
            <a:chOff x="31634" y="6519161"/>
            <a:chExt cx="2477765" cy="327779"/>
          </a:xfrm>
        </p:grpSpPr>
        <p:sp>
          <p:nvSpPr>
            <p:cNvPr id="110" name="TextBox 109"/>
            <p:cNvSpPr txBox="1"/>
            <p:nvPr/>
          </p:nvSpPr>
          <p:spPr>
            <a:xfrm>
              <a:off x="324698" y="6552772"/>
              <a:ext cx="218470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b="1" dirty="0" smtClean="0">
                  <a:latin typeface="Calibri" panose="020F0502020204030204" pitchFamily="34" charset="0"/>
                </a:rPr>
                <a:t>Администрация города Твери</a:t>
              </a:r>
              <a:endParaRPr lang="ru-RU" sz="1200" b="1" dirty="0">
                <a:latin typeface="Calibri" panose="020F0502020204030204" pitchFamily="34" charset="0"/>
              </a:endParaRPr>
            </a:p>
          </p:txBody>
        </p:sp>
        <p:pic>
          <p:nvPicPr>
            <p:cNvPr id="111" name="Picture 2" descr="Герб города Тверь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1634" y="6519161"/>
              <a:ext cx="294369" cy="3277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3" name="Прямоугольник 112"/>
          <p:cNvSpPr/>
          <p:nvPr/>
        </p:nvSpPr>
        <p:spPr>
          <a:xfrm>
            <a:off x="5052734" y="3500470"/>
            <a:ext cx="468000" cy="923999"/>
          </a:xfrm>
          <a:prstGeom prst="rect">
            <a:avLst/>
          </a:prstGeom>
          <a:solidFill>
            <a:srgbClr val="7296AA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4" name="TextBox 113"/>
          <p:cNvSpPr txBox="1"/>
          <p:nvPr/>
        </p:nvSpPr>
        <p:spPr>
          <a:xfrm>
            <a:off x="5884134" y="3228080"/>
            <a:ext cx="4587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78,0</a:t>
            </a:r>
            <a:endParaRPr lang="ru-RU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6681186" y="3221376"/>
            <a:ext cx="4587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78,0</a:t>
            </a:r>
            <a:endParaRPr lang="ru-RU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5037306" y="4198709"/>
            <a:ext cx="4988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2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2024</a:t>
            </a:r>
            <a:endParaRPr lang="ru-RU" sz="12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6" name="Прямоугольник 115"/>
          <p:cNvSpPr/>
          <p:nvPr/>
        </p:nvSpPr>
        <p:spPr>
          <a:xfrm>
            <a:off x="2994278" y="2973468"/>
            <a:ext cx="399216" cy="144000"/>
          </a:xfrm>
          <a:prstGeom prst="rect">
            <a:avLst/>
          </a:prstGeom>
          <a:solidFill>
            <a:srgbClr val="7296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55897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1"/>
          <p:cNvSpPr>
            <a:spLocks noGrp="1"/>
          </p:cNvSpPr>
          <p:nvPr>
            <p:ph type="title"/>
          </p:nvPr>
        </p:nvSpPr>
        <p:spPr>
          <a:xfrm>
            <a:off x="473257" y="237507"/>
            <a:ext cx="10595908" cy="1021277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000" spc="-1" dirty="0" smtClean="0">
                <a:solidFill>
                  <a:schemeClr val="accent5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/>
            </a:r>
            <a:br>
              <a:rPr lang="ru-RU" sz="2000" spc="-1" dirty="0" smtClean="0">
                <a:solidFill>
                  <a:schemeClr val="accent5">
                    <a:lumMod val="75000"/>
                  </a:schemeClr>
                </a:solidFill>
                <a:latin typeface="Calibri"/>
                <a:ea typeface="+mn-ea"/>
                <a:cs typeface="+mn-cs"/>
              </a:rPr>
            </a:br>
            <a:r>
              <a:rPr lang="ru-RU" sz="2000" spc="-1" dirty="0" smtClean="0">
                <a:solidFill>
                  <a:schemeClr val="accent5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Расходы на реализацию муниципальной программы </a:t>
            </a:r>
            <a:br>
              <a:rPr lang="ru-RU" sz="2000" spc="-1" dirty="0" smtClean="0">
                <a:solidFill>
                  <a:schemeClr val="accent5">
                    <a:lumMod val="75000"/>
                  </a:schemeClr>
                </a:solidFill>
                <a:latin typeface="Calibri"/>
                <a:ea typeface="+mn-ea"/>
                <a:cs typeface="+mn-cs"/>
              </a:rPr>
            </a:br>
            <a:r>
              <a:rPr lang="ru-RU" sz="2000" spc="-1" dirty="0" smtClean="0">
                <a:solidFill>
                  <a:schemeClr val="accent5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«Обеспечение доступным жильем населения города Твери» на 2024 год</a:t>
            </a:r>
            <a:br>
              <a:rPr lang="ru-RU" sz="2000" spc="-1" dirty="0" smtClean="0">
                <a:solidFill>
                  <a:schemeClr val="accent5">
                    <a:lumMod val="75000"/>
                  </a:schemeClr>
                </a:solidFill>
                <a:latin typeface="Calibri"/>
                <a:ea typeface="+mn-ea"/>
                <a:cs typeface="+mn-cs"/>
              </a:rPr>
            </a:br>
            <a:r>
              <a:rPr lang="ru-RU" sz="2000" spc="-1" dirty="0" smtClean="0">
                <a:solidFill>
                  <a:schemeClr val="accent5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 </a:t>
            </a:r>
            <a:br>
              <a:rPr lang="ru-RU" sz="2000" spc="-1" dirty="0" smtClean="0">
                <a:solidFill>
                  <a:schemeClr val="accent5">
                    <a:lumMod val="75000"/>
                  </a:schemeClr>
                </a:solidFill>
                <a:latin typeface="Calibri"/>
                <a:ea typeface="+mn-ea"/>
                <a:cs typeface="+mn-cs"/>
              </a:rPr>
            </a:br>
            <a:endParaRPr lang="ru-RU" sz="2000" spc="-1" dirty="0">
              <a:solidFill>
                <a:schemeClr val="accent5">
                  <a:lumMod val="75000"/>
                </a:scheme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31371" y="1988844"/>
            <a:ext cx="2702259" cy="60050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6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927649" y="2132861"/>
            <a:ext cx="8625387" cy="95534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14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Содержимое 13"/>
          <p:cNvGraphicFramePr>
            <a:graphicFrameLocks noGrp="1"/>
          </p:cNvGraphicFramePr>
          <p:nvPr>
            <p:ph idx="1"/>
          </p:nvPr>
        </p:nvGraphicFramePr>
        <p:xfrm>
          <a:off x="623394" y="1484784"/>
          <a:ext cx="10972799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2" name="Схема 11"/>
          <p:cNvGraphicFramePr/>
          <p:nvPr/>
        </p:nvGraphicFramePr>
        <p:xfrm>
          <a:off x="527382" y="1772816"/>
          <a:ext cx="11329259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22" name="Таблица 21"/>
          <p:cNvGraphicFramePr>
            <a:graphicFrameLocks noGrp="1"/>
          </p:cNvGraphicFramePr>
          <p:nvPr/>
        </p:nvGraphicFramePr>
        <p:xfrm>
          <a:off x="335363" y="1169283"/>
          <a:ext cx="11617291" cy="45427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14608"/>
                <a:gridCol w="1802683"/>
              </a:tblGrid>
              <a:tr h="60344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  <a:cs typeface="Times New Roman" pitchFamily="18" charset="0"/>
                        </a:rPr>
                        <a:t>Наименование </a:t>
                      </a:r>
                      <a:r>
                        <a:rPr lang="ru-RU" sz="1600" baseline="0" dirty="0" smtClean="0">
                          <a:latin typeface="+mn-lt"/>
                          <a:cs typeface="Times New Roman" pitchFamily="18" charset="0"/>
                        </a:rPr>
                        <a:t> расходов</a:t>
                      </a:r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  <a:cs typeface="Times New Roman" pitchFamily="18" charset="0"/>
                        </a:rPr>
                        <a:t>202</a:t>
                      </a:r>
                      <a:r>
                        <a:rPr lang="en-US" sz="1600" dirty="0" smtClean="0">
                          <a:latin typeface="+mn-lt"/>
                          <a:cs typeface="Times New Roman" pitchFamily="18" charset="0"/>
                        </a:rPr>
                        <a:t>4</a:t>
                      </a:r>
                      <a:r>
                        <a:rPr lang="ru-RU" sz="1600" dirty="0" smtClean="0">
                          <a:latin typeface="+mn-lt"/>
                          <a:cs typeface="Times New Roman" pitchFamily="18" charset="0"/>
                        </a:rPr>
                        <a:t> год</a:t>
                      </a:r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</a:tr>
              <a:tr h="44506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effectLst/>
                          <a:latin typeface="+mn-lt"/>
                          <a:cs typeface="Times New Roman" pitchFamily="18" charset="0"/>
                        </a:rPr>
                        <a:t>Всего по</a:t>
                      </a:r>
                      <a:r>
                        <a:rPr lang="ru-RU" sz="1600" baseline="0" dirty="0" smtClean="0">
                          <a:effectLst/>
                          <a:latin typeface="+mn-lt"/>
                          <a:cs typeface="Times New Roman" pitchFamily="18" charset="0"/>
                        </a:rPr>
                        <a:t> муниципальной программе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78,0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</a:tr>
              <a:tr h="35741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dirty="0" smtClean="0">
                          <a:latin typeface="+mn-lt"/>
                          <a:cs typeface="Times New Roman" pitchFamily="18" charset="0"/>
                        </a:rPr>
                        <a:t>в том числе по направлениям расходов:</a:t>
                      </a:r>
                      <a:endParaRPr lang="ru-RU" sz="1400" i="1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</a:tr>
              <a:tr h="535049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+mn-lt"/>
                          <a:cs typeface="Times New Roman" pitchFamily="18" charset="0"/>
                        </a:rPr>
                        <a:t>- переселение граждан из аварийного жилищного фонда  по адресу: Ремесленный проезд,</a:t>
                      </a:r>
                      <a:r>
                        <a:rPr lang="ru-RU" sz="1600" baseline="0" dirty="0" smtClean="0">
                          <a:latin typeface="+mn-lt"/>
                          <a:cs typeface="Times New Roman" pitchFamily="18" charset="0"/>
                        </a:rPr>
                        <a:t> д.1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10,0</a:t>
                      </a:r>
                    </a:p>
                  </a:txBody>
                  <a:tcPr marL="121920" marR="121920"/>
                </a:tc>
              </a:tr>
              <a:tr h="650601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+mn-lt"/>
                          <a:cs typeface="Times New Roman" pitchFamily="18" charset="0"/>
                        </a:rPr>
                        <a:t>- снос расселенного аварийного жилого дома </a:t>
                      </a:r>
                      <a:r>
                        <a:rPr lang="ru-RU" sz="1600" baseline="0" dirty="0" smtClean="0">
                          <a:latin typeface="+mn-lt"/>
                          <a:cs typeface="Times New Roman" pitchFamily="18" charset="0"/>
                        </a:rPr>
                        <a:t> по адресу: Лоцманенко,д.9а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5,3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</a:tr>
              <a:tr h="877286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600" dirty="0" smtClean="0">
                          <a:latin typeface="+mn-lt"/>
                          <a:cs typeface="Times New Roman" pitchFamily="18" charset="0"/>
                        </a:rPr>
                        <a:t> взносы на капитальный ремонт общего имущества в многоквартирном жилом доме  в доле муниципального собственника (площадь муниципальных</a:t>
                      </a:r>
                      <a:r>
                        <a:rPr lang="ru-RU" sz="1600" baseline="0" dirty="0" smtClean="0">
                          <a:latin typeface="+mn-lt"/>
                          <a:cs typeface="Times New Roman" pitchFamily="18" charset="0"/>
                        </a:rPr>
                        <a:t> жилых и нежилых помещений составляет 349,19 тыс.кв.м.)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28,3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</a:tr>
              <a:tr h="456538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+mn-lt"/>
                          <a:cs typeface="Times New Roman" pitchFamily="18" charset="0"/>
                        </a:rPr>
                        <a:t>- содержание и  ремонт муниципального</a:t>
                      </a:r>
                      <a:r>
                        <a:rPr lang="ru-RU" sz="1600" baseline="0" dirty="0" smtClean="0"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smtClean="0">
                          <a:latin typeface="+mn-lt"/>
                          <a:cs typeface="Times New Roman" pitchFamily="18" charset="0"/>
                        </a:rPr>
                        <a:t> жилищного фонда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6,4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</a:tr>
              <a:tr h="61735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+mn-lt"/>
                          <a:cs typeface="Times New Roman" pitchFamily="18" charset="0"/>
                        </a:rPr>
                        <a:t>- управление  муниципальным жилищным фондом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28,0</a:t>
                      </a:r>
                    </a:p>
                    <a:p>
                      <a:pPr algn="ctr"/>
                      <a:endParaRPr lang="ru-RU" sz="160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</a:tr>
            </a:tbl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10320471" y="836714"/>
            <a:ext cx="1632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cs typeface="Times New Roman" pitchFamily="18" charset="0"/>
              </a:rPr>
              <a:t>млн руб.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5" name="Прямоугольник 77"/>
          <p:cNvSpPr/>
          <p:nvPr/>
        </p:nvSpPr>
        <p:spPr>
          <a:xfrm>
            <a:off x="0" y="6581160"/>
            <a:ext cx="12187680" cy="276480"/>
          </a:xfrm>
          <a:prstGeom prst="rect">
            <a:avLst/>
          </a:prstGeom>
          <a:solidFill>
            <a:srgbClr val="BCB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350" b="1" strike="noStrike" spc="-1" dirty="0">
              <a:solidFill>
                <a:schemeClr val="lt1"/>
              </a:solidFill>
              <a:latin typeface="Calibri"/>
            </a:endParaRPr>
          </a:p>
        </p:txBody>
      </p:sp>
      <p:grpSp>
        <p:nvGrpSpPr>
          <p:cNvPr id="26" name="Группа 8"/>
          <p:cNvGrpSpPr/>
          <p:nvPr/>
        </p:nvGrpSpPr>
        <p:grpSpPr>
          <a:xfrm>
            <a:off x="31634" y="6519161"/>
            <a:ext cx="2477765" cy="327779"/>
            <a:chOff x="31634" y="6519161"/>
            <a:chExt cx="2477765" cy="327779"/>
          </a:xfrm>
        </p:grpSpPr>
        <p:sp>
          <p:nvSpPr>
            <p:cNvPr id="27" name="TextBox 26"/>
            <p:cNvSpPr txBox="1"/>
            <p:nvPr/>
          </p:nvSpPr>
          <p:spPr>
            <a:xfrm>
              <a:off x="324698" y="6552772"/>
              <a:ext cx="218470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b="1" dirty="0" smtClean="0">
                  <a:latin typeface="Calibri" panose="020F0502020204030204" pitchFamily="34" charset="0"/>
                </a:rPr>
                <a:t>Администрация города Твери</a:t>
              </a:r>
              <a:endParaRPr lang="ru-RU" sz="1200" b="1" dirty="0">
                <a:latin typeface="Calibri" panose="020F0502020204030204" pitchFamily="34" charset="0"/>
              </a:endParaRPr>
            </a:p>
          </p:txBody>
        </p:sp>
        <p:pic>
          <p:nvPicPr>
            <p:cNvPr id="28" name="Picture 2" descr="Герб города Тверь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31634" y="6519161"/>
              <a:ext cx="294369" cy="3277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" name="Прямоугольник 70"/>
          <p:cNvSpPr/>
          <p:nvPr/>
        </p:nvSpPr>
        <p:spPr>
          <a:xfrm rot="5400000" flipV="1">
            <a:off x="61465" y="561492"/>
            <a:ext cx="587472" cy="4626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720" rIns="90000" bIns="72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350" b="0" strike="noStrike" spc="-1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F8B4F9AE-2B7D-43B8-AD8B-ED3109F5FBD3}" type="slidenum">
              <a:rPr lang="ru-RU" sz="1400" b="1" smtClean="0">
                <a:solidFill>
                  <a:schemeClr val="tx1"/>
                </a:solidFill>
              </a:rPr>
              <a:pPr/>
              <a:t>79</a:t>
            </a:fld>
            <a:endParaRPr lang="ru-RU" sz="14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78743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84397" y="0"/>
            <a:ext cx="10177132" cy="1440160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Федеральное законодательство, регулирующее формирование  и исполнение бюджетов всех уровней: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609601" y="1772816"/>
            <a:ext cx="11343050" cy="435334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Bef>
                <a:spcPts val="12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ru-RU" sz="2400" i="1" dirty="0" smtClean="0">
                <a:cs typeface="Times New Roman" pitchFamily="18" charset="0"/>
              </a:rPr>
              <a:t>Налоговый  Кодекс  Российской Федерации</a:t>
            </a:r>
          </a:p>
          <a:p>
            <a:pPr lvl="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ru-RU" sz="2400" i="1" dirty="0" smtClean="0">
                <a:cs typeface="Times New Roman" pitchFamily="18" charset="0"/>
              </a:rPr>
              <a:t>Бюджетный  Кодекс  Российской Федерации</a:t>
            </a:r>
          </a:p>
          <a:p>
            <a:pPr lvl="0">
              <a:spcBef>
                <a:spcPts val="600"/>
              </a:spcBef>
              <a:buFont typeface="Wingdings" pitchFamily="2" charset="2"/>
              <a:buChar char="Ø"/>
            </a:pPr>
            <a:r>
              <a:rPr lang="ru-RU" sz="2400" i="1" dirty="0" smtClean="0">
                <a:cs typeface="Times New Roman" pitchFamily="18" charset="0"/>
              </a:rPr>
              <a:t>Федеральный  Закон  № 131–ФЗ от 06.10.2003 «Об общих  принципах  организации  местного самоуправления  в  Российской Федерации»</a:t>
            </a:r>
            <a:endParaRPr lang="en-US" sz="2400" i="1" dirty="0" smtClean="0">
              <a:cs typeface="Times New Roman" pitchFamily="18" charset="0"/>
            </a:endParaRPr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ru-RU" sz="2400" i="1" dirty="0" smtClean="0">
                <a:cs typeface="Times New Roman" pitchFamily="18" charset="0"/>
              </a:rPr>
              <a:t>Федеральный Закон № 414-ФЗ от 21.12.2021 «Об общих принципах организации публичной власти в субъектах Российской Федерации»</a:t>
            </a:r>
            <a:endParaRPr lang="ru-RU" sz="2400" i="1" dirty="0">
              <a:cs typeface="Times New Roman" pitchFamily="18" charset="0"/>
            </a:endParaRPr>
          </a:p>
        </p:txBody>
      </p:sp>
      <p:sp>
        <p:nvSpPr>
          <p:cNvPr id="5" name="Прямоугольник 77"/>
          <p:cNvSpPr/>
          <p:nvPr/>
        </p:nvSpPr>
        <p:spPr>
          <a:xfrm>
            <a:off x="0" y="6581160"/>
            <a:ext cx="12187680" cy="276480"/>
          </a:xfrm>
          <a:prstGeom prst="rect">
            <a:avLst/>
          </a:prstGeom>
          <a:solidFill>
            <a:srgbClr val="BCB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350" b="1" strike="noStrike" spc="-1" dirty="0">
              <a:solidFill>
                <a:schemeClr val="lt1"/>
              </a:solidFill>
              <a:latin typeface="Calibri"/>
            </a:endParaRPr>
          </a:p>
        </p:txBody>
      </p:sp>
      <p:grpSp>
        <p:nvGrpSpPr>
          <p:cNvPr id="6" name="Группа 77"/>
          <p:cNvGrpSpPr/>
          <p:nvPr/>
        </p:nvGrpSpPr>
        <p:grpSpPr>
          <a:xfrm>
            <a:off x="31634" y="6519161"/>
            <a:ext cx="2477765" cy="327779"/>
            <a:chOff x="31634" y="6519161"/>
            <a:chExt cx="2477765" cy="327779"/>
          </a:xfrm>
        </p:grpSpPr>
        <p:sp>
          <p:nvSpPr>
            <p:cNvPr id="8" name="TextBox 7"/>
            <p:cNvSpPr txBox="1"/>
            <p:nvPr/>
          </p:nvSpPr>
          <p:spPr>
            <a:xfrm>
              <a:off x="324698" y="6552772"/>
              <a:ext cx="218470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b="1" dirty="0" smtClean="0">
                  <a:latin typeface="Calibri" panose="020F0502020204030204" pitchFamily="34" charset="0"/>
                </a:rPr>
                <a:t>Администрация города Твери</a:t>
              </a:r>
              <a:endParaRPr lang="ru-RU" sz="1200" b="1" dirty="0">
                <a:latin typeface="Calibri" panose="020F0502020204030204" pitchFamily="34" charset="0"/>
              </a:endParaRPr>
            </a:p>
          </p:txBody>
        </p:sp>
        <p:pic>
          <p:nvPicPr>
            <p:cNvPr id="9" name="Picture 2" descr="Герб города Тверь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634" y="6519161"/>
              <a:ext cx="294369" cy="3277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F8B4F9AE-2B7D-43B8-AD8B-ED3109F5FBD3}" type="slidenum">
              <a:rPr lang="ru-RU" sz="1400" b="1" smtClean="0">
                <a:solidFill>
                  <a:schemeClr val="tx1"/>
                </a:solidFill>
              </a:rPr>
              <a:pPr/>
              <a:t>8</a:t>
            </a:fld>
            <a:endParaRPr lang="ru-RU" sz="14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8743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989284" y="380914"/>
            <a:ext cx="10173521" cy="5715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000" spc="-1" dirty="0" smtClean="0">
                <a:solidFill>
                  <a:schemeClr val="accent5">
                    <a:lumMod val="75000"/>
                  </a:schemeClr>
                </a:solidFill>
                <a:latin typeface="Calibri"/>
              </a:rPr>
              <a:t>Дополнительные показатели по отрасли </a:t>
            </a:r>
          </a:p>
          <a:p>
            <a:pPr marL="0" marR="0" lvl="0" indent="0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000" spc="-1" dirty="0" smtClean="0">
                <a:solidFill>
                  <a:schemeClr val="accent5">
                    <a:lumMod val="75000"/>
                  </a:schemeClr>
                </a:solidFill>
                <a:latin typeface="Calibri"/>
              </a:rPr>
              <a:t>«Жилищно-коммунальное хозяйство»</a:t>
            </a:r>
            <a:endParaRPr lang="ru-RU" sz="2000" spc="-1" dirty="0">
              <a:solidFill>
                <a:schemeClr val="accent5">
                  <a:lumMod val="75000"/>
                </a:schemeClr>
              </a:solidFill>
              <a:latin typeface="Calibri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476212" y="1700809"/>
          <a:ext cx="11284420" cy="3458763"/>
        </p:xfrm>
        <a:graphic>
          <a:graphicData uri="http://schemas.openxmlformats.org/drawingml/2006/table">
            <a:tbl>
              <a:tblPr/>
              <a:tblGrid>
                <a:gridCol w="939343"/>
                <a:gridCol w="4461880"/>
                <a:gridCol w="1291596"/>
                <a:gridCol w="1620379"/>
                <a:gridCol w="1485611"/>
                <a:gridCol w="1485611"/>
              </a:tblGrid>
              <a:tr h="504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N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п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/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п</a:t>
                      </a:r>
                      <a:endParaRPr lang="ru-RU" sz="16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76824" marR="76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Наименование показателя</a:t>
                      </a:r>
                      <a:endParaRPr lang="ru-RU" sz="16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76824" marR="76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Ед.изм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.</a:t>
                      </a:r>
                      <a:endParaRPr lang="ru-RU" sz="16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76824" marR="76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202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4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 год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76824" marR="76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20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25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 год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76824" marR="76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202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6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 год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76824" marR="76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32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n-lt"/>
                          <a:ea typeface="Calibri"/>
                          <a:cs typeface="Times New Roman" pitchFamily="18" charset="0"/>
                        </a:rPr>
                        <a:t>1</a:t>
                      </a:r>
                      <a:endParaRPr lang="ru-RU" sz="16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76824" marR="768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n-lt"/>
                          <a:ea typeface="Calibri"/>
                          <a:cs typeface="Times New Roman" pitchFamily="18" charset="0"/>
                        </a:rPr>
                        <a:t>2</a:t>
                      </a:r>
                      <a:endParaRPr lang="ru-RU" sz="16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76824" marR="768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n-lt"/>
                          <a:ea typeface="Calibri"/>
                          <a:cs typeface="Times New Roman" pitchFamily="18" charset="0"/>
                        </a:rPr>
                        <a:t>3</a:t>
                      </a:r>
                      <a:endParaRPr lang="ru-RU" sz="16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76824" marR="768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4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76824" marR="768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76824" marR="768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6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76824" marR="768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886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1.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1441" marR="914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Общая площадь жилых   помещений, приходящаяся в среднем на одного  жителя, 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всего,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1441" marR="914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кв. м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1441" marR="914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29,89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91441" marR="914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30,47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91441" marR="914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31,02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91441" marR="914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26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2.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1441" marR="914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Общая площадь жилых   помещений              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1441" marR="914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тыс.кв. м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1441" marR="914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12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 343,96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91441" marR="914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12 558,71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91441" marR="914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12 773,46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91441" marR="914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847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3.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1441" marR="914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Доля населения,  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которому планируется предоставить жилые помещения для улучшения жилищных условий, 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в общей  численности населения, состоящего на учете в   качестве нуждающегося в  жилых помещениях 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, за счет средств бюджета города      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1441" marR="914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%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1441" marR="914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0,95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91441" marR="914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0,98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91441" marR="914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0,97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91441" marR="914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5" name="Прямоугольник 77"/>
          <p:cNvSpPr/>
          <p:nvPr/>
        </p:nvSpPr>
        <p:spPr>
          <a:xfrm>
            <a:off x="0" y="6581160"/>
            <a:ext cx="12187680" cy="276480"/>
          </a:xfrm>
          <a:prstGeom prst="rect">
            <a:avLst/>
          </a:prstGeom>
          <a:solidFill>
            <a:srgbClr val="BCB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350" b="1" strike="noStrike" spc="-1" dirty="0">
              <a:solidFill>
                <a:schemeClr val="lt1"/>
              </a:solidFill>
              <a:latin typeface="Calibri"/>
            </a:endParaRPr>
          </a:p>
        </p:txBody>
      </p:sp>
      <p:grpSp>
        <p:nvGrpSpPr>
          <p:cNvPr id="16" name="Группа 8"/>
          <p:cNvGrpSpPr/>
          <p:nvPr/>
        </p:nvGrpSpPr>
        <p:grpSpPr>
          <a:xfrm>
            <a:off x="31634" y="6519161"/>
            <a:ext cx="2477765" cy="327779"/>
            <a:chOff x="31634" y="6519161"/>
            <a:chExt cx="2477765" cy="327779"/>
          </a:xfrm>
        </p:grpSpPr>
        <p:sp>
          <p:nvSpPr>
            <p:cNvPr id="17" name="TextBox 16"/>
            <p:cNvSpPr txBox="1"/>
            <p:nvPr/>
          </p:nvSpPr>
          <p:spPr>
            <a:xfrm>
              <a:off x="324698" y="6552772"/>
              <a:ext cx="218470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b="1" dirty="0" smtClean="0">
                  <a:latin typeface="Calibri" panose="020F0502020204030204" pitchFamily="34" charset="0"/>
                </a:rPr>
                <a:t>Администрация города Твери</a:t>
              </a:r>
              <a:endParaRPr lang="ru-RU" sz="1200" b="1" dirty="0">
                <a:latin typeface="Calibri" panose="020F0502020204030204" pitchFamily="34" charset="0"/>
              </a:endParaRPr>
            </a:p>
          </p:txBody>
        </p:sp>
        <p:pic>
          <p:nvPicPr>
            <p:cNvPr id="18" name="Picture 2" descr="Герб города Тверь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634" y="6519161"/>
              <a:ext cx="294369" cy="3277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Прямоугольник 70"/>
          <p:cNvSpPr/>
          <p:nvPr/>
        </p:nvSpPr>
        <p:spPr>
          <a:xfrm rot="5400000" flipV="1">
            <a:off x="583979" y="680245"/>
            <a:ext cx="587472" cy="4626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720" rIns="90000" bIns="72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350" b="0" strike="noStrike" spc="-1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F8B4F9AE-2B7D-43B8-AD8B-ED3109F5FBD3}" type="slidenum">
              <a:rPr lang="ru-RU" sz="1400" b="1" smtClean="0">
                <a:solidFill>
                  <a:schemeClr val="tx1"/>
                </a:solidFill>
              </a:rPr>
              <a:pPr/>
              <a:t>80</a:t>
            </a:fld>
            <a:endParaRPr lang="ru-RU" sz="14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78743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08665" y="105600"/>
            <a:ext cx="11611327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  <a:t>Муниципальная программа 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</a:rPr>
              <a:t>города Твери </a:t>
            </a:r>
          </a:p>
          <a:p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</a:rPr>
              <a:t>«Коммунальное 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  <a:t>хозяйство города Твери» </a:t>
            </a:r>
          </a:p>
        </p:txBody>
      </p:sp>
      <p:sp>
        <p:nvSpPr>
          <p:cNvPr id="10" name="Пирог 9"/>
          <p:cNvSpPr/>
          <p:nvPr/>
        </p:nvSpPr>
        <p:spPr>
          <a:xfrm flipH="1">
            <a:off x="4433276" y="1766276"/>
            <a:ext cx="3325448" cy="3325448"/>
          </a:xfrm>
          <a:prstGeom prst="pie">
            <a:avLst>
              <a:gd name="adj1" fmla="val 16162231"/>
              <a:gd name="adj2" fmla="val 1754359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1" name="Picture 2" descr="http://cdn.onlinewebfonts.com/svg/download_464253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909" y="908217"/>
            <a:ext cx="622255" cy="62289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ирог 11"/>
          <p:cNvSpPr/>
          <p:nvPr/>
        </p:nvSpPr>
        <p:spPr>
          <a:xfrm flipH="1">
            <a:off x="4433276" y="1766276"/>
            <a:ext cx="3325448" cy="3325448"/>
          </a:xfrm>
          <a:prstGeom prst="pie">
            <a:avLst>
              <a:gd name="adj1" fmla="val 1661822"/>
              <a:gd name="adj2" fmla="val 9117497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Пирог 12"/>
          <p:cNvSpPr/>
          <p:nvPr/>
        </p:nvSpPr>
        <p:spPr>
          <a:xfrm flipH="1">
            <a:off x="4433276" y="1766276"/>
            <a:ext cx="3325448" cy="3325448"/>
          </a:xfrm>
          <a:prstGeom prst="pie">
            <a:avLst>
              <a:gd name="adj1" fmla="val 9102190"/>
              <a:gd name="adj2" fmla="val 16211524"/>
            </a:avLst>
          </a:prstGeom>
          <a:solidFill>
            <a:srgbClr val="70C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4802594" y="2135594"/>
            <a:ext cx="2586812" cy="2586812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5" name="Овал 14"/>
          <p:cNvSpPr/>
          <p:nvPr/>
        </p:nvSpPr>
        <p:spPr>
          <a:xfrm>
            <a:off x="4290462" y="2360515"/>
            <a:ext cx="180748" cy="180748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7811164" y="2398615"/>
            <a:ext cx="180748" cy="180748"/>
          </a:xfrm>
          <a:prstGeom prst="ellipse">
            <a:avLst/>
          </a:prstGeom>
          <a:solidFill>
            <a:srgbClr val="70C3EC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/>
          <p:cNvSpPr/>
          <p:nvPr/>
        </p:nvSpPr>
        <p:spPr>
          <a:xfrm>
            <a:off x="6005625" y="5242855"/>
            <a:ext cx="180748" cy="18074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1716873" y="862002"/>
            <a:ext cx="1042370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</a:rPr>
              <a:t>Цель муниципальной программы: </a:t>
            </a:r>
          </a:p>
          <a:p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</a:rPr>
              <a:t>Повышение </a:t>
            </a:r>
            <a:r>
              <a:rPr lang="ru-RU" sz="1400" b="1" dirty="0">
                <a:solidFill>
                  <a:schemeClr val="bg1">
                    <a:lumMod val="50000"/>
                  </a:schemeClr>
                </a:solidFill>
              </a:rPr>
              <a:t>уровня и качества коммунального обслуживания населения, степени устойчивости и </a:t>
            </a:r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</a:rPr>
              <a:t>надёжности </a:t>
            </a:r>
            <a:r>
              <a:rPr lang="ru-RU" sz="1400" b="1" dirty="0">
                <a:solidFill>
                  <a:schemeClr val="bg1">
                    <a:lumMod val="50000"/>
                  </a:schemeClr>
                </a:solidFill>
              </a:rPr>
              <a:t>функционирования коммунальных систем жизнеобеспечения населения на территории муниципального образования город Тверь</a:t>
            </a:r>
            <a:endParaRPr lang="ru-RU" sz="1400" b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8090108" y="2110312"/>
            <a:ext cx="382988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Подпрограмма </a:t>
            </a:r>
          </a:p>
          <a:p>
            <a:r>
              <a:rPr lang="ru-RU" sz="1400" dirty="0"/>
              <a:t>«Повышение </a:t>
            </a:r>
            <a:r>
              <a:rPr lang="ru-RU" sz="1400" dirty="0" smtClean="0"/>
              <a:t>надёжности </a:t>
            </a:r>
            <a:r>
              <a:rPr lang="ru-RU" sz="1400" dirty="0"/>
              <a:t>функционирования коммунальной инфраструктуры»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4283999" y="5397336"/>
            <a:ext cx="37385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/>
              <a:t>Подпрограмма </a:t>
            </a:r>
          </a:p>
          <a:p>
            <a:pPr algn="ctr"/>
            <a:r>
              <a:rPr lang="ru-RU" sz="1400" dirty="0"/>
              <a:t>«Развитие </a:t>
            </a:r>
            <a:r>
              <a:rPr lang="ru-RU" sz="1400" dirty="0" smtClean="0"/>
              <a:t>коммунальной инфраструктуры</a:t>
            </a:r>
            <a:r>
              <a:rPr lang="ru-RU" sz="1400" dirty="0"/>
              <a:t>»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470092" y="2053048"/>
            <a:ext cx="375723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dirty="0"/>
              <a:t>Подпрограмма </a:t>
            </a:r>
          </a:p>
          <a:p>
            <a:pPr algn="r"/>
            <a:r>
              <a:rPr lang="ru-RU" sz="1400" dirty="0"/>
              <a:t>«Повышение энергетической эффективности коммунальной инфраструктуры»</a:t>
            </a:r>
          </a:p>
        </p:txBody>
      </p:sp>
      <p:pic>
        <p:nvPicPr>
          <p:cNvPr id="55" name="Picture 8" descr="http://cdn.onlinewebfonts.com/svg/download_40080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189" y="2225678"/>
            <a:ext cx="535449" cy="44584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Группа 56"/>
          <p:cNvGrpSpPr/>
          <p:nvPr/>
        </p:nvGrpSpPr>
        <p:grpSpPr>
          <a:xfrm>
            <a:off x="2890993" y="2864703"/>
            <a:ext cx="1518520" cy="654256"/>
            <a:chOff x="1521737" y="2683358"/>
            <a:chExt cx="1518520" cy="654256"/>
          </a:xfrm>
        </p:grpSpPr>
        <p:sp>
          <p:nvSpPr>
            <p:cNvPr id="58" name="Прямоугольник 57"/>
            <p:cNvSpPr/>
            <p:nvPr/>
          </p:nvSpPr>
          <p:spPr>
            <a:xfrm>
              <a:off x="1987410" y="2743627"/>
              <a:ext cx="396000" cy="144000"/>
            </a:xfrm>
            <a:prstGeom prst="rect">
              <a:avLst/>
            </a:prstGeom>
            <a:solidFill>
              <a:srgbClr val="7296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" dirty="0">
                <a:solidFill>
                  <a:schemeClr val="bg1"/>
                </a:solidFill>
              </a:endParaRPr>
            </a:p>
          </p:txBody>
        </p:sp>
        <p:sp>
          <p:nvSpPr>
            <p:cNvPr id="59" name="Прямоугольник 58"/>
            <p:cNvSpPr/>
            <p:nvPr/>
          </p:nvSpPr>
          <p:spPr>
            <a:xfrm>
              <a:off x="1984194" y="2928270"/>
              <a:ext cx="201216" cy="144000"/>
            </a:xfrm>
            <a:prstGeom prst="rect">
              <a:avLst/>
            </a:prstGeom>
            <a:solidFill>
              <a:srgbClr val="7296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" dirty="0">
                <a:solidFill>
                  <a:schemeClr val="bg1"/>
                </a:solidFill>
              </a:endParaRPr>
            </a:p>
          </p:txBody>
        </p:sp>
        <p:sp>
          <p:nvSpPr>
            <p:cNvPr id="60" name="Прямоугольник 59"/>
            <p:cNvSpPr/>
            <p:nvPr/>
          </p:nvSpPr>
          <p:spPr>
            <a:xfrm>
              <a:off x="1984194" y="3115000"/>
              <a:ext cx="199608" cy="144248"/>
            </a:xfrm>
            <a:prstGeom prst="rect">
              <a:avLst/>
            </a:prstGeom>
            <a:solidFill>
              <a:srgbClr val="7296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" dirty="0">
                <a:solidFill>
                  <a:schemeClr val="bg1"/>
                </a:solidFill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1521737" y="2691283"/>
              <a:ext cx="4988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dirty="0" smtClean="0">
                  <a:solidFill>
                    <a:schemeClr val="bg1">
                      <a:lumMod val="50000"/>
                    </a:schemeClr>
                  </a:solidFill>
                </a:rPr>
                <a:t>2024</a:t>
              </a:r>
            </a:p>
            <a:p>
              <a:r>
                <a:rPr lang="ru-RU" sz="1200" b="1" dirty="0" smtClean="0">
                  <a:solidFill>
                    <a:schemeClr val="bg1">
                      <a:lumMod val="50000"/>
                    </a:schemeClr>
                  </a:solidFill>
                </a:rPr>
                <a:t>2025</a:t>
              </a:r>
            </a:p>
            <a:p>
              <a:r>
                <a:rPr lang="ru-RU" sz="1200" b="1" dirty="0" smtClean="0">
                  <a:solidFill>
                    <a:schemeClr val="bg1">
                      <a:lumMod val="50000"/>
                    </a:schemeClr>
                  </a:solidFill>
                </a:rPr>
                <a:t>2026</a:t>
              </a:r>
              <a:endParaRPr lang="ru-RU" sz="12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2322559" y="2683358"/>
              <a:ext cx="71769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 smtClean="0"/>
                <a:t>5,6</a:t>
              </a:r>
            </a:p>
            <a:p>
              <a:r>
                <a:rPr lang="ru-RU" sz="1200" dirty="0" smtClean="0"/>
                <a:t>2,0</a:t>
              </a:r>
            </a:p>
            <a:p>
              <a:r>
                <a:rPr lang="ru-RU" sz="1200" dirty="0" smtClean="0"/>
                <a:t>2,0</a:t>
              </a:r>
              <a:endParaRPr lang="ru-RU" sz="1200" dirty="0"/>
            </a:p>
          </p:txBody>
        </p:sp>
      </p:grpSp>
      <p:grpSp>
        <p:nvGrpSpPr>
          <p:cNvPr id="3" name="Группа 63"/>
          <p:cNvGrpSpPr/>
          <p:nvPr/>
        </p:nvGrpSpPr>
        <p:grpSpPr>
          <a:xfrm>
            <a:off x="5427113" y="5954059"/>
            <a:ext cx="1798064" cy="651249"/>
            <a:chOff x="1521737" y="2686365"/>
            <a:chExt cx="1798064" cy="651249"/>
          </a:xfrm>
        </p:grpSpPr>
        <p:sp>
          <p:nvSpPr>
            <p:cNvPr id="65" name="Прямоугольник 64"/>
            <p:cNvSpPr/>
            <p:nvPr/>
          </p:nvSpPr>
          <p:spPr>
            <a:xfrm>
              <a:off x="1987410" y="2743627"/>
              <a:ext cx="634220" cy="144000"/>
            </a:xfrm>
            <a:prstGeom prst="rect">
              <a:avLst/>
            </a:prstGeom>
            <a:solidFill>
              <a:srgbClr val="7296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" dirty="0">
                <a:solidFill>
                  <a:schemeClr val="bg1"/>
                </a:solidFill>
              </a:endParaRPr>
            </a:p>
          </p:txBody>
        </p:sp>
        <p:sp>
          <p:nvSpPr>
            <p:cNvPr id="66" name="Прямоугольник 65"/>
            <p:cNvSpPr/>
            <p:nvPr/>
          </p:nvSpPr>
          <p:spPr>
            <a:xfrm>
              <a:off x="1984194" y="2928270"/>
              <a:ext cx="453344" cy="144000"/>
            </a:xfrm>
            <a:prstGeom prst="rect">
              <a:avLst/>
            </a:prstGeom>
            <a:solidFill>
              <a:srgbClr val="7296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" dirty="0">
                <a:solidFill>
                  <a:schemeClr val="bg1"/>
                </a:solidFill>
              </a:endParaRPr>
            </a:p>
          </p:txBody>
        </p:sp>
        <p:sp>
          <p:nvSpPr>
            <p:cNvPr id="69" name="Прямоугольник 68"/>
            <p:cNvSpPr/>
            <p:nvPr/>
          </p:nvSpPr>
          <p:spPr>
            <a:xfrm>
              <a:off x="1984194" y="3115000"/>
              <a:ext cx="487068" cy="136467"/>
            </a:xfrm>
            <a:prstGeom prst="rect">
              <a:avLst/>
            </a:prstGeom>
            <a:solidFill>
              <a:srgbClr val="7296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" dirty="0">
                <a:solidFill>
                  <a:schemeClr val="bg1"/>
                </a:solidFill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1521737" y="2691283"/>
              <a:ext cx="4988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dirty="0" smtClean="0">
                  <a:solidFill>
                    <a:schemeClr val="bg1">
                      <a:lumMod val="50000"/>
                    </a:schemeClr>
                  </a:solidFill>
                </a:rPr>
                <a:t>2024</a:t>
              </a:r>
            </a:p>
            <a:p>
              <a:r>
                <a:rPr lang="ru-RU" sz="1200" b="1" dirty="0" smtClean="0">
                  <a:solidFill>
                    <a:schemeClr val="bg1">
                      <a:lumMod val="50000"/>
                    </a:schemeClr>
                  </a:solidFill>
                </a:rPr>
                <a:t>2025</a:t>
              </a:r>
            </a:p>
            <a:p>
              <a:r>
                <a:rPr lang="ru-RU" sz="1200" b="1" dirty="0" smtClean="0">
                  <a:solidFill>
                    <a:schemeClr val="bg1">
                      <a:lumMod val="50000"/>
                    </a:schemeClr>
                  </a:solidFill>
                </a:rPr>
                <a:t>2026</a:t>
              </a:r>
              <a:endParaRPr lang="ru-RU" sz="12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2602103" y="2686365"/>
              <a:ext cx="71769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 smtClean="0"/>
                <a:t>66,9</a:t>
              </a:r>
            </a:p>
            <a:p>
              <a:r>
                <a:rPr lang="ru-RU" sz="1200" dirty="0" smtClean="0"/>
                <a:t>50,9</a:t>
              </a:r>
            </a:p>
            <a:p>
              <a:r>
                <a:rPr lang="ru-RU" sz="1200" dirty="0" smtClean="0"/>
                <a:t>51,9</a:t>
              </a:r>
              <a:endParaRPr lang="ru-RU" sz="1200" dirty="0"/>
            </a:p>
          </p:txBody>
        </p:sp>
      </p:grpSp>
      <p:grpSp>
        <p:nvGrpSpPr>
          <p:cNvPr id="4" name="Группа 71"/>
          <p:cNvGrpSpPr/>
          <p:nvPr/>
        </p:nvGrpSpPr>
        <p:grpSpPr>
          <a:xfrm>
            <a:off x="8157729" y="2906627"/>
            <a:ext cx="1518520" cy="654256"/>
            <a:chOff x="1521737" y="2683358"/>
            <a:chExt cx="1518520" cy="654256"/>
          </a:xfrm>
        </p:grpSpPr>
        <p:sp>
          <p:nvSpPr>
            <p:cNvPr id="73" name="Прямоугольник 72"/>
            <p:cNvSpPr/>
            <p:nvPr/>
          </p:nvSpPr>
          <p:spPr>
            <a:xfrm>
              <a:off x="1987410" y="2743627"/>
              <a:ext cx="406298" cy="144000"/>
            </a:xfrm>
            <a:prstGeom prst="rect">
              <a:avLst/>
            </a:prstGeom>
            <a:solidFill>
              <a:srgbClr val="7296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" dirty="0">
                <a:solidFill>
                  <a:schemeClr val="bg1"/>
                </a:solidFill>
              </a:endParaRPr>
            </a:p>
          </p:txBody>
        </p:sp>
        <p:sp>
          <p:nvSpPr>
            <p:cNvPr id="74" name="Прямоугольник 73"/>
            <p:cNvSpPr/>
            <p:nvPr/>
          </p:nvSpPr>
          <p:spPr>
            <a:xfrm>
              <a:off x="1984194" y="2928270"/>
              <a:ext cx="338365" cy="144000"/>
            </a:xfrm>
            <a:prstGeom prst="rect">
              <a:avLst/>
            </a:prstGeom>
            <a:solidFill>
              <a:srgbClr val="7296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" dirty="0">
                <a:solidFill>
                  <a:schemeClr val="bg1"/>
                </a:solidFill>
              </a:endParaRPr>
            </a:p>
          </p:txBody>
        </p:sp>
        <p:sp>
          <p:nvSpPr>
            <p:cNvPr id="75" name="Прямоугольник 74"/>
            <p:cNvSpPr/>
            <p:nvPr/>
          </p:nvSpPr>
          <p:spPr>
            <a:xfrm>
              <a:off x="1984194" y="3115000"/>
              <a:ext cx="338365" cy="144000"/>
            </a:xfrm>
            <a:prstGeom prst="rect">
              <a:avLst/>
            </a:prstGeom>
            <a:solidFill>
              <a:srgbClr val="7296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" dirty="0">
                <a:solidFill>
                  <a:schemeClr val="bg1"/>
                </a:solidFill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1521737" y="2691283"/>
              <a:ext cx="4988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dirty="0" smtClean="0">
                  <a:solidFill>
                    <a:schemeClr val="bg1">
                      <a:lumMod val="50000"/>
                    </a:schemeClr>
                  </a:solidFill>
                </a:rPr>
                <a:t>2024</a:t>
              </a:r>
            </a:p>
            <a:p>
              <a:r>
                <a:rPr lang="ru-RU" sz="1200" b="1" dirty="0" smtClean="0">
                  <a:solidFill>
                    <a:schemeClr val="bg1">
                      <a:lumMod val="50000"/>
                    </a:schemeClr>
                  </a:solidFill>
                </a:rPr>
                <a:t>2025</a:t>
              </a:r>
            </a:p>
            <a:p>
              <a:r>
                <a:rPr lang="ru-RU" sz="1200" b="1" dirty="0" smtClean="0">
                  <a:solidFill>
                    <a:schemeClr val="bg1">
                      <a:lumMod val="50000"/>
                    </a:schemeClr>
                  </a:solidFill>
                </a:rPr>
                <a:t>2026</a:t>
              </a:r>
              <a:endParaRPr lang="ru-RU" sz="12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2322559" y="2683358"/>
              <a:ext cx="71769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 smtClean="0"/>
                <a:t>3,0</a:t>
              </a:r>
            </a:p>
            <a:p>
              <a:r>
                <a:rPr lang="ru-RU" sz="1200" dirty="0" smtClean="0"/>
                <a:t>2,7</a:t>
              </a:r>
            </a:p>
            <a:p>
              <a:r>
                <a:rPr lang="ru-RU" sz="1200" dirty="0" smtClean="0"/>
                <a:t>2,7</a:t>
              </a:r>
              <a:endParaRPr lang="ru-RU" sz="1200" dirty="0"/>
            </a:p>
          </p:txBody>
        </p:sp>
      </p:grpSp>
      <p:sp>
        <p:nvSpPr>
          <p:cNvPr id="79" name="TextBox 78"/>
          <p:cNvSpPr txBox="1"/>
          <p:nvPr/>
        </p:nvSpPr>
        <p:spPr>
          <a:xfrm>
            <a:off x="5590349" y="4243567"/>
            <a:ext cx="10390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м</a:t>
            </a:r>
            <a:r>
              <a:rPr lang="ru-RU" dirty="0" smtClean="0"/>
              <a:t>лн руб.</a:t>
            </a:r>
            <a:endParaRPr lang="ru-RU" dirty="0"/>
          </a:p>
        </p:txBody>
      </p:sp>
      <p:sp>
        <p:nvSpPr>
          <p:cNvPr id="81" name="Прямоугольник 80"/>
          <p:cNvSpPr/>
          <p:nvPr/>
        </p:nvSpPr>
        <p:spPr>
          <a:xfrm>
            <a:off x="5070951" y="3109615"/>
            <a:ext cx="468000" cy="966263"/>
          </a:xfrm>
          <a:prstGeom prst="rect">
            <a:avLst/>
          </a:prstGeom>
          <a:solidFill>
            <a:srgbClr val="7296AA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Прямоугольник 81"/>
          <p:cNvSpPr/>
          <p:nvPr/>
        </p:nvSpPr>
        <p:spPr>
          <a:xfrm>
            <a:off x="5874914" y="3511034"/>
            <a:ext cx="468000" cy="564717"/>
          </a:xfrm>
          <a:prstGeom prst="rect">
            <a:avLst/>
          </a:prstGeom>
          <a:solidFill>
            <a:srgbClr val="7296AA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Прямоугольник 82"/>
          <p:cNvSpPr/>
          <p:nvPr/>
        </p:nvSpPr>
        <p:spPr>
          <a:xfrm>
            <a:off x="6682227" y="3429000"/>
            <a:ext cx="468000" cy="653250"/>
          </a:xfrm>
          <a:prstGeom prst="rect">
            <a:avLst/>
          </a:prstGeom>
          <a:solidFill>
            <a:srgbClr val="7296AA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TextBox 83"/>
          <p:cNvSpPr txBox="1"/>
          <p:nvPr/>
        </p:nvSpPr>
        <p:spPr>
          <a:xfrm>
            <a:off x="5060331" y="3849038"/>
            <a:ext cx="4988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2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2024</a:t>
            </a:r>
            <a:endParaRPr lang="ru-RU" sz="12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5872251" y="3856391"/>
            <a:ext cx="4988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2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2025</a:t>
            </a:r>
            <a:endParaRPr lang="ru-RU" sz="12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6681936" y="3856391"/>
            <a:ext cx="4988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2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2026</a:t>
            </a:r>
            <a:endParaRPr lang="ru-RU" sz="12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5061954" y="2834499"/>
            <a:ext cx="4587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75,5</a:t>
            </a:r>
            <a:endParaRPr lang="ru-RU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5885580" y="3228217"/>
            <a:ext cx="4587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55,6</a:t>
            </a:r>
            <a:endParaRPr lang="ru-RU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6682227" y="3163594"/>
            <a:ext cx="4587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56,6</a:t>
            </a:r>
            <a:endParaRPr lang="ru-RU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2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11423913" y="6492875"/>
            <a:ext cx="768087" cy="365125"/>
          </a:xfrm>
        </p:spPr>
        <p:txBody>
          <a:bodyPr/>
          <a:lstStyle/>
          <a:p>
            <a:fld id="{F8B4F9AE-2B7D-43B8-AD8B-ED3109F5FBD3}" type="slidenum">
              <a:rPr lang="ru-RU" sz="1400" b="1" smtClean="0">
                <a:solidFill>
                  <a:schemeClr val="bg1"/>
                </a:solidFill>
              </a:rPr>
              <a:pPr/>
              <a:t>81</a:t>
            </a:fld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90" name="Прямоугольник 77"/>
          <p:cNvSpPr/>
          <p:nvPr/>
        </p:nvSpPr>
        <p:spPr>
          <a:xfrm>
            <a:off x="0" y="6581160"/>
            <a:ext cx="12187680" cy="276480"/>
          </a:xfrm>
          <a:prstGeom prst="rect">
            <a:avLst/>
          </a:prstGeom>
          <a:solidFill>
            <a:srgbClr val="BCB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350" b="1" strike="noStrike" spc="-1" dirty="0">
              <a:solidFill>
                <a:schemeClr val="lt1"/>
              </a:solidFill>
              <a:latin typeface="Calibri"/>
            </a:endParaRPr>
          </a:p>
        </p:txBody>
      </p:sp>
      <p:sp>
        <p:nvSpPr>
          <p:cNvPr id="91" name="Прямоугольник 90"/>
          <p:cNvSpPr/>
          <p:nvPr/>
        </p:nvSpPr>
        <p:spPr>
          <a:xfrm>
            <a:off x="11824592" y="6550223"/>
            <a:ext cx="36740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6E56C8BD-70D1-4B45-8C1B-2C0F3206853E}" type="slidenum">
              <a:rPr lang="ru-RU" sz="1400" b="1">
                <a:latin typeface="Calibri" panose="020F0502020204030204" pitchFamily="34" charset="0"/>
              </a:rPr>
              <a:pPr algn="ctr"/>
              <a:t>81</a:t>
            </a:fld>
            <a:endParaRPr lang="ru-RU" sz="1400" b="1" dirty="0">
              <a:latin typeface="Calibri" panose="020F0502020204030204" pitchFamily="34" charset="0"/>
            </a:endParaRPr>
          </a:p>
        </p:txBody>
      </p:sp>
      <p:grpSp>
        <p:nvGrpSpPr>
          <p:cNvPr id="5" name="Группа 91"/>
          <p:cNvGrpSpPr/>
          <p:nvPr/>
        </p:nvGrpSpPr>
        <p:grpSpPr>
          <a:xfrm>
            <a:off x="31634" y="6519161"/>
            <a:ext cx="2477765" cy="327779"/>
            <a:chOff x="31634" y="6519161"/>
            <a:chExt cx="2477765" cy="327779"/>
          </a:xfrm>
        </p:grpSpPr>
        <p:sp>
          <p:nvSpPr>
            <p:cNvPr id="93" name="TextBox 92"/>
            <p:cNvSpPr txBox="1"/>
            <p:nvPr/>
          </p:nvSpPr>
          <p:spPr>
            <a:xfrm>
              <a:off x="324698" y="6552772"/>
              <a:ext cx="218470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b="1" dirty="0" smtClean="0">
                  <a:latin typeface="Calibri" panose="020F0502020204030204" pitchFamily="34" charset="0"/>
                </a:rPr>
                <a:t>Администрация города Твери</a:t>
              </a:r>
              <a:endParaRPr lang="ru-RU" sz="1200" b="1" dirty="0">
                <a:latin typeface="Calibri" panose="020F0502020204030204" pitchFamily="34" charset="0"/>
              </a:endParaRPr>
            </a:p>
          </p:txBody>
        </p:sp>
        <p:pic>
          <p:nvPicPr>
            <p:cNvPr id="94" name="Picture 2" descr="Герб города Тверь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1634" y="6519161"/>
              <a:ext cx="294369" cy="3277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="" xmlns:p14="http://schemas.microsoft.com/office/powerpoint/2010/main" val="741695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1"/>
          <p:cNvSpPr>
            <a:spLocks noGrp="1"/>
          </p:cNvSpPr>
          <p:nvPr>
            <p:ph type="title"/>
          </p:nvPr>
        </p:nvSpPr>
        <p:spPr>
          <a:xfrm>
            <a:off x="432538" y="225631"/>
            <a:ext cx="10934623" cy="1224136"/>
          </a:xfrm>
        </p:spPr>
        <p:txBody>
          <a:bodyPr>
            <a:noAutofit/>
          </a:bodyPr>
          <a:lstStyle/>
          <a:p>
            <a:r>
              <a:rPr lang="ru-RU" sz="2000" spc="-1" dirty="0" smtClean="0">
                <a:solidFill>
                  <a:schemeClr val="accent5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Расходы на реализацию муниципальной программы </a:t>
            </a:r>
            <a:br>
              <a:rPr lang="ru-RU" sz="2000" spc="-1" dirty="0" smtClean="0">
                <a:solidFill>
                  <a:schemeClr val="accent5">
                    <a:lumMod val="75000"/>
                  </a:schemeClr>
                </a:solidFill>
                <a:latin typeface="Calibri"/>
                <a:ea typeface="+mn-ea"/>
                <a:cs typeface="+mn-cs"/>
              </a:rPr>
            </a:br>
            <a:r>
              <a:rPr lang="ru-RU" sz="2000" spc="-1" dirty="0" smtClean="0">
                <a:solidFill>
                  <a:schemeClr val="accent5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«Коммунальное хозяйство города Твери» на 2024 год</a:t>
            </a:r>
            <a:br>
              <a:rPr lang="ru-RU" sz="2000" spc="-1" dirty="0" smtClean="0">
                <a:solidFill>
                  <a:schemeClr val="accent5">
                    <a:lumMod val="75000"/>
                  </a:schemeClr>
                </a:solidFill>
                <a:latin typeface="Calibri"/>
                <a:ea typeface="+mn-ea"/>
                <a:cs typeface="+mn-cs"/>
              </a:rPr>
            </a:br>
            <a:r>
              <a:rPr lang="ru-RU" sz="2200" dirty="0" smtClean="0">
                <a:solidFill>
                  <a:srgbClr val="01729E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rgbClr val="01729E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200" dirty="0">
              <a:solidFill>
                <a:srgbClr val="01729E"/>
              </a:solidFill>
              <a:latin typeface="Georgia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31371" y="1988844"/>
            <a:ext cx="2702259" cy="60050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6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927649" y="2132861"/>
            <a:ext cx="8625387" cy="95534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14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Содержимое 13"/>
          <p:cNvGraphicFramePr>
            <a:graphicFrameLocks noGrp="1"/>
          </p:cNvGraphicFramePr>
          <p:nvPr>
            <p:ph idx="1"/>
          </p:nvPr>
        </p:nvGraphicFramePr>
        <p:xfrm>
          <a:off x="623394" y="1484784"/>
          <a:ext cx="10972799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2" name="Схема 11"/>
          <p:cNvGraphicFramePr/>
          <p:nvPr/>
        </p:nvGraphicFramePr>
        <p:xfrm>
          <a:off x="527382" y="1772816"/>
          <a:ext cx="11329259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22" name="Таблица 21"/>
          <p:cNvGraphicFramePr>
            <a:graphicFrameLocks noGrp="1"/>
          </p:cNvGraphicFramePr>
          <p:nvPr/>
        </p:nvGraphicFramePr>
        <p:xfrm>
          <a:off x="239349" y="1282536"/>
          <a:ext cx="11617291" cy="4571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14608"/>
                <a:gridCol w="1802683"/>
              </a:tblGrid>
              <a:tr h="37727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  <a:cs typeface="Times New Roman" pitchFamily="18" charset="0"/>
                        </a:rPr>
                        <a:t>Наименование </a:t>
                      </a:r>
                      <a:r>
                        <a:rPr lang="ru-RU" sz="1600" baseline="0" dirty="0" smtClean="0">
                          <a:latin typeface="+mn-lt"/>
                          <a:cs typeface="Times New Roman" pitchFamily="18" charset="0"/>
                        </a:rPr>
                        <a:t> расходов</a:t>
                      </a:r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  <a:cs typeface="Times New Roman" pitchFamily="18" charset="0"/>
                        </a:rPr>
                        <a:t>2024 год</a:t>
                      </a:r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</a:tr>
              <a:tr h="37727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+mn-lt"/>
                          <a:cs typeface="Times New Roman" pitchFamily="18" charset="0"/>
                        </a:rPr>
                        <a:t>Всего по</a:t>
                      </a:r>
                      <a:r>
                        <a:rPr lang="ru-RU" sz="1600" baseline="0" dirty="0" smtClean="0">
                          <a:latin typeface="+mn-lt"/>
                          <a:cs typeface="Times New Roman" pitchFamily="18" charset="0"/>
                        </a:rPr>
                        <a:t> муниципальной программе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  <a:cs typeface="Times New Roman" pitchFamily="18" charset="0"/>
                        </a:rPr>
                        <a:t>75,5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</a:tr>
              <a:tr h="37727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dirty="0" smtClean="0">
                          <a:latin typeface="+mn-lt"/>
                          <a:cs typeface="Times New Roman" pitchFamily="18" charset="0"/>
                        </a:rPr>
                        <a:t>в том числе по направлениям расходов:</a:t>
                      </a:r>
                      <a:endParaRPr lang="ru-RU" sz="1400" i="1" dirty="0">
                        <a:solidFill>
                          <a:srgbClr val="00206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rgbClr val="00206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</a:tr>
              <a:tr h="60684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+mn-lt"/>
                          <a:cs typeface="Times New Roman" pitchFamily="18" charset="0"/>
                        </a:rPr>
                        <a:t>- подготовка коммунального хозяйства города к новому отопительному сезону , изготовление первичной технической документации</a:t>
                      </a:r>
                      <a:endParaRPr lang="ru-RU" sz="1600" dirty="0">
                        <a:solidFill>
                          <a:srgbClr val="00206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1,3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</a:tr>
              <a:tr h="528187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+mn-lt"/>
                          <a:cs typeface="Times New Roman" pitchFamily="18" charset="0"/>
                        </a:rPr>
                        <a:t>- содержание и ремонт муниципальных и бесхозяйных</a:t>
                      </a:r>
                      <a:r>
                        <a:rPr lang="ru-RU" sz="1600" baseline="0" dirty="0" smtClean="0">
                          <a:latin typeface="+mn-lt"/>
                          <a:cs typeface="Times New Roman" pitchFamily="18" charset="0"/>
                        </a:rPr>
                        <a:t> коммунальных сетей, объектов газоснабжения </a:t>
                      </a:r>
                      <a:endParaRPr lang="ru-RU" sz="1600" dirty="0">
                        <a:solidFill>
                          <a:srgbClr val="00206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1,7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</a:tr>
              <a:tr h="76136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+mn-lt"/>
                          <a:cs typeface="Times New Roman" pitchFamily="18" charset="0"/>
                        </a:rPr>
                        <a:t>- актуализация схемы водоснабжения и разработка</a:t>
                      </a:r>
                      <a:r>
                        <a:rPr lang="ru-RU" sz="1600" baseline="0" dirty="0" smtClean="0">
                          <a:latin typeface="+mn-lt"/>
                          <a:cs typeface="Times New Roman" pitchFamily="18" charset="0"/>
                        </a:rPr>
                        <a:t> схемы </a:t>
                      </a:r>
                      <a:r>
                        <a:rPr lang="ru-RU" sz="1600" dirty="0" smtClean="0">
                          <a:latin typeface="+mn-lt"/>
                          <a:cs typeface="Times New Roman" pitchFamily="18" charset="0"/>
                        </a:rPr>
                        <a:t>теплоснабжения</a:t>
                      </a:r>
                      <a:endParaRPr lang="ru-RU" sz="1600" dirty="0">
                        <a:solidFill>
                          <a:srgbClr val="00206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4,0</a:t>
                      </a:r>
                    </a:p>
                    <a:p>
                      <a:pPr algn="ctr"/>
                      <a:endParaRPr lang="ru-RU" sz="160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</a:tr>
              <a:tr h="864681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+mn-lt"/>
                          <a:cs typeface="Times New Roman" pitchFamily="18" charset="0"/>
                        </a:rPr>
                        <a:t>- капитальный ремонт объектов теплоэнергетических комплексов города Твери с использованием </a:t>
                      </a:r>
                      <a:r>
                        <a:rPr lang="ru-RU" sz="1600" dirty="0" err="1" smtClean="0">
                          <a:latin typeface="+mn-lt"/>
                          <a:cs typeface="Times New Roman" pitchFamily="18" charset="0"/>
                        </a:rPr>
                        <a:t>энергоэффективных</a:t>
                      </a:r>
                      <a:r>
                        <a:rPr lang="ru-RU" sz="1600" dirty="0" smtClean="0">
                          <a:latin typeface="+mn-lt"/>
                          <a:cs typeface="Times New Roman" pitchFamily="18" charset="0"/>
                        </a:rPr>
                        <a:t> технологий</a:t>
                      </a:r>
                      <a:r>
                        <a:rPr lang="en-US" sz="1600" dirty="0" smtClean="0">
                          <a:latin typeface="+mn-lt"/>
                          <a:cs typeface="Times New Roman" pitchFamily="18" charset="0"/>
                        </a:rPr>
                        <a:t>   (</a:t>
                      </a:r>
                      <a:r>
                        <a:rPr lang="ru-RU" sz="1600" dirty="0" smtClean="0">
                          <a:latin typeface="+mn-lt"/>
                          <a:cs typeface="Times New Roman" pitchFamily="18" charset="0"/>
                        </a:rPr>
                        <a:t>3 участка тепловых</a:t>
                      </a:r>
                      <a:r>
                        <a:rPr lang="ru-RU" sz="1600" baseline="0" dirty="0" smtClean="0">
                          <a:latin typeface="+mn-lt"/>
                          <a:cs typeface="Times New Roman" pitchFamily="18" charset="0"/>
                        </a:rPr>
                        <a:t> сетей)</a:t>
                      </a:r>
                      <a:endParaRPr lang="ru-RU" sz="1600" b="0" i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5,6</a:t>
                      </a:r>
                      <a:endParaRPr lang="ru-RU" sz="1600" b="0" i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</a:tr>
              <a:tr h="679098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- обеспечение инженерной инфраструктурой земельных участков, подлежащих предоставлению для жилищного строительства семьям, имеющим трех и более детей</a:t>
                      </a:r>
                      <a:endParaRPr lang="ru-RU" sz="1600" b="0" i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62,9</a:t>
                      </a:r>
                      <a:endParaRPr lang="ru-RU" sz="1600" b="0" i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</a:tr>
            </a:tbl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10320471" y="692698"/>
            <a:ext cx="1632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cs typeface="Times New Roman" pitchFamily="18" charset="0"/>
              </a:rPr>
              <a:t>млн руб.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5" name="Прямоугольник 77"/>
          <p:cNvSpPr/>
          <p:nvPr/>
        </p:nvSpPr>
        <p:spPr>
          <a:xfrm>
            <a:off x="0" y="6581160"/>
            <a:ext cx="12187680" cy="276480"/>
          </a:xfrm>
          <a:prstGeom prst="rect">
            <a:avLst/>
          </a:prstGeom>
          <a:solidFill>
            <a:srgbClr val="BCB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350" b="1" strike="noStrike" spc="-1" dirty="0">
              <a:solidFill>
                <a:schemeClr val="lt1"/>
              </a:solidFill>
              <a:latin typeface="Calibri"/>
            </a:endParaRPr>
          </a:p>
        </p:txBody>
      </p:sp>
      <p:grpSp>
        <p:nvGrpSpPr>
          <p:cNvPr id="26" name="Группа 8"/>
          <p:cNvGrpSpPr/>
          <p:nvPr/>
        </p:nvGrpSpPr>
        <p:grpSpPr>
          <a:xfrm>
            <a:off x="31634" y="6519161"/>
            <a:ext cx="2477765" cy="327779"/>
            <a:chOff x="31634" y="6519161"/>
            <a:chExt cx="2477765" cy="327779"/>
          </a:xfrm>
        </p:grpSpPr>
        <p:sp>
          <p:nvSpPr>
            <p:cNvPr id="27" name="TextBox 26"/>
            <p:cNvSpPr txBox="1"/>
            <p:nvPr/>
          </p:nvSpPr>
          <p:spPr>
            <a:xfrm>
              <a:off x="324698" y="6552772"/>
              <a:ext cx="218470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b="1" dirty="0" smtClean="0">
                  <a:latin typeface="Calibri" panose="020F0502020204030204" pitchFamily="34" charset="0"/>
                </a:rPr>
                <a:t>Администрация города Твери</a:t>
              </a:r>
              <a:endParaRPr lang="ru-RU" sz="1200" b="1" dirty="0">
                <a:latin typeface="Calibri" panose="020F0502020204030204" pitchFamily="34" charset="0"/>
              </a:endParaRPr>
            </a:p>
          </p:txBody>
        </p:sp>
        <p:pic>
          <p:nvPicPr>
            <p:cNvPr id="28" name="Picture 2" descr="Герб города Тверь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31634" y="6519161"/>
              <a:ext cx="294369" cy="3277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" name="Прямоугольник 70"/>
          <p:cNvSpPr/>
          <p:nvPr/>
        </p:nvSpPr>
        <p:spPr>
          <a:xfrm rot="5400000" flipV="1">
            <a:off x="-21663" y="478365"/>
            <a:ext cx="587472" cy="4626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720" rIns="90000" bIns="72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350" b="0" strike="noStrike" spc="-1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F8B4F9AE-2B7D-43B8-AD8B-ED3109F5FBD3}" type="slidenum">
              <a:rPr lang="ru-RU" sz="1400" b="1" smtClean="0">
                <a:solidFill>
                  <a:schemeClr val="tx1"/>
                </a:solidFill>
              </a:rPr>
              <a:pPr/>
              <a:t>82</a:t>
            </a:fld>
            <a:endParaRPr lang="ru-RU" sz="14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78743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58792" y="103517"/>
            <a:ext cx="10653623" cy="8206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  <a:t>Муниципальная программа  города Твери</a:t>
            </a:r>
          </a:p>
          <a:p>
            <a: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  <a:t>«Дорожное хозяйство и общественный транспорт города Твери»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769618" y="1083131"/>
            <a:ext cx="76045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bg1">
                    <a:lumMod val="50000"/>
                  </a:schemeClr>
                </a:solidFill>
              </a:rPr>
              <a:t>Цель муниципальной программы: </a:t>
            </a:r>
          </a:p>
          <a:p>
            <a:r>
              <a:rPr lang="ru-RU" sz="1400" b="1" dirty="0">
                <a:solidFill>
                  <a:schemeClr val="bg1">
                    <a:lumMod val="50000"/>
                  </a:schemeClr>
                </a:solidFill>
              </a:rPr>
              <a:t>Обеспечение устойчивого функционирования дорожно-транспортной системы города Твери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151123" y="2202944"/>
            <a:ext cx="2225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dirty="0"/>
              <a:t>Подпрограмма </a:t>
            </a:r>
          </a:p>
          <a:p>
            <a:pPr algn="r"/>
            <a:r>
              <a:rPr lang="ru-RU" sz="1400" dirty="0"/>
              <a:t>«Дорожное хозяйство»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758724" y="4986829"/>
            <a:ext cx="23539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Подпрограмма </a:t>
            </a:r>
          </a:p>
          <a:p>
            <a:r>
              <a:rPr lang="ru-RU" sz="1400" dirty="0" smtClean="0"/>
              <a:t>«</a:t>
            </a:r>
            <a:r>
              <a:rPr lang="ru-RU" sz="1400" dirty="0"/>
              <a:t>Общественный транспорт»</a:t>
            </a:r>
          </a:p>
        </p:txBody>
      </p:sp>
      <p:sp>
        <p:nvSpPr>
          <p:cNvPr id="13" name="Пирог 12"/>
          <p:cNvSpPr/>
          <p:nvPr/>
        </p:nvSpPr>
        <p:spPr>
          <a:xfrm flipH="1">
            <a:off x="4433276" y="2137194"/>
            <a:ext cx="3325448" cy="3325448"/>
          </a:xfrm>
          <a:prstGeom prst="pie">
            <a:avLst>
              <a:gd name="adj1" fmla="val 1661822"/>
              <a:gd name="adj2" fmla="val 12477700"/>
            </a:avLst>
          </a:prstGeom>
          <a:solidFill>
            <a:srgbClr val="70C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Пирог 13"/>
          <p:cNvSpPr/>
          <p:nvPr/>
        </p:nvSpPr>
        <p:spPr>
          <a:xfrm flipH="1">
            <a:off x="4433276" y="2137194"/>
            <a:ext cx="3325448" cy="3325448"/>
          </a:xfrm>
          <a:prstGeom prst="pie">
            <a:avLst>
              <a:gd name="adj1" fmla="val 12463743"/>
              <a:gd name="adj2" fmla="val 1747476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4802594" y="2506512"/>
            <a:ext cx="2586812" cy="2586812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6" name="Овал 15"/>
          <p:cNvSpPr/>
          <p:nvPr/>
        </p:nvSpPr>
        <p:spPr>
          <a:xfrm>
            <a:off x="4561182" y="2360413"/>
            <a:ext cx="180748" cy="180748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7483691" y="5139633"/>
            <a:ext cx="180748" cy="180748"/>
          </a:xfrm>
          <a:prstGeom prst="ellipse">
            <a:avLst/>
          </a:prstGeom>
          <a:solidFill>
            <a:srgbClr val="70C3EC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3" name="Picture 2" descr="http://cdn.onlinewebfonts.com/svg/download_464253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921" y="1083131"/>
            <a:ext cx="622255" cy="62289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74914" y="2567281"/>
            <a:ext cx="486194" cy="482517"/>
          </a:xfrm>
          <a:prstGeom prst="rect">
            <a:avLst/>
          </a:prstGeom>
        </p:spPr>
      </p:pic>
      <p:grpSp>
        <p:nvGrpSpPr>
          <p:cNvPr id="2" name="Группа 45"/>
          <p:cNvGrpSpPr/>
          <p:nvPr/>
        </p:nvGrpSpPr>
        <p:grpSpPr>
          <a:xfrm>
            <a:off x="2914756" y="2683276"/>
            <a:ext cx="1518520" cy="654256"/>
            <a:chOff x="1521737" y="2683358"/>
            <a:chExt cx="1518520" cy="654256"/>
          </a:xfrm>
        </p:grpSpPr>
        <p:sp>
          <p:nvSpPr>
            <p:cNvPr id="47" name="Прямоугольник 46"/>
            <p:cNvSpPr/>
            <p:nvPr/>
          </p:nvSpPr>
          <p:spPr>
            <a:xfrm>
              <a:off x="1987410" y="2743627"/>
              <a:ext cx="396000" cy="144000"/>
            </a:xfrm>
            <a:prstGeom prst="rect">
              <a:avLst/>
            </a:prstGeom>
            <a:solidFill>
              <a:srgbClr val="7296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" dirty="0">
                <a:solidFill>
                  <a:schemeClr val="bg1"/>
                </a:solidFill>
              </a:endParaRPr>
            </a:p>
          </p:txBody>
        </p:sp>
        <p:sp>
          <p:nvSpPr>
            <p:cNvPr id="48" name="Прямоугольник 47"/>
            <p:cNvSpPr/>
            <p:nvPr/>
          </p:nvSpPr>
          <p:spPr>
            <a:xfrm>
              <a:off x="1984194" y="2928270"/>
              <a:ext cx="201216" cy="144000"/>
            </a:xfrm>
            <a:prstGeom prst="rect">
              <a:avLst/>
            </a:prstGeom>
            <a:solidFill>
              <a:srgbClr val="7296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" dirty="0">
                <a:solidFill>
                  <a:schemeClr val="bg1"/>
                </a:solidFill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521737" y="2691283"/>
              <a:ext cx="4988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dirty="0" smtClean="0">
                  <a:solidFill>
                    <a:schemeClr val="bg1">
                      <a:lumMod val="50000"/>
                    </a:schemeClr>
                  </a:solidFill>
                </a:rPr>
                <a:t>2024</a:t>
              </a:r>
            </a:p>
            <a:p>
              <a:r>
                <a:rPr lang="ru-RU" sz="1200" b="1" dirty="0" smtClean="0">
                  <a:solidFill>
                    <a:schemeClr val="bg1">
                      <a:lumMod val="50000"/>
                    </a:schemeClr>
                  </a:solidFill>
                </a:rPr>
                <a:t>2025</a:t>
              </a:r>
            </a:p>
            <a:p>
              <a:r>
                <a:rPr lang="ru-RU" sz="1200" b="1" dirty="0" smtClean="0">
                  <a:solidFill>
                    <a:schemeClr val="bg1">
                      <a:lumMod val="50000"/>
                    </a:schemeClr>
                  </a:solidFill>
                </a:rPr>
                <a:t>2026</a:t>
              </a:r>
              <a:endParaRPr lang="ru-RU" sz="12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2322559" y="2683358"/>
              <a:ext cx="71769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 smtClean="0"/>
                <a:t>1 973,1</a:t>
              </a:r>
            </a:p>
            <a:p>
              <a:r>
                <a:rPr lang="ru-RU" sz="1200" dirty="0" smtClean="0"/>
                <a:t>945,0</a:t>
              </a:r>
            </a:p>
            <a:p>
              <a:r>
                <a:rPr lang="ru-RU" sz="1200" dirty="0" smtClean="0"/>
                <a:t>944,0</a:t>
              </a:r>
              <a:endParaRPr lang="ru-RU" sz="1200" dirty="0"/>
            </a:p>
          </p:txBody>
        </p:sp>
      </p:grpSp>
      <p:grpSp>
        <p:nvGrpSpPr>
          <p:cNvPr id="3" name="Группа 51"/>
          <p:cNvGrpSpPr/>
          <p:nvPr/>
        </p:nvGrpSpPr>
        <p:grpSpPr>
          <a:xfrm>
            <a:off x="7848970" y="5510049"/>
            <a:ext cx="1142280" cy="654256"/>
            <a:chOff x="1521737" y="2683358"/>
            <a:chExt cx="1142280" cy="654256"/>
          </a:xfrm>
        </p:grpSpPr>
        <p:sp>
          <p:nvSpPr>
            <p:cNvPr id="53" name="Прямоугольник 52"/>
            <p:cNvSpPr/>
            <p:nvPr/>
          </p:nvSpPr>
          <p:spPr>
            <a:xfrm>
              <a:off x="1987410" y="2743627"/>
              <a:ext cx="7200" cy="144000"/>
            </a:xfrm>
            <a:prstGeom prst="rect">
              <a:avLst/>
            </a:prstGeom>
            <a:solidFill>
              <a:srgbClr val="7296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" dirty="0">
                <a:solidFill>
                  <a:schemeClr val="bg1"/>
                </a:solidFill>
              </a:endParaRPr>
            </a:p>
          </p:txBody>
        </p:sp>
        <p:sp>
          <p:nvSpPr>
            <p:cNvPr id="54" name="Прямоугольник 53"/>
            <p:cNvSpPr/>
            <p:nvPr/>
          </p:nvSpPr>
          <p:spPr>
            <a:xfrm>
              <a:off x="1984194" y="2928270"/>
              <a:ext cx="7200" cy="144000"/>
            </a:xfrm>
            <a:prstGeom prst="rect">
              <a:avLst/>
            </a:prstGeom>
            <a:solidFill>
              <a:srgbClr val="7296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" dirty="0">
                <a:solidFill>
                  <a:schemeClr val="bg1"/>
                </a:solidFill>
              </a:endParaRPr>
            </a:p>
          </p:txBody>
        </p:sp>
        <p:sp>
          <p:nvSpPr>
            <p:cNvPr id="55" name="Прямоугольник 54"/>
            <p:cNvSpPr/>
            <p:nvPr/>
          </p:nvSpPr>
          <p:spPr>
            <a:xfrm>
              <a:off x="1984194" y="3115000"/>
              <a:ext cx="7200" cy="144000"/>
            </a:xfrm>
            <a:prstGeom prst="rect">
              <a:avLst/>
            </a:prstGeom>
            <a:solidFill>
              <a:srgbClr val="7296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" dirty="0">
                <a:solidFill>
                  <a:schemeClr val="bg1"/>
                </a:solidFill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521737" y="2691283"/>
              <a:ext cx="4988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dirty="0" smtClean="0">
                  <a:solidFill>
                    <a:schemeClr val="bg1">
                      <a:lumMod val="50000"/>
                    </a:schemeClr>
                  </a:solidFill>
                </a:rPr>
                <a:t>2024</a:t>
              </a:r>
            </a:p>
            <a:p>
              <a:r>
                <a:rPr lang="ru-RU" sz="1200" b="1" dirty="0" smtClean="0">
                  <a:solidFill>
                    <a:schemeClr val="bg1">
                      <a:lumMod val="50000"/>
                    </a:schemeClr>
                  </a:solidFill>
                </a:rPr>
                <a:t>2025</a:t>
              </a:r>
            </a:p>
            <a:p>
              <a:r>
                <a:rPr lang="ru-RU" sz="1200" b="1" dirty="0" smtClean="0">
                  <a:solidFill>
                    <a:schemeClr val="bg1">
                      <a:lumMod val="50000"/>
                    </a:schemeClr>
                  </a:solidFill>
                </a:rPr>
                <a:t>2026</a:t>
              </a:r>
              <a:endParaRPr lang="ru-RU" sz="12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1946319" y="2683358"/>
              <a:ext cx="71769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/>
                <a:t>0</a:t>
              </a:r>
              <a:r>
                <a:rPr lang="ru-RU" sz="1200" dirty="0" smtClean="0"/>
                <a:t>,0</a:t>
              </a:r>
            </a:p>
            <a:p>
              <a:r>
                <a:rPr lang="ru-RU" sz="1200" dirty="0" smtClean="0"/>
                <a:t>0,0</a:t>
              </a:r>
            </a:p>
            <a:p>
              <a:r>
                <a:rPr lang="ru-RU" sz="1200" dirty="0" smtClean="0"/>
                <a:t>0,0</a:t>
              </a:r>
              <a:endParaRPr lang="ru-RU" sz="1200" dirty="0"/>
            </a:p>
          </p:txBody>
        </p:sp>
      </p:grpSp>
      <p:sp>
        <p:nvSpPr>
          <p:cNvPr id="59" name="TextBox 58"/>
          <p:cNvSpPr txBox="1"/>
          <p:nvPr/>
        </p:nvSpPr>
        <p:spPr>
          <a:xfrm>
            <a:off x="5590349" y="4614485"/>
            <a:ext cx="10390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м</a:t>
            </a:r>
            <a:r>
              <a:rPr lang="ru-RU" dirty="0" smtClean="0"/>
              <a:t>лн руб.</a:t>
            </a:r>
            <a:endParaRPr lang="ru-RU" dirty="0"/>
          </a:p>
        </p:txBody>
      </p:sp>
      <p:sp>
        <p:nvSpPr>
          <p:cNvPr id="61" name="Прямоугольник 60"/>
          <p:cNvSpPr/>
          <p:nvPr/>
        </p:nvSpPr>
        <p:spPr>
          <a:xfrm>
            <a:off x="5070951" y="3522669"/>
            <a:ext cx="468000" cy="924127"/>
          </a:xfrm>
          <a:prstGeom prst="rect">
            <a:avLst/>
          </a:prstGeom>
          <a:solidFill>
            <a:srgbClr val="7296AA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Прямоугольник 62"/>
          <p:cNvSpPr/>
          <p:nvPr/>
        </p:nvSpPr>
        <p:spPr>
          <a:xfrm>
            <a:off x="5874914" y="3881869"/>
            <a:ext cx="468000" cy="564799"/>
          </a:xfrm>
          <a:prstGeom prst="rect">
            <a:avLst/>
          </a:prstGeom>
          <a:solidFill>
            <a:srgbClr val="7296AA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Прямоугольник 63"/>
          <p:cNvSpPr/>
          <p:nvPr/>
        </p:nvSpPr>
        <p:spPr>
          <a:xfrm>
            <a:off x="6682227" y="3881869"/>
            <a:ext cx="468000" cy="571299"/>
          </a:xfrm>
          <a:prstGeom prst="rect">
            <a:avLst/>
          </a:prstGeom>
          <a:solidFill>
            <a:srgbClr val="7296AA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TextBox 64"/>
          <p:cNvSpPr txBox="1"/>
          <p:nvPr/>
        </p:nvSpPr>
        <p:spPr>
          <a:xfrm>
            <a:off x="5060331" y="4219956"/>
            <a:ext cx="4988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2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2024</a:t>
            </a:r>
            <a:endParaRPr lang="ru-RU" sz="12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5872251" y="4227309"/>
            <a:ext cx="4988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2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2025</a:t>
            </a:r>
            <a:endParaRPr lang="ru-RU" sz="12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6664684" y="4227309"/>
            <a:ext cx="4988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2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2026</a:t>
            </a:r>
            <a:endParaRPr lang="ru-RU" sz="12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4976225" y="3231295"/>
            <a:ext cx="6511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1 973,1</a:t>
            </a:r>
            <a:endParaRPr lang="ru-RU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5847907" y="3593973"/>
            <a:ext cx="5373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945,0</a:t>
            </a:r>
            <a:endParaRPr lang="ru-RU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6647563" y="3604870"/>
            <a:ext cx="5373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944,0</a:t>
            </a:r>
            <a:endParaRPr lang="ru-RU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2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11423913" y="6492875"/>
            <a:ext cx="768087" cy="365125"/>
          </a:xfrm>
        </p:spPr>
        <p:txBody>
          <a:bodyPr/>
          <a:lstStyle/>
          <a:p>
            <a:fld id="{F8B4F9AE-2B7D-43B8-AD8B-ED3109F5FBD3}" type="slidenum">
              <a:rPr lang="ru-RU" sz="1400" b="1" smtClean="0">
                <a:solidFill>
                  <a:schemeClr val="bg1"/>
                </a:solidFill>
              </a:rPr>
              <a:pPr/>
              <a:t>83</a:t>
            </a:fld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73" name="Прямоугольник 77"/>
          <p:cNvSpPr/>
          <p:nvPr/>
        </p:nvSpPr>
        <p:spPr>
          <a:xfrm>
            <a:off x="0" y="6581160"/>
            <a:ext cx="12187680" cy="276480"/>
          </a:xfrm>
          <a:prstGeom prst="rect">
            <a:avLst/>
          </a:prstGeom>
          <a:solidFill>
            <a:srgbClr val="BCB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350" b="1" strike="noStrike" spc="-1" dirty="0">
              <a:solidFill>
                <a:schemeClr val="lt1"/>
              </a:solidFill>
              <a:latin typeface="Calibri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11824592" y="6550223"/>
            <a:ext cx="36740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6E56C8BD-70D1-4B45-8C1B-2C0F3206853E}" type="slidenum">
              <a:rPr lang="ru-RU" sz="1400" b="1">
                <a:latin typeface="Calibri" panose="020F0502020204030204" pitchFamily="34" charset="0"/>
              </a:rPr>
              <a:pPr algn="ctr"/>
              <a:t>83</a:t>
            </a:fld>
            <a:endParaRPr lang="ru-RU" sz="1400" b="1" dirty="0">
              <a:latin typeface="Calibri" panose="020F0502020204030204" pitchFamily="34" charset="0"/>
            </a:endParaRPr>
          </a:p>
        </p:txBody>
      </p:sp>
      <p:grpSp>
        <p:nvGrpSpPr>
          <p:cNvPr id="4" name="Группа 74"/>
          <p:cNvGrpSpPr/>
          <p:nvPr/>
        </p:nvGrpSpPr>
        <p:grpSpPr>
          <a:xfrm>
            <a:off x="31634" y="6519161"/>
            <a:ext cx="2477765" cy="327779"/>
            <a:chOff x="31634" y="6519161"/>
            <a:chExt cx="2477765" cy="327779"/>
          </a:xfrm>
        </p:grpSpPr>
        <p:sp>
          <p:nvSpPr>
            <p:cNvPr id="76" name="TextBox 75"/>
            <p:cNvSpPr txBox="1"/>
            <p:nvPr/>
          </p:nvSpPr>
          <p:spPr>
            <a:xfrm>
              <a:off x="324698" y="6552772"/>
              <a:ext cx="218470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b="1" dirty="0" smtClean="0">
                  <a:latin typeface="Calibri" panose="020F0502020204030204" pitchFamily="34" charset="0"/>
                </a:rPr>
                <a:t>Администрация города Твери</a:t>
              </a:r>
              <a:endParaRPr lang="ru-RU" sz="1200" b="1" dirty="0">
                <a:latin typeface="Calibri" panose="020F0502020204030204" pitchFamily="34" charset="0"/>
              </a:endParaRPr>
            </a:p>
          </p:txBody>
        </p:sp>
        <p:pic>
          <p:nvPicPr>
            <p:cNvPr id="77" name="Picture 2" descr="Герб города Тверь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1634" y="6519161"/>
              <a:ext cx="294369" cy="3277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2" name="Прямоугольник 41"/>
          <p:cNvSpPr/>
          <p:nvPr/>
        </p:nvSpPr>
        <p:spPr>
          <a:xfrm>
            <a:off x="3380429" y="3116815"/>
            <a:ext cx="201216" cy="144000"/>
          </a:xfrm>
          <a:prstGeom prst="rect">
            <a:avLst/>
          </a:prstGeom>
          <a:solidFill>
            <a:srgbClr val="7296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7961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1"/>
          <p:cNvSpPr>
            <a:spLocks noGrp="1"/>
          </p:cNvSpPr>
          <p:nvPr>
            <p:ph type="title"/>
          </p:nvPr>
        </p:nvSpPr>
        <p:spPr>
          <a:xfrm>
            <a:off x="444187" y="341425"/>
            <a:ext cx="10510182" cy="1008112"/>
          </a:xfrm>
        </p:spPr>
        <p:txBody>
          <a:bodyPr>
            <a:noAutofit/>
          </a:bodyPr>
          <a:lstStyle/>
          <a:p>
            <a:r>
              <a:rPr lang="ru-RU" sz="2000" spc="-1" dirty="0" smtClean="0">
                <a:solidFill>
                  <a:schemeClr val="accent5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Расходы на реализацию муниципальной программы </a:t>
            </a:r>
            <a:br>
              <a:rPr lang="ru-RU" sz="2000" spc="-1" dirty="0" smtClean="0">
                <a:solidFill>
                  <a:schemeClr val="accent5">
                    <a:lumMod val="75000"/>
                  </a:schemeClr>
                </a:solidFill>
                <a:latin typeface="Calibri"/>
                <a:ea typeface="+mn-ea"/>
                <a:cs typeface="+mn-cs"/>
              </a:rPr>
            </a:br>
            <a:r>
              <a:rPr lang="ru-RU" sz="2000" spc="-1" dirty="0" smtClean="0">
                <a:solidFill>
                  <a:schemeClr val="accent5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«Дорожное хозяйство и общественный транспорт города Твери» на 202</a:t>
            </a:r>
            <a:r>
              <a:rPr lang="en-US" sz="2000" spc="-1" dirty="0" smtClean="0">
                <a:solidFill>
                  <a:schemeClr val="accent5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4</a:t>
            </a:r>
            <a:r>
              <a:rPr lang="ru-RU" sz="2000" spc="-1" dirty="0" smtClean="0">
                <a:solidFill>
                  <a:schemeClr val="accent5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 год </a:t>
            </a:r>
            <a:br>
              <a:rPr lang="ru-RU" sz="2000" spc="-1" dirty="0" smtClean="0">
                <a:solidFill>
                  <a:schemeClr val="accent5">
                    <a:lumMod val="75000"/>
                  </a:schemeClr>
                </a:solidFill>
                <a:latin typeface="Calibri"/>
                <a:ea typeface="+mn-ea"/>
                <a:cs typeface="+mn-cs"/>
              </a:rPr>
            </a:br>
            <a:endParaRPr lang="ru-RU" sz="2000" spc="-1" dirty="0">
              <a:solidFill>
                <a:schemeClr val="accent5">
                  <a:lumMod val="75000"/>
                </a:scheme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31371" y="1988844"/>
            <a:ext cx="2702259" cy="60050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6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927649" y="2132861"/>
            <a:ext cx="8625387" cy="95534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14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Содержимое 13"/>
          <p:cNvGraphicFramePr>
            <a:graphicFrameLocks noGrp="1"/>
          </p:cNvGraphicFramePr>
          <p:nvPr>
            <p:ph idx="1"/>
          </p:nvPr>
        </p:nvGraphicFramePr>
        <p:xfrm>
          <a:off x="623394" y="1484784"/>
          <a:ext cx="10972799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2" name="Схема 11"/>
          <p:cNvGraphicFramePr/>
          <p:nvPr/>
        </p:nvGraphicFramePr>
        <p:xfrm>
          <a:off x="527382" y="1772816"/>
          <a:ext cx="11329259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22" name="Таблица 21"/>
          <p:cNvGraphicFramePr>
            <a:graphicFrameLocks noGrp="1"/>
          </p:cNvGraphicFramePr>
          <p:nvPr/>
        </p:nvGraphicFramePr>
        <p:xfrm>
          <a:off x="143339" y="1556792"/>
          <a:ext cx="11617291" cy="35337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9814608"/>
                <a:gridCol w="1802683"/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  <a:cs typeface="Times New Roman" pitchFamily="18" charset="0"/>
                        </a:rPr>
                        <a:t>Наименование </a:t>
                      </a:r>
                      <a:r>
                        <a:rPr lang="ru-RU" sz="1600" baseline="0" dirty="0" smtClean="0">
                          <a:latin typeface="+mn-lt"/>
                          <a:cs typeface="Times New Roman" pitchFamily="18" charset="0"/>
                        </a:rPr>
                        <a:t> расходов</a:t>
                      </a:r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121920" marR="121920">
                    <a:solidFill>
                      <a:srgbClr val="91A1B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  <a:cs typeface="Times New Roman" pitchFamily="18" charset="0"/>
                        </a:rPr>
                        <a:t>202</a:t>
                      </a:r>
                      <a:r>
                        <a:rPr lang="en-US" sz="1600" dirty="0" smtClean="0">
                          <a:latin typeface="+mn-lt"/>
                          <a:cs typeface="Times New Roman" pitchFamily="18" charset="0"/>
                        </a:rPr>
                        <a:t>4 </a:t>
                      </a:r>
                      <a:r>
                        <a:rPr lang="ru-RU" sz="1600" dirty="0" smtClean="0">
                          <a:latin typeface="+mn-lt"/>
                          <a:cs typeface="Times New Roman" pitchFamily="18" charset="0"/>
                        </a:rPr>
                        <a:t>год</a:t>
                      </a:r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121920" marR="121920">
                    <a:solidFill>
                      <a:srgbClr val="91A1BB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+mn-lt"/>
                          <a:cs typeface="Times New Roman" pitchFamily="18" charset="0"/>
                        </a:rPr>
                        <a:t>Всего по</a:t>
                      </a:r>
                      <a:r>
                        <a:rPr lang="ru-RU" sz="1600" b="1" baseline="0" dirty="0" smtClean="0">
                          <a:latin typeface="+mn-lt"/>
                          <a:cs typeface="Times New Roman" pitchFamily="18" charset="0"/>
                        </a:rPr>
                        <a:t> муниципальной программе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21920" marR="121920">
                    <a:solidFill>
                      <a:srgbClr val="91A1BB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+mn-lt"/>
                          <a:cs typeface="Times New Roman" pitchFamily="18" charset="0"/>
                        </a:rPr>
                        <a:t>1 973</a:t>
                      </a: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+mn-lt"/>
                          <a:cs typeface="Times New Roman" pitchFamily="18" charset="0"/>
                        </a:rPr>
                        <a:t>,</a:t>
                      </a:r>
                      <a:r>
                        <a:rPr lang="en-US" sz="1600" b="1" dirty="0" smtClean="0">
                          <a:solidFill>
                            <a:srgbClr val="002060"/>
                          </a:solidFill>
                          <a:latin typeface="+mn-lt"/>
                          <a:cs typeface="Times New Roman" pitchFamily="18" charset="0"/>
                        </a:rPr>
                        <a:t>1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21920" marR="121920">
                    <a:solidFill>
                      <a:srgbClr val="91A1BB">
                        <a:alpha val="30000"/>
                      </a:srgbClr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+mn-lt"/>
                          <a:cs typeface="Times New Roman" pitchFamily="18" charset="0"/>
                        </a:rPr>
                        <a:t>в том числе по направлениям расходов:</a:t>
                      </a:r>
                      <a:endParaRPr lang="ru-RU" sz="1600" i="1" dirty="0">
                        <a:solidFill>
                          <a:srgbClr val="00206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21920" marR="121920">
                    <a:solidFill>
                      <a:srgbClr val="91A1BB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rgbClr val="00206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21920" marR="121920">
                    <a:solidFill>
                      <a:srgbClr val="91A1BB">
                        <a:alpha val="85000"/>
                      </a:srgbClr>
                    </a:solidFill>
                  </a:tcPr>
                </a:tc>
              </a:tr>
              <a:tr h="41528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 мероприятия адресной инвестиционной программы города Твери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21920" marR="121920">
                    <a:solidFill>
                      <a:srgbClr val="91A1BB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2,8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21920" marR="121920">
                    <a:solidFill>
                      <a:srgbClr val="91A1BB">
                        <a:alpha val="30000"/>
                      </a:srgbClr>
                    </a:solidFill>
                  </a:tcPr>
                </a:tc>
              </a:tr>
              <a:tr h="864096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 капитальный ремонт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и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 ремонт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автомобильных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 дорог, включая тротуары (разработка проектной документации на ремонт новых объектов, строительный контроль  за производством работ)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21920" marR="121920">
                    <a:solidFill>
                      <a:srgbClr val="91A1B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428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,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2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21920" marR="121920">
                    <a:solidFill>
                      <a:srgbClr val="91A1BB"/>
                    </a:solidFill>
                  </a:tcPr>
                </a:tc>
              </a:tr>
              <a:tr h="6198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 ремонт автомобильных дорог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 в рамках национального проекта  «Безопасные  качественные  дороги»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21920" marR="121920">
                    <a:solidFill>
                      <a:srgbClr val="91A1BB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858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,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0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21920" marR="121920">
                    <a:solidFill>
                      <a:srgbClr val="91A1BB">
                        <a:alpha val="30000"/>
                      </a:srgbClr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6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 содержание автомобильных дорог общего пользования  и искусственных сооружений на них (общая протяженность автомобильных дорог города </a:t>
                      </a:r>
                      <a:r>
                        <a:rPr lang="ru-RU" sz="1600" b="0" i="0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составляет 616,8 </a:t>
                      </a:r>
                      <a:r>
                        <a:rPr lang="ru-RU" sz="16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км)</a:t>
                      </a:r>
                      <a:endParaRPr lang="ru-RU" sz="1600" b="0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121920" marR="121920">
                    <a:solidFill>
                      <a:srgbClr val="91A1BB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684</a:t>
                      </a:r>
                      <a:r>
                        <a:rPr lang="ru-RU" sz="16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,</a:t>
                      </a:r>
                      <a:r>
                        <a:rPr lang="en-US" sz="16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1</a:t>
                      </a:r>
                      <a:endParaRPr lang="ru-RU" sz="1600" b="0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121920" marR="121920">
                    <a:solidFill>
                      <a:srgbClr val="91A1BB">
                        <a:alpha val="3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10224460" y="1052738"/>
            <a:ext cx="1632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cs typeface="Times New Roman" pitchFamily="18" charset="0"/>
              </a:rPr>
              <a:t>млн руб.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5" name="Прямоугольник 77"/>
          <p:cNvSpPr/>
          <p:nvPr/>
        </p:nvSpPr>
        <p:spPr>
          <a:xfrm>
            <a:off x="0" y="6581160"/>
            <a:ext cx="12187680" cy="276480"/>
          </a:xfrm>
          <a:prstGeom prst="rect">
            <a:avLst/>
          </a:prstGeom>
          <a:solidFill>
            <a:srgbClr val="BCB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350" b="1" strike="noStrike" spc="-1" dirty="0">
              <a:solidFill>
                <a:schemeClr val="lt1"/>
              </a:solidFill>
              <a:latin typeface="Calibri"/>
            </a:endParaRPr>
          </a:p>
        </p:txBody>
      </p:sp>
      <p:grpSp>
        <p:nvGrpSpPr>
          <p:cNvPr id="26" name="Группа 8"/>
          <p:cNvGrpSpPr/>
          <p:nvPr/>
        </p:nvGrpSpPr>
        <p:grpSpPr>
          <a:xfrm>
            <a:off x="31634" y="6519161"/>
            <a:ext cx="2477765" cy="327779"/>
            <a:chOff x="31634" y="6519161"/>
            <a:chExt cx="2477765" cy="327779"/>
          </a:xfrm>
        </p:grpSpPr>
        <p:sp>
          <p:nvSpPr>
            <p:cNvPr id="27" name="TextBox 26"/>
            <p:cNvSpPr txBox="1"/>
            <p:nvPr/>
          </p:nvSpPr>
          <p:spPr>
            <a:xfrm>
              <a:off x="324698" y="6552772"/>
              <a:ext cx="218470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b="1" dirty="0" smtClean="0">
                  <a:latin typeface="Calibri" panose="020F0502020204030204" pitchFamily="34" charset="0"/>
                </a:rPr>
                <a:t>Администрация города Твери</a:t>
              </a:r>
              <a:endParaRPr lang="ru-RU" sz="1200" b="1" dirty="0">
                <a:latin typeface="Calibri" panose="020F0502020204030204" pitchFamily="34" charset="0"/>
              </a:endParaRPr>
            </a:p>
          </p:txBody>
        </p:sp>
        <p:pic>
          <p:nvPicPr>
            <p:cNvPr id="28" name="Picture 2" descr="Герб города Тверь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31634" y="6519161"/>
              <a:ext cx="294369" cy="3277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" name="Прямоугольник 70"/>
          <p:cNvSpPr/>
          <p:nvPr/>
        </p:nvSpPr>
        <p:spPr>
          <a:xfrm rot="5400000" flipV="1">
            <a:off x="-45414" y="692121"/>
            <a:ext cx="587472" cy="4626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720" rIns="90000" bIns="72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350" b="0" strike="noStrike" spc="-1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F8B4F9AE-2B7D-43B8-AD8B-ED3109F5FBD3}" type="slidenum">
              <a:rPr lang="ru-RU" sz="1400" b="1" smtClean="0">
                <a:solidFill>
                  <a:schemeClr val="tx1"/>
                </a:solidFill>
              </a:rPr>
              <a:pPr/>
              <a:t>84</a:t>
            </a:fld>
            <a:endParaRPr lang="ru-RU" sz="14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78743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416207" y="486889"/>
            <a:ext cx="11570055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spc="-1" dirty="0" smtClean="0">
                <a:solidFill>
                  <a:schemeClr val="accent5">
                    <a:lumMod val="75000"/>
                  </a:schemeClr>
                </a:solidFill>
                <a:latin typeface="Calibri"/>
              </a:rPr>
              <a:t>Дополнительные показатели по отрасли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spc="-1" dirty="0" smtClean="0">
                <a:solidFill>
                  <a:schemeClr val="accent5">
                    <a:lumMod val="75000"/>
                  </a:schemeClr>
                </a:solidFill>
                <a:latin typeface="Calibri"/>
              </a:rPr>
              <a:t>«Дорожное хозяйство»</a:t>
            </a:r>
            <a:endParaRPr lang="ru-RU" sz="2000" spc="-1" dirty="0">
              <a:solidFill>
                <a:schemeClr val="accent5">
                  <a:lumMod val="75000"/>
                </a:schemeClr>
              </a:solidFill>
              <a:latin typeface="Calibri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239351" y="1700808"/>
          <a:ext cx="11617291" cy="4189848"/>
        </p:xfrm>
        <a:graphic>
          <a:graphicData uri="http://schemas.openxmlformats.org/drawingml/2006/table">
            <a:tbl>
              <a:tblPr/>
              <a:tblGrid>
                <a:gridCol w="440077"/>
                <a:gridCol w="3017776"/>
                <a:gridCol w="588061"/>
                <a:gridCol w="934435"/>
                <a:gridCol w="868359"/>
                <a:gridCol w="881311"/>
                <a:gridCol w="961431"/>
                <a:gridCol w="1041551"/>
                <a:gridCol w="961430"/>
                <a:gridCol w="961430"/>
                <a:gridCol w="961430"/>
              </a:tblGrid>
              <a:tr h="504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№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п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/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п</a:t>
                      </a:r>
                      <a:endParaRPr lang="ru-RU" sz="14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76824" marR="76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Наименование показателя</a:t>
                      </a:r>
                      <a:endParaRPr lang="ru-RU" sz="14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76824" marR="76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Ед.изм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.</a:t>
                      </a:r>
                      <a:endParaRPr lang="ru-RU" sz="14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76824" marR="76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2019 год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76824" marR="76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2020 год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76824" marR="76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2021 год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76824" marR="76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2022 год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76824" marR="76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2023 год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76824" marR="76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2024 год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76824" marR="76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2025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год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76824" marR="76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202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6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год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76824" marR="76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00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+mn-lt"/>
                          <a:ea typeface="Calibri"/>
                          <a:cs typeface="Times New Roman" pitchFamily="18" charset="0"/>
                        </a:rPr>
                        <a:t>1</a:t>
                      </a:r>
                      <a:endParaRPr lang="ru-RU" sz="14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76824" marR="768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+mn-lt"/>
                          <a:ea typeface="Calibri"/>
                          <a:cs typeface="Times New Roman" pitchFamily="18" charset="0"/>
                        </a:rPr>
                        <a:t>2</a:t>
                      </a:r>
                      <a:endParaRPr lang="ru-RU" sz="14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76824" marR="768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+mn-lt"/>
                          <a:ea typeface="Calibri"/>
                          <a:cs typeface="Times New Roman" pitchFamily="18" charset="0"/>
                        </a:rPr>
                        <a:t>3</a:t>
                      </a:r>
                      <a:endParaRPr lang="ru-RU" sz="14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76824" marR="768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+mn-lt"/>
                          <a:ea typeface="Calibri"/>
                          <a:cs typeface="Times New Roman" pitchFamily="18" charset="0"/>
                        </a:rPr>
                        <a:t>4</a:t>
                      </a:r>
                      <a:endParaRPr lang="ru-RU" sz="14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76824" marR="768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+mn-lt"/>
                          <a:ea typeface="Calibri"/>
                          <a:cs typeface="Times New Roman" pitchFamily="18" charset="0"/>
                        </a:rPr>
                        <a:t>5</a:t>
                      </a:r>
                      <a:endParaRPr lang="ru-RU" sz="14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76824" marR="768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6</a:t>
                      </a:r>
                      <a:endParaRPr lang="ru-RU" sz="1400" kern="120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76824" marR="768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7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76824" marR="768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8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76824" marR="768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9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76824" marR="768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10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76824" marR="768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11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76824" marR="768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549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1.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1441" marR="914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Доля протяженности</a:t>
                      </a:r>
                      <a:r>
                        <a:rPr lang="ru-RU" sz="1400" baseline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автомобильных дорог общего пользования местного значения, не отвечающих нормативным требованиям, в общей протяженности автомобильных дорог общего пользования местного значения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1441" marR="914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%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1441" marR="914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 pitchFamily="18" charset="0"/>
                        </a:rPr>
                        <a:t>51,0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91441" marR="914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41,0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91441" marR="914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40,0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91441" marR="914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15,6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91441" marR="914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15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,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91441" marR="914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15,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4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91441" marR="914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15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,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91441" marR="914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 pitchFamily="18" charset="0"/>
                        </a:rPr>
                        <a:t>15,0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91441" marR="914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2.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1441" marR="914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Протяженность автомобильных дорог</a:t>
                      </a:r>
                      <a:r>
                        <a:rPr lang="ru-RU" sz="1400" baseline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общего пользования местного значения</a:t>
                      </a:r>
                      <a:endParaRPr lang="ru-RU" sz="1400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1441" marR="914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км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1441" marR="914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599,8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1441" marR="914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599,8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1441" marR="914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601,1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1441" marR="914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607,9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1441" marR="914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614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9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1441" marR="914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616,8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1441" marR="914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616,8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1441" marR="914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616,8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1441" marR="914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26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3.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1441" marR="914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Протяженность автомобильных дорог</a:t>
                      </a:r>
                      <a:r>
                        <a:rPr lang="ru-RU" sz="1400" baseline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общего пользования местного значения, не отвечающих нормативным требованиям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 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          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1441" marR="914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км</a:t>
                      </a:r>
                      <a:endParaRPr lang="ru-RU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1441" marR="914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305,7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1441" marR="914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244,1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1441" marR="914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240,2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1441" marR="914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94,6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1441" marR="914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93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1441" marR="914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95,0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1441" marR="914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92,5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1441" marR="914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92,5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1441" marR="914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5" name="Прямоугольник 77"/>
          <p:cNvSpPr/>
          <p:nvPr/>
        </p:nvSpPr>
        <p:spPr>
          <a:xfrm>
            <a:off x="0" y="6581160"/>
            <a:ext cx="12187680" cy="276480"/>
          </a:xfrm>
          <a:prstGeom prst="rect">
            <a:avLst/>
          </a:prstGeom>
          <a:solidFill>
            <a:srgbClr val="BCB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350" b="1" strike="noStrike" spc="-1" dirty="0">
              <a:solidFill>
                <a:schemeClr val="lt1"/>
              </a:solidFill>
              <a:latin typeface="Calibri"/>
            </a:endParaRPr>
          </a:p>
        </p:txBody>
      </p:sp>
      <p:grpSp>
        <p:nvGrpSpPr>
          <p:cNvPr id="16" name="Группа 8"/>
          <p:cNvGrpSpPr/>
          <p:nvPr/>
        </p:nvGrpSpPr>
        <p:grpSpPr>
          <a:xfrm>
            <a:off x="31634" y="6519161"/>
            <a:ext cx="2477765" cy="327779"/>
            <a:chOff x="31634" y="6519161"/>
            <a:chExt cx="2477765" cy="327779"/>
          </a:xfrm>
        </p:grpSpPr>
        <p:sp>
          <p:nvSpPr>
            <p:cNvPr id="17" name="TextBox 16"/>
            <p:cNvSpPr txBox="1"/>
            <p:nvPr/>
          </p:nvSpPr>
          <p:spPr>
            <a:xfrm>
              <a:off x="324698" y="6552772"/>
              <a:ext cx="218470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b="1" dirty="0" smtClean="0">
                  <a:latin typeface="Calibri" panose="020F0502020204030204" pitchFamily="34" charset="0"/>
                </a:rPr>
                <a:t>Администрация города Твери</a:t>
              </a:r>
              <a:endParaRPr lang="ru-RU" sz="1200" b="1" dirty="0">
                <a:latin typeface="Calibri" panose="020F0502020204030204" pitchFamily="34" charset="0"/>
              </a:endParaRPr>
            </a:p>
          </p:txBody>
        </p:sp>
        <p:pic>
          <p:nvPicPr>
            <p:cNvPr id="18" name="Picture 2" descr="Герб города Тверь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634" y="6519161"/>
              <a:ext cx="294369" cy="3277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Прямоугольник 70"/>
          <p:cNvSpPr/>
          <p:nvPr/>
        </p:nvSpPr>
        <p:spPr>
          <a:xfrm rot="5400000" flipV="1">
            <a:off x="-57289" y="1000880"/>
            <a:ext cx="587472" cy="4626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720" rIns="90000" bIns="72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350" b="0" strike="noStrike" spc="-1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F8B4F9AE-2B7D-43B8-AD8B-ED3109F5FBD3}" type="slidenum">
              <a:rPr lang="ru-RU" sz="1400" b="1" smtClean="0">
                <a:solidFill>
                  <a:schemeClr val="tx1"/>
                </a:solidFill>
              </a:rPr>
              <a:pPr/>
              <a:t>85</a:t>
            </a:fld>
            <a:endParaRPr lang="ru-RU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78743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95988" y="17253"/>
            <a:ext cx="9632198" cy="6640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  <a:t>Муниципальная программа  города Твери</a:t>
            </a:r>
          </a:p>
          <a:p>
            <a: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  <a:t>«Формирование современной городской среды» </a:t>
            </a:r>
          </a:p>
        </p:txBody>
      </p:sp>
      <p:sp>
        <p:nvSpPr>
          <p:cNvPr id="11" name="Пирог 10"/>
          <p:cNvSpPr/>
          <p:nvPr/>
        </p:nvSpPr>
        <p:spPr>
          <a:xfrm flipH="1">
            <a:off x="4433276" y="2042308"/>
            <a:ext cx="3325448" cy="3325448"/>
          </a:xfrm>
          <a:prstGeom prst="pie">
            <a:avLst>
              <a:gd name="adj1" fmla="val 23703"/>
              <a:gd name="adj2" fmla="val 5484282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Пирог 11"/>
          <p:cNvSpPr/>
          <p:nvPr/>
        </p:nvSpPr>
        <p:spPr>
          <a:xfrm flipH="1">
            <a:off x="4433276" y="2042308"/>
            <a:ext cx="3325448" cy="3325448"/>
          </a:xfrm>
          <a:prstGeom prst="pie">
            <a:avLst>
              <a:gd name="adj1" fmla="val 5436764"/>
              <a:gd name="adj2" fmla="val 10803702"/>
            </a:avLst>
          </a:prstGeom>
          <a:solidFill>
            <a:srgbClr val="70C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Пирог 12"/>
          <p:cNvSpPr/>
          <p:nvPr/>
        </p:nvSpPr>
        <p:spPr>
          <a:xfrm flipH="1">
            <a:off x="4433276" y="2042308"/>
            <a:ext cx="3325448" cy="3325448"/>
          </a:xfrm>
          <a:prstGeom prst="pie">
            <a:avLst>
              <a:gd name="adj1" fmla="val 16183250"/>
              <a:gd name="adj2" fmla="val 46447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Пирог 13"/>
          <p:cNvSpPr/>
          <p:nvPr/>
        </p:nvSpPr>
        <p:spPr>
          <a:xfrm flipH="1">
            <a:off x="4433276" y="2042308"/>
            <a:ext cx="3325448" cy="3325448"/>
          </a:xfrm>
          <a:prstGeom prst="pie">
            <a:avLst>
              <a:gd name="adj1" fmla="val 10737177"/>
              <a:gd name="adj2" fmla="val 16217943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4802594" y="2411626"/>
            <a:ext cx="2586812" cy="2586812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6" name="Овал 15"/>
          <p:cNvSpPr/>
          <p:nvPr/>
        </p:nvSpPr>
        <p:spPr>
          <a:xfrm>
            <a:off x="7434951" y="2199900"/>
            <a:ext cx="180748" cy="18074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7434951" y="5068333"/>
            <a:ext cx="180748" cy="180748"/>
          </a:xfrm>
          <a:prstGeom prst="ellipse">
            <a:avLst/>
          </a:prstGeom>
          <a:solidFill>
            <a:srgbClr val="70C3EC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4588820" y="2185968"/>
            <a:ext cx="180748" cy="180748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4588820" y="5061365"/>
            <a:ext cx="180748" cy="180748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1906947" y="4769505"/>
            <a:ext cx="256058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dirty="0"/>
              <a:t>Задача </a:t>
            </a:r>
            <a:endParaRPr lang="ru-RU" sz="1400" dirty="0" smtClean="0"/>
          </a:p>
          <a:p>
            <a:pPr algn="r"/>
            <a:r>
              <a:rPr lang="ru-RU" sz="1400" dirty="0" smtClean="0"/>
              <a:t>«</a:t>
            </a:r>
            <a:r>
              <a:rPr lang="ru-RU" sz="1400" dirty="0"/>
              <a:t>Благоустройство территорий общего пользования»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7696559" y="4749416"/>
            <a:ext cx="229754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Задача </a:t>
            </a:r>
            <a:endParaRPr lang="ru-RU" sz="1400" dirty="0" smtClean="0"/>
          </a:p>
          <a:p>
            <a:r>
              <a:rPr lang="ru-RU" sz="1400" dirty="0" smtClean="0"/>
              <a:t>«</a:t>
            </a:r>
            <a:r>
              <a:rPr lang="ru-RU" sz="1400" dirty="0"/>
              <a:t>Благоустройство дворовых территорий»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7724469" y="1881557"/>
            <a:ext cx="377307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Задача </a:t>
            </a:r>
            <a:endParaRPr lang="ru-RU" sz="1400" dirty="0" smtClean="0"/>
          </a:p>
          <a:p>
            <a:r>
              <a:rPr lang="ru-RU" sz="1400" dirty="0" smtClean="0"/>
              <a:t>«Обеспечение </a:t>
            </a:r>
            <a:r>
              <a:rPr lang="ru-RU" sz="1400" dirty="0"/>
              <a:t>надлежащего уровня санитарного состояния территории города»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1582142" y="1856652"/>
            <a:ext cx="289790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dirty="0"/>
              <a:t>Задача </a:t>
            </a:r>
            <a:endParaRPr lang="ru-RU" sz="1400" dirty="0" smtClean="0"/>
          </a:p>
          <a:p>
            <a:pPr algn="r"/>
            <a:r>
              <a:rPr lang="ru-RU" sz="1400" dirty="0" smtClean="0"/>
              <a:t>«</a:t>
            </a:r>
            <a:r>
              <a:rPr lang="ru-RU" sz="1400" dirty="0"/>
              <a:t>Обеспечение создания </a:t>
            </a:r>
            <a:endParaRPr lang="ru-RU" sz="1400" dirty="0" smtClean="0"/>
          </a:p>
          <a:p>
            <a:pPr algn="r"/>
            <a:r>
              <a:rPr lang="ru-RU" sz="1400" dirty="0" smtClean="0"/>
              <a:t>и </a:t>
            </a:r>
            <a:r>
              <a:rPr lang="ru-RU" sz="1400" dirty="0"/>
              <a:t>содержания мест захоронений»</a:t>
            </a:r>
          </a:p>
        </p:txBody>
      </p:sp>
      <p:pic>
        <p:nvPicPr>
          <p:cNvPr id="66" name="Рисунок 6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835586" y="2483793"/>
            <a:ext cx="538473" cy="502090"/>
          </a:xfrm>
          <a:prstGeom prst="rect">
            <a:avLst/>
          </a:prstGeom>
        </p:spPr>
      </p:pic>
      <p:grpSp>
        <p:nvGrpSpPr>
          <p:cNvPr id="2" name="Группа 68"/>
          <p:cNvGrpSpPr/>
          <p:nvPr/>
        </p:nvGrpSpPr>
        <p:grpSpPr>
          <a:xfrm>
            <a:off x="2914756" y="2588390"/>
            <a:ext cx="1518520" cy="654256"/>
            <a:chOff x="1521737" y="2683358"/>
            <a:chExt cx="1518520" cy="654256"/>
          </a:xfrm>
        </p:grpSpPr>
        <p:sp>
          <p:nvSpPr>
            <p:cNvPr id="71" name="Прямоугольник 70"/>
            <p:cNvSpPr/>
            <p:nvPr/>
          </p:nvSpPr>
          <p:spPr>
            <a:xfrm>
              <a:off x="1973763" y="2954995"/>
              <a:ext cx="335149" cy="144000"/>
            </a:xfrm>
            <a:prstGeom prst="rect">
              <a:avLst/>
            </a:prstGeom>
            <a:solidFill>
              <a:srgbClr val="7296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" dirty="0">
                <a:solidFill>
                  <a:schemeClr val="bg1"/>
                </a:solidFill>
              </a:endParaRPr>
            </a:p>
          </p:txBody>
        </p:sp>
        <p:sp>
          <p:nvSpPr>
            <p:cNvPr id="72" name="Прямоугольник 71"/>
            <p:cNvSpPr/>
            <p:nvPr/>
          </p:nvSpPr>
          <p:spPr>
            <a:xfrm>
              <a:off x="1973278" y="2757806"/>
              <a:ext cx="405717" cy="144000"/>
            </a:xfrm>
            <a:prstGeom prst="rect">
              <a:avLst/>
            </a:prstGeom>
            <a:solidFill>
              <a:srgbClr val="7296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" dirty="0">
                <a:solidFill>
                  <a:schemeClr val="bg1"/>
                </a:solidFill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1521737" y="2691283"/>
              <a:ext cx="4988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dirty="0" smtClean="0">
                  <a:solidFill>
                    <a:schemeClr val="bg1">
                      <a:lumMod val="50000"/>
                    </a:schemeClr>
                  </a:solidFill>
                </a:rPr>
                <a:t>2024</a:t>
              </a:r>
            </a:p>
            <a:p>
              <a:r>
                <a:rPr lang="ru-RU" sz="1200" b="1" dirty="0" smtClean="0">
                  <a:solidFill>
                    <a:schemeClr val="bg1">
                      <a:lumMod val="50000"/>
                    </a:schemeClr>
                  </a:solidFill>
                </a:rPr>
                <a:t>2025</a:t>
              </a:r>
            </a:p>
            <a:p>
              <a:r>
                <a:rPr lang="ru-RU" sz="1200" b="1" dirty="0" smtClean="0">
                  <a:solidFill>
                    <a:schemeClr val="bg1">
                      <a:lumMod val="50000"/>
                    </a:schemeClr>
                  </a:solidFill>
                </a:rPr>
                <a:t>2026</a:t>
              </a:r>
              <a:endParaRPr lang="ru-RU" sz="12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2322559" y="2683358"/>
              <a:ext cx="71769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 smtClean="0"/>
                <a:t>4</a:t>
              </a:r>
              <a:r>
                <a:rPr lang="en-US" sz="1200" dirty="0" smtClean="0"/>
                <a:t>7</a:t>
              </a:r>
              <a:r>
                <a:rPr lang="ru-RU" sz="1200" dirty="0" smtClean="0"/>
                <a:t>,</a:t>
              </a:r>
              <a:r>
                <a:rPr lang="en-US" sz="1200" dirty="0" smtClean="0"/>
                <a:t>1</a:t>
              </a:r>
              <a:endParaRPr lang="ru-RU" sz="1200" dirty="0" smtClean="0"/>
            </a:p>
            <a:p>
              <a:r>
                <a:rPr lang="ru-RU" sz="1200" dirty="0" smtClean="0"/>
                <a:t>44,</a:t>
              </a:r>
              <a:r>
                <a:rPr lang="en-US" sz="1200" dirty="0" smtClean="0"/>
                <a:t>1</a:t>
              </a:r>
              <a:endParaRPr lang="ru-RU" sz="1200" dirty="0" smtClean="0"/>
            </a:p>
            <a:p>
              <a:r>
                <a:rPr lang="ru-RU" sz="1200" dirty="0" smtClean="0"/>
                <a:t>44,</a:t>
              </a:r>
              <a:r>
                <a:rPr lang="en-US" sz="1200" dirty="0" smtClean="0"/>
                <a:t>1</a:t>
              </a:r>
              <a:endParaRPr lang="ru-RU" sz="1200" dirty="0"/>
            </a:p>
          </p:txBody>
        </p:sp>
      </p:grpSp>
      <p:grpSp>
        <p:nvGrpSpPr>
          <p:cNvPr id="3" name="Группа 75"/>
          <p:cNvGrpSpPr/>
          <p:nvPr/>
        </p:nvGrpSpPr>
        <p:grpSpPr>
          <a:xfrm>
            <a:off x="3070300" y="5553412"/>
            <a:ext cx="1518520" cy="654256"/>
            <a:chOff x="1521737" y="2683358"/>
            <a:chExt cx="1518520" cy="654256"/>
          </a:xfrm>
        </p:grpSpPr>
        <p:sp>
          <p:nvSpPr>
            <p:cNvPr id="77" name="Прямоугольник 76"/>
            <p:cNvSpPr/>
            <p:nvPr/>
          </p:nvSpPr>
          <p:spPr>
            <a:xfrm>
              <a:off x="1987410" y="2743627"/>
              <a:ext cx="396000" cy="144000"/>
            </a:xfrm>
            <a:prstGeom prst="rect">
              <a:avLst/>
            </a:prstGeom>
            <a:solidFill>
              <a:srgbClr val="7296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" dirty="0">
                <a:solidFill>
                  <a:schemeClr val="bg1"/>
                </a:solidFill>
              </a:endParaRPr>
            </a:p>
          </p:txBody>
        </p:sp>
        <p:sp>
          <p:nvSpPr>
            <p:cNvPr id="78" name="Прямоугольник 77"/>
            <p:cNvSpPr/>
            <p:nvPr/>
          </p:nvSpPr>
          <p:spPr>
            <a:xfrm>
              <a:off x="1984193" y="2928270"/>
              <a:ext cx="250173" cy="144000"/>
            </a:xfrm>
            <a:prstGeom prst="rect">
              <a:avLst/>
            </a:prstGeom>
            <a:solidFill>
              <a:srgbClr val="7296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" dirty="0">
                <a:solidFill>
                  <a:schemeClr val="bg1"/>
                </a:solidFill>
              </a:endParaRPr>
            </a:p>
          </p:txBody>
        </p:sp>
        <p:sp>
          <p:nvSpPr>
            <p:cNvPr id="79" name="Прямоугольник 78"/>
            <p:cNvSpPr/>
            <p:nvPr/>
          </p:nvSpPr>
          <p:spPr>
            <a:xfrm>
              <a:off x="1984193" y="3115000"/>
              <a:ext cx="250173" cy="144000"/>
            </a:xfrm>
            <a:prstGeom prst="rect">
              <a:avLst/>
            </a:prstGeom>
            <a:solidFill>
              <a:srgbClr val="7296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" dirty="0">
                <a:solidFill>
                  <a:schemeClr val="bg1"/>
                </a:solidFill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1521737" y="2691283"/>
              <a:ext cx="4988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dirty="0" smtClean="0">
                  <a:solidFill>
                    <a:schemeClr val="bg1">
                      <a:lumMod val="50000"/>
                    </a:schemeClr>
                  </a:solidFill>
                </a:rPr>
                <a:t>2024</a:t>
              </a:r>
            </a:p>
            <a:p>
              <a:r>
                <a:rPr lang="ru-RU" sz="1200" b="1" dirty="0" smtClean="0">
                  <a:solidFill>
                    <a:schemeClr val="bg1">
                      <a:lumMod val="50000"/>
                    </a:schemeClr>
                  </a:solidFill>
                </a:rPr>
                <a:t>2025</a:t>
              </a:r>
            </a:p>
            <a:p>
              <a:r>
                <a:rPr lang="ru-RU" sz="1200" b="1" dirty="0" smtClean="0">
                  <a:solidFill>
                    <a:schemeClr val="bg1">
                      <a:lumMod val="50000"/>
                    </a:schemeClr>
                  </a:solidFill>
                </a:rPr>
                <a:t>2026</a:t>
              </a:r>
              <a:endParaRPr lang="ru-RU" sz="12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2322559" y="2683358"/>
              <a:ext cx="71769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433</a:t>
              </a:r>
              <a:r>
                <a:rPr lang="ru-RU" sz="1200" dirty="0" smtClean="0"/>
                <a:t>,</a:t>
              </a:r>
              <a:r>
                <a:rPr lang="en-US" sz="1200" dirty="0" smtClean="0"/>
                <a:t>1</a:t>
              </a:r>
              <a:endParaRPr lang="ru-RU" sz="1200" dirty="0" smtClean="0"/>
            </a:p>
            <a:p>
              <a:r>
                <a:rPr lang="ru-RU" sz="1200" dirty="0" smtClean="0"/>
                <a:t>2</a:t>
              </a:r>
              <a:r>
                <a:rPr lang="en-US" sz="1200" dirty="0" smtClean="0"/>
                <a:t>79</a:t>
              </a:r>
              <a:r>
                <a:rPr lang="ru-RU" sz="1200" dirty="0" smtClean="0"/>
                <a:t>,</a:t>
              </a:r>
              <a:r>
                <a:rPr lang="en-US" sz="1200" dirty="0" smtClean="0"/>
                <a:t>2</a:t>
              </a:r>
              <a:endParaRPr lang="ru-RU" sz="1200" dirty="0" smtClean="0"/>
            </a:p>
            <a:p>
              <a:r>
                <a:rPr lang="ru-RU" sz="1200" dirty="0" smtClean="0"/>
                <a:t>2</a:t>
              </a:r>
              <a:r>
                <a:rPr lang="en-US" sz="1200" dirty="0" smtClean="0"/>
                <a:t>79</a:t>
              </a:r>
              <a:r>
                <a:rPr lang="ru-RU" sz="1200" dirty="0" smtClean="0"/>
                <a:t>,</a:t>
              </a:r>
              <a:r>
                <a:rPr lang="en-US" sz="1200" smtClean="0"/>
                <a:t>2</a:t>
              </a:r>
              <a:endParaRPr lang="ru-RU" sz="1200" dirty="0"/>
            </a:p>
          </p:txBody>
        </p:sp>
      </p:grpSp>
      <p:grpSp>
        <p:nvGrpSpPr>
          <p:cNvPr id="4" name="Группа 81"/>
          <p:cNvGrpSpPr/>
          <p:nvPr/>
        </p:nvGrpSpPr>
        <p:grpSpPr>
          <a:xfrm>
            <a:off x="7641967" y="5574100"/>
            <a:ext cx="1518520" cy="654256"/>
            <a:chOff x="1521737" y="2683358"/>
            <a:chExt cx="1518520" cy="654256"/>
          </a:xfrm>
        </p:grpSpPr>
        <p:sp>
          <p:nvSpPr>
            <p:cNvPr id="83" name="Прямоугольник 82"/>
            <p:cNvSpPr/>
            <p:nvPr/>
          </p:nvSpPr>
          <p:spPr>
            <a:xfrm>
              <a:off x="1987410" y="2743627"/>
              <a:ext cx="310153" cy="144000"/>
            </a:xfrm>
            <a:prstGeom prst="rect">
              <a:avLst/>
            </a:prstGeom>
            <a:solidFill>
              <a:srgbClr val="7296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" dirty="0">
                <a:solidFill>
                  <a:schemeClr val="bg1"/>
                </a:solidFill>
              </a:endParaRPr>
            </a:p>
          </p:txBody>
        </p:sp>
        <p:sp>
          <p:nvSpPr>
            <p:cNvPr id="84" name="Прямоугольник 83"/>
            <p:cNvSpPr/>
            <p:nvPr/>
          </p:nvSpPr>
          <p:spPr>
            <a:xfrm>
              <a:off x="1987410" y="2911763"/>
              <a:ext cx="96675" cy="163994"/>
            </a:xfrm>
            <a:prstGeom prst="rect">
              <a:avLst/>
            </a:prstGeom>
            <a:solidFill>
              <a:srgbClr val="7296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" dirty="0">
                <a:solidFill>
                  <a:schemeClr val="bg1"/>
                </a:solidFill>
              </a:endParaRP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1521737" y="2691283"/>
              <a:ext cx="4988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dirty="0" smtClean="0">
                  <a:solidFill>
                    <a:schemeClr val="bg1">
                      <a:lumMod val="50000"/>
                    </a:schemeClr>
                  </a:solidFill>
                </a:rPr>
                <a:t>2024</a:t>
              </a:r>
            </a:p>
            <a:p>
              <a:r>
                <a:rPr lang="ru-RU" sz="1200" b="1" dirty="0" smtClean="0">
                  <a:solidFill>
                    <a:schemeClr val="bg1">
                      <a:lumMod val="50000"/>
                    </a:schemeClr>
                  </a:solidFill>
                </a:rPr>
                <a:t>2025</a:t>
              </a:r>
            </a:p>
            <a:p>
              <a:r>
                <a:rPr lang="ru-RU" sz="1200" b="1" dirty="0" smtClean="0">
                  <a:solidFill>
                    <a:schemeClr val="bg1">
                      <a:lumMod val="50000"/>
                    </a:schemeClr>
                  </a:solidFill>
                </a:rPr>
                <a:t>2026</a:t>
              </a:r>
              <a:endParaRPr lang="ru-RU" sz="12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2322559" y="2683358"/>
              <a:ext cx="71769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10</a:t>
              </a:r>
              <a:r>
                <a:rPr lang="ru-RU" sz="1200" dirty="0" smtClean="0"/>
                <a:t>,0</a:t>
              </a:r>
            </a:p>
            <a:p>
              <a:r>
                <a:rPr lang="en-US" sz="1200" dirty="0" smtClean="0"/>
                <a:t>0</a:t>
              </a:r>
              <a:r>
                <a:rPr lang="ru-RU" sz="1200" dirty="0" smtClean="0"/>
                <a:t>,0</a:t>
              </a:r>
            </a:p>
            <a:p>
              <a:r>
                <a:rPr lang="en-US" sz="1200" dirty="0" smtClean="0"/>
                <a:t>0</a:t>
              </a:r>
              <a:r>
                <a:rPr lang="ru-RU" sz="1200" dirty="0" smtClean="0"/>
                <a:t>,0</a:t>
              </a:r>
              <a:endParaRPr lang="ru-RU" sz="1200" dirty="0"/>
            </a:p>
          </p:txBody>
        </p:sp>
      </p:grpSp>
      <p:grpSp>
        <p:nvGrpSpPr>
          <p:cNvPr id="5" name="Группа 87"/>
          <p:cNvGrpSpPr/>
          <p:nvPr/>
        </p:nvGrpSpPr>
        <p:grpSpPr>
          <a:xfrm>
            <a:off x="7868644" y="2595316"/>
            <a:ext cx="1518520" cy="654256"/>
            <a:chOff x="1521737" y="2683358"/>
            <a:chExt cx="1518520" cy="654256"/>
          </a:xfrm>
        </p:grpSpPr>
        <p:sp>
          <p:nvSpPr>
            <p:cNvPr id="89" name="Прямоугольник 88"/>
            <p:cNvSpPr/>
            <p:nvPr/>
          </p:nvSpPr>
          <p:spPr>
            <a:xfrm>
              <a:off x="1987410" y="2743627"/>
              <a:ext cx="396000" cy="154216"/>
            </a:xfrm>
            <a:prstGeom prst="rect">
              <a:avLst/>
            </a:prstGeom>
            <a:solidFill>
              <a:srgbClr val="7296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" dirty="0">
                <a:solidFill>
                  <a:schemeClr val="bg1"/>
                </a:solidFill>
              </a:endParaRPr>
            </a:p>
          </p:txBody>
        </p:sp>
        <p:sp>
          <p:nvSpPr>
            <p:cNvPr id="90" name="Прямоугольник 89"/>
            <p:cNvSpPr/>
            <p:nvPr/>
          </p:nvSpPr>
          <p:spPr>
            <a:xfrm>
              <a:off x="1987410" y="2933780"/>
              <a:ext cx="399216" cy="144000"/>
            </a:xfrm>
            <a:prstGeom prst="rect">
              <a:avLst/>
            </a:prstGeom>
            <a:solidFill>
              <a:srgbClr val="7296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" dirty="0">
                <a:solidFill>
                  <a:schemeClr val="bg1"/>
                </a:solidFill>
              </a:endParaRPr>
            </a:p>
          </p:txBody>
        </p:sp>
        <p:sp>
          <p:nvSpPr>
            <p:cNvPr id="91" name="Прямоугольник 90"/>
            <p:cNvSpPr/>
            <p:nvPr/>
          </p:nvSpPr>
          <p:spPr>
            <a:xfrm>
              <a:off x="1984194" y="3115000"/>
              <a:ext cx="399216" cy="144000"/>
            </a:xfrm>
            <a:prstGeom prst="rect">
              <a:avLst/>
            </a:prstGeom>
            <a:solidFill>
              <a:srgbClr val="7296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" dirty="0">
                <a:solidFill>
                  <a:schemeClr val="bg1"/>
                </a:solidFill>
              </a:endParaRP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1521737" y="2691283"/>
              <a:ext cx="4988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dirty="0" smtClean="0">
                  <a:solidFill>
                    <a:schemeClr val="bg1">
                      <a:lumMod val="50000"/>
                    </a:schemeClr>
                  </a:solidFill>
                </a:rPr>
                <a:t>2024</a:t>
              </a:r>
            </a:p>
            <a:p>
              <a:r>
                <a:rPr lang="ru-RU" sz="1200" b="1" dirty="0" smtClean="0">
                  <a:solidFill>
                    <a:schemeClr val="bg1">
                      <a:lumMod val="50000"/>
                    </a:schemeClr>
                  </a:solidFill>
                </a:rPr>
                <a:t>2025</a:t>
              </a:r>
            </a:p>
            <a:p>
              <a:r>
                <a:rPr lang="ru-RU" sz="1200" b="1" dirty="0" smtClean="0">
                  <a:solidFill>
                    <a:schemeClr val="bg1">
                      <a:lumMod val="50000"/>
                    </a:schemeClr>
                  </a:solidFill>
                </a:rPr>
                <a:t>2026</a:t>
              </a:r>
              <a:endParaRPr lang="ru-RU" sz="12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2322559" y="2683358"/>
              <a:ext cx="71769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 smtClean="0"/>
                <a:t>4,0</a:t>
              </a:r>
            </a:p>
            <a:p>
              <a:r>
                <a:rPr lang="ru-RU" sz="1200" dirty="0" smtClean="0"/>
                <a:t>4,0</a:t>
              </a:r>
            </a:p>
            <a:p>
              <a:r>
                <a:rPr lang="ru-RU" sz="1200" dirty="0" smtClean="0"/>
                <a:t>4,0</a:t>
              </a:r>
              <a:endParaRPr lang="ru-RU" sz="1200" dirty="0"/>
            </a:p>
          </p:txBody>
        </p:sp>
      </p:grpSp>
      <p:sp>
        <p:nvSpPr>
          <p:cNvPr id="95" name="TextBox 94"/>
          <p:cNvSpPr txBox="1"/>
          <p:nvPr/>
        </p:nvSpPr>
        <p:spPr>
          <a:xfrm>
            <a:off x="5576499" y="4483974"/>
            <a:ext cx="10390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м</a:t>
            </a:r>
            <a:r>
              <a:rPr lang="ru-RU" dirty="0" smtClean="0"/>
              <a:t>лн руб.</a:t>
            </a:r>
            <a:endParaRPr lang="ru-RU" dirty="0"/>
          </a:p>
        </p:txBody>
      </p:sp>
      <p:sp>
        <p:nvSpPr>
          <p:cNvPr id="97" name="Прямоугольник 96"/>
          <p:cNvSpPr/>
          <p:nvPr/>
        </p:nvSpPr>
        <p:spPr>
          <a:xfrm>
            <a:off x="5070951" y="3286815"/>
            <a:ext cx="468000" cy="1065095"/>
          </a:xfrm>
          <a:prstGeom prst="rect">
            <a:avLst/>
          </a:prstGeom>
          <a:solidFill>
            <a:srgbClr val="7296AA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8" name="Прямоугольник 97"/>
          <p:cNvSpPr/>
          <p:nvPr/>
        </p:nvSpPr>
        <p:spPr>
          <a:xfrm>
            <a:off x="5874914" y="3638356"/>
            <a:ext cx="468000" cy="713426"/>
          </a:xfrm>
          <a:prstGeom prst="rect">
            <a:avLst/>
          </a:prstGeom>
          <a:solidFill>
            <a:srgbClr val="7296AA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9" name="Прямоугольник 98"/>
          <p:cNvSpPr/>
          <p:nvPr/>
        </p:nvSpPr>
        <p:spPr>
          <a:xfrm>
            <a:off x="6682227" y="3638356"/>
            <a:ext cx="468000" cy="719925"/>
          </a:xfrm>
          <a:prstGeom prst="rect">
            <a:avLst/>
          </a:prstGeom>
          <a:solidFill>
            <a:srgbClr val="7296AA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TextBox 99"/>
          <p:cNvSpPr txBox="1"/>
          <p:nvPr/>
        </p:nvSpPr>
        <p:spPr>
          <a:xfrm>
            <a:off x="5051705" y="4125070"/>
            <a:ext cx="4988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2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2024</a:t>
            </a:r>
            <a:endParaRPr lang="ru-RU" sz="12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5863625" y="4132423"/>
            <a:ext cx="4988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2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2025</a:t>
            </a:r>
            <a:endParaRPr lang="ru-RU" sz="12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6673310" y="4132423"/>
            <a:ext cx="4988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2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2026</a:t>
            </a:r>
            <a:endParaRPr lang="ru-RU" sz="12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5042905" y="3009816"/>
            <a:ext cx="5373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494,2</a:t>
            </a:r>
            <a:endParaRPr lang="ru-RU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5829855" y="3360685"/>
            <a:ext cx="5373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327,3</a:t>
            </a:r>
            <a:endParaRPr lang="ru-RU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6647563" y="3363316"/>
            <a:ext cx="5373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327,3</a:t>
            </a:r>
            <a:endParaRPr lang="ru-RU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6" name="Прямоугольник 105"/>
          <p:cNvSpPr/>
          <p:nvPr/>
        </p:nvSpPr>
        <p:spPr>
          <a:xfrm>
            <a:off x="1764232" y="943248"/>
            <a:ext cx="46203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bg1">
                    <a:lumMod val="50000"/>
                  </a:schemeClr>
                </a:solidFill>
              </a:rPr>
              <a:t>Цель муниципальной программы: </a:t>
            </a:r>
          </a:p>
          <a:p>
            <a:r>
              <a:rPr lang="ru-RU" sz="1400" b="1" dirty="0">
                <a:solidFill>
                  <a:schemeClr val="bg1">
                    <a:lumMod val="50000"/>
                  </a:schemeClr>
                </a:solidFill>
              </a:rPr>
              <a:t>Повышение уровня благоустройства территории города</a:t>
            </a:r>
          </a:p>
        </p:txBody>
      </p:sp>
      <p:pic>
        <p:nvPicPr>
          <p:cNvPr id="107" name="Picture 2" descr="http://cdn.onlinewebfonts.com/svg/download_464253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584" y="893413"/>
            <a:ext cx="622255" cy="62289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11423913" y="6492875"/>
            <a:ext cx="768087" cy="365125"/>
          </a:xfrm>
        </p:spPr>
        <p:txBody>
          <a:bodyPr/>
          <a:lstStyle/>
          <a:p>
            <a:fld id="{F8B4F9AE-2B7D-43B8-AD8B-ED3109F5FBD3}" type="slidenum">
              <a:rPr lang="ru-RU" sz="1400" b="1" smtClean="0">
                <a:solidFill>
                  <a:schemeClr val="bg1"/>
                </a:solidFill>
              </a:rPr>
              <a:pPr/>
              <a:t>86</a:t>
            </a:fld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63" name="Прямоугольник 77"/>
          <p:cNvSpPr/>
          <p:nvPr/>
        </p:nvSpPr>
        <p:spPr>
          <a:xfrm>
            <a:off x="0" y="6581160"/>
            <a:ext cx="12187680" cy="276480"/>
          </a:xfrm>
          <a:prstGeom prst="rect">
            <a:avLst/>
          </a:prstGeom>
          <a:solidFill>
            <a:srgbClr val="BCB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350" b="1" strike="noStrike" spc="-1" dirty="0">
              <a:solidFill>
                <a:schemeClr val="lt1"/>
              </a:solidFill>
              <a:latin typeface="Calibri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11824592" y="6550223"/>
            <a:ext cx="36740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6E56C8BD-70D1-4B45-8C1B-2C0F3206853E}" type="slidenum">
              <a:rPr lang="ru-RU" sz="1400" b="1">
                <a:latin typeface="Calibri" panose="020F0502020204030204" pitchFamily="34" charset="0"/>
              </a:rPr>
              <a:pPr algn="ctr"/>
              <a:t>86</a:t>
            </a:fld>
            <a:endParaRPr lang="ru-RU" sz="1400" b="1" dirty="0">
              <a:latin typeface="Calibri" panose="020F0502020204030204" pitchFamily="34" charset="0"/>
            </a:endParaRPr>
          </a:p>
        </p:txBody>
      </p:sp>
      <p:grpSp>
        <p:nvGrpSpPr>
          <p:cNvPr id="6" name="Группа 64"/>
          <p:cNvGrpSpPr/>
          <p:nvPr/>
        </p:nvGrpSpPr>
        <p:grpSpPr>
          <a:xfrm>
            <a:off x="31634" y="6519161"/>
            <a:ext cx="2477765" cy="327779"/>
            <a:chOff x="31634" y="6519161"/>
            <a:chExt cx="2477765" cy="327779"/>
          </a:xfrm>
        </p:grpSpPr>
        <p:sp>
          <p:nvSpPr>
            <p:cNvPr id="70" name="TextBox 69"/>
            <p:cNvSpPr txBox="1"/>
            <p:nvPr/>
          </p:nvSpPr>
          <p:spPr>
            <a:xfrm>
              <a:off x="324698" y="6552772"/>
              <a:ext cx="218470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b="1" dirty="0" smtClean="0">
                  <a:latin typeface="Calibri" panose="020F0502020204030204" pitchFamily="34" charset="0"/>
                </a:rPr>
                <a:t>Администрация города Твери</a:t>
              </a:r>
              <a:endParaRPr lang="ru-RU" sz="1200" b="1" dirty="0">
                <a:latin typeface="Calibri" panose="020F0502020204030204" pitchFamily="34" charset="0"/>
              </a:endParaRPr>
            </a:p>
          </p:txBody>
        </p:sp>
        <p:pic>
          <p:nvPicPr>
            <p:cNvPr id="108" name="Picture 2" descr="Герб города Тверь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1634" y="6519161"/>
              <a:ext cx="294369" cy="3277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7" name="Прямоугольник 66"/>
          <p:cNvSpPr/>
          <p:nvPr/>
        </p:nvSpPr>
        <p:spPr>
          <a:xfrm>
            <a:off x="8107639" y="5994238"/>
            <a:ext cx="96675" cy="163994"/>
          </a:xfrm>
          <a:prstGeom prst="rect">
            <a:avLst/>
          </a:prstGeom>
          <a:solidFill>
            <a:srgbClr val="7296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" dirty="0">
              <a:solidFill>
                <a:schemeClr val="bg1"/>
              </a:solidFill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3365181" y="3058333"/>
            <a:ext cx="335149" cy="144000"/>
          </a:xfrm>
          <a:prstGeom prst="rect">
            <a:avLst/>
          </a:prstGeom>
          <a:solidFill>
            <a:srgbClr val="7296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01642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1"/>
          <p:cNvSpPr>
            <a:spLocks noGrp="1"/>
          </p:cNvSpPr>
          <p:nvPr>
            <p:ph type="title"/>
          </p:nvPr>
        </p:nvSpPr>
        <p:spPr>
          <a:xfrm>
            <a:off x="468186" y="154379"/>
            <a:ext cx="9995831" cy="100811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defRPr/>
            </a:pPr>
            <a:r>
              <a:rPr lang="ru-RU" sz="2000" spc="-1" dirty="0" smtClean="0">
                <a:solidFill>
                  <a:schemeClr val="accent5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Расходы на реализацию муниципальной программы </a:t>
            </a:r>
            <a:br>
              <a:rPr lang="ru-RU" sz="2000" spc="-1" dirty="0" smtClean="0">
                <a:solidFill>
                  <a:schemeClr val="accent5">
                    <a:lumMod val="75000"/>
                  </a:schemeClr>
                </a:solidFill>
                <a:latin typeface="Calibri"/>
                <a:ea typeface="+mn-ea"/>
                <a:cs typeface="+mn-cs"/>
              </a:rPr>
            </a:br>
            <a:r>
              <a:rPr lang="ru-RU" sz="2000" spc="-1" dirty="0" smtClean="0">
                <a:solidFill>
                  <a:schemeClr val="accent5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«Формирование современной городской среды» на 202</a:t>
            </a:r>
            <a:r>
              <a:rPr lang="en-US" sz="2000" spc="-1" dirty="0" smtClean="0">
                <a:solidFill>
                  <a:schemeClr val="accent5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4</a:t>
            </a:r>
            <a:r>
              <a:rPr lang="ru-RU" sz="2000" spc="-1" dirty="0" smtClean="0">
                <a:solidFill>
                  <a:schemeClr val="accent5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 год</a:t>
            </a:r>
            <a:br>
              <a:rPr lang="ru-RU" sz="2000" spc="-1" dirty="0" smtClean="0">
                <a:solidFill>
                  <a:schemeClr val="accent5">
                    <a:lumMod val="75000"/>
                  </a:schemeClr>
                </a:solidFill>
                <a:latin typeface="Calibri"/>
                <a:ea typeface="+mn-ea"/>
                <a:cs typeface="+mn-cs"/>
              </a:rPr>
            </a:br>
            <a:endParaRPr lang="ru-RU" sz="2000" spc="-1" dirty="0">
              <a:solidFill>
                <a:schemeClr val="accent5">
                  <a:lumMod val="75000"/>
                </a:scheme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31371" y="1988844"/>
            <a:ext cx="2702259" cy="60050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6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927649" y="2132861"/>
            <a:ext cx="8625387" cy="95534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14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Содержимое 13"/>
          <p:cNvGraphicFramePr>
            <a:graphicFrameLocks noGrp="1"/>
          </p:cNvGraphicFramePr>
          <p:nvPr>
            <p:ph idx="1"/>
          </p:nvPr>
        </p:nvGraphicFramePr>
        <p:xfrm>
          <a:off x="623394" y="1484784"/>
          <a:ext cx="10972799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2" name="Схема 11"/>
          <p:cNvGraphicFramePr/>
          <p:nvPr/>
        </p:nvGraphicFramePr>
        <p:xfrm>
          <a:off x="527382" y="1772816"/>
          <a:ext cx="11329259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22" name="Таблица 21"/>
          <p:cNvGraphicFramePr>
            <a:graphicFrameLocks noGrp="1"/>
          </p:cNvGraphicFramePr>
          <p:nvPr/>
        </p:nvGraphicFramePr>
        <p:xfrm>
          <a:off x="286850" y="1005991"/>
          <a:ext cx="11617291" cy="52931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14608"/>
                <a:gridCol w="1802683"/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  <a:cs typeface="Times New Roman" pitchFamily="18" charset="0"/>
                        </a:rPr>
                        <a:t>Наименование </a:t>
                      </a:r>
                      <a:r>
                        <a:rPr lang="ru-RU" sz="1600" baseline="0" dirty="0" smtClean="0">
                          <a:latin typeface="+mn-lt"/>
                          <a:cs typeface="Times New Roman" pitchFamily="18" charset="0"/>
                        </a:rPr>
                        <a:t> расходов</a:t>
                      </a:r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  <a:cs typeface="Times New Roman" pitchFamily="18" charset="0"/>
                        </a:rPr>
                        <a:t>202</a:t>
                      </a:r>
                      <a:r>
                        <a:rPr lang="en-US" sz="1600" dirty="0" smtClean="0">
                          <a:latin typeface="+mn-lt"/>
                          <a:cs typeface="Times New Roman" pitchFamily="18" charset="0"/>
                        </a:rPr>
                        <a:t>4</a:t>
                      </a:r>
                      <a:r>
                        <a:rPr lang="ru-RU" sz="1600" dirty="0" smtClean="0">
                          <a:latin typeface="+mn-lt"/>
                          <a:cs typeface="Times New Roman" pitchFamily="18" charset="0"/>
                        </a:rPr>
                        <a:t> год</a:t>
                      </a:r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</a:tr>
              <a:tr h="3600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+mn-lt"/>
                          <a:cs typeface="Times New Roman" pitchFamily="18" charset="0"/>
                        </a:rPr>
                        <a:t>Всего по</a:t>
                      </a:r>
                      <a:r>
                        <a:rPr lang="ru-RU" sz="1600" baseline="0" dirty="0" smtClean="0">
                          <a:latin typeface="+mn-lt"/>
                          <a:cs typeface="Times New Roman" pitchFamily="18" charset="0"/>
                        </a:rPr>
                        <a:t> муниципальной программе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+mn-lt"/>
                          <a:cs typeface="Times New Roman" pitchFamily="18" charset="0"/>
                        </a:rPr>
                        <a:t>4</a:t>
                      </a:r>
                      <a:r>
                        <a:rPr lang="en-US" sz="1600" b="1" dirty="0" smtClean="0">
                          <a:latin typeface="+mn-lt"/>
                          <a:cs typeface="Times New Roman" pitchFamily="18" charset="0"/>
                        </a:rPr>
                        <a:t>94</a:t>
                      </a:r>
                      <a:r>
                        <a:rPr lang="ru-RU" sz="1600" b="1" dirty="0" smtClean="0">
                          <a:latin typeface="+mn-lt"/>
                          <a:cs typeface="Times New Roman" pitchFamily="18" charset="0"/>
                        </a:rPr>
                        <a:t>,</a:t>
                      </a:r>
                      <a:r>
                        <a:rPr lang="en-US" sz="1600" b="1" dirty="0" smtClean="0">
                          <a:latin typeface="+mn-lt"/>
                          <a:cs typeface="Times New Roman" pitchFamily="18" charset="0"/>
                        </a:rPr>
                        <a:t>2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</a:tr>
              <a:tr h="2880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+mn-lt"/>
                          <a:cs typeface="Times New Roman" pitchFamily="18" charset="0"/>
                        </a:rPr>
                        <a:t>в том числе по направлениям расходов:</a:t>
                      </a:r>
                      <a:endParaRPr lang="ru-RU" sz="1600" i="1" dirty="0">
                        <a:solidFill>
                          <a:srgbClr val="00206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rgbClr val="00206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</a:tr>
              <a:tr h="991344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+mn-lt"/>
                          <a:cs typeface="Times New Roman" pitchFamily="18" charset="0"/>
                        </a:rPr>
                        <a:t>- содержание</a:t>
                      </a:r>
                      <a:r>
                        <a:rPr lang="ru-RU" sz="1600" baseline="0" dirty="0" smtClean="0">
                          <a:latin typeface="+mn-lt"/>
                          <a:cs typeface="Times New Roman" pitchFamily="18" charset="0"/>
                        </a:rPr>
                        <a:t> и ремонт фонтанов, братских и воинских захоронений, детских и спортивных площадок, ярмарок, вывоз несанкционированных навалов мусора, наружное оформление территории города, организация платного парковочного пространства и иные мероприятия в сфере благоустройства</a:t>
                      </a:r>
                      <a:endParaRPr lang="ru-RU" sz="1600" dirty="0">
                        <a:solidFill>
                          <a:srgbClr val="00206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61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,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9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</a:tr>
              <a:tr h="504056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+mn-lt"/>
                          <a:cs typeface="Times New Roman" pitchFamily="18" charset="0"/>
                        </a:rPr>
                        <a:t>- обеспечение уличного освещения города Твери (2</a:t>
                      </a:r>
                      <a:r>
                        <a:rPr lang="en-US" sz="1600" dirty="0" smtClean="0">
                          <a:latin typeface="+mn-lt"/>
                          <a:cs typeface="Times New Roman" pitchFamily="18" charset="0"/>
                        </a:rPr>
                        <a:t>3</a:t>
                      </a:r>
                      <a:r>
                        <a:rPr lang="ru-RU" sz="1600" baseline="0" dirty="0" smtClean="0"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lang="en-US" sz="1600" baseline="0" dirty="0" smtClean="0">
                          <a:latin typeface="+mn-lt"/>
                          <a:cs typeface="Times New Roman" pitchFamily="18" charset="0"/>
                        </a:rPr>
                        <a:t>1</a:t>
                      </a:r>
                      <a:r>
                        <a:rPr lang="ru-RU" sz="1600" baseline="0" dirty="0" smtClean="0">
                          <a:latin typeface="+mn-lt"/>
                          <a:cs typeface="Times New Roman" pitchFamily="18" charset="0"/>
                        </a:rPr>
                        <a:t>1</a:t>
                      </a:r>
                      <a:r>
                        <a:rPr lang="en-US" sz="1600" baseline="0" dirty="0" smtClean="0">
                          <a:latin typeface="+mn-lt"/>
                          <a:cs typeface="Times New Roman" pitchFamily="18" charset="0"/>
                        </a:rPr>
                        <a:t>5</a:t>
                      </a:r>
                      <a:r>
                        <a:rPr lang="ru-RU" sz="1600" dirty="0" smtClean="0"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err="1" smtClean="0">
                          <a:latin typeface="+mn-lt"/>
                          <a:cs typeface="Times New Roman" pitchFamily="18" charset="0"/>
                        </a:rPr>
                        <a:t>светоточек</a:t>
                      </a:r>
                      <a:r>
                        <a:rPr lang="ru-RU" sz="1600" dirty="0" smtClean="0">
                          <a:latin typeface="+mn-lt"/>
                          <a:cs typeface="Times New Roman" pitchFamily="18" charset="0"/>
                        </a:rPr>
                        <a:t>)</a:t>
                      </a:r>
                      <a:endParaRPr lang="ru-RU" sz="1600" dirty="0">
                        <a:solidFill>
                          <a:srgbClr val="00206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1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82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,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6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</a:tr>
              <a:tr h="576064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+mn-lt"/>
                          <a:cs typeface="Times New Roman" pitchFamily="18" charset="0"/>
                        </a:rPr>
                        <a:t>-</a:t>
                      </a:r>
                      <a:r>
                        <a:rPr lang="ru-RU" sz="1600" baseline="0" dirty="0" smtClean="0">
                          <a:latin typeface="+mn-lt"/>
                          <a:cs typeface="Times New Roman" pitchFamily="18" charset="0"/>
                        </a:rPr>
                        <a:t> субсидии МБУ «Зеленстрой» на выполнение муниципального задания по </a:t>
                      </a:r>
                      <a:r>
                        <a:rPr lang="ru-RU" sz="1600" dirty="0" smtClean="0">
                          <a:latin typeface="+mn-lt"/>
                          <a:cs typeface="Times New Roman" pitchFamily="18" charset="0"/>
                        </a:rPr>
                        <a:t>благоустройству и озеленению</a:t>
                      </a:r>
                      <a:r>
                        <a:rPr lang="ru-RU" sz="1600" baseline="0" dirty="0" smtClean="0">
                          <a:latin typeface="+mn-lt"/>
                          <a:cs typeface="Times New Roman" pitchFamily="18" charset="0"/>
                        </a:rPr>
                        <a:t> (содержание парков, скверов и зеленых зон)</a:t>
                      </a:r>
                      <a:endParaRPr lang="ru-RU" sz="1600" dirty="0">
                        <a:solidFill>
                          <a:srgbClr val="00206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105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,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6</a:t>
                      </a:r>
                      <a:endParaRPr lang="ru-RU" sz="1600" dirty="0" smtClean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  <a:p>
                      <a:pPr algn="ctr"/>
                      <a:endParaRPr lang="ru-RU" sz="160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</a:tr>
              <a:tr h="576064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+mn-lt"/>
                          <a:cs typeface="Times New Roman" pitchFamily="18" charset="0"/>
                        </a:rPr>
                        <a:t>- субсидии</a:t>
                      </a:r>
                      <a:r>
                        <a:rPr lang="ru-RU" sz="1600" baseline="0" dirty="0" smtClean="0">
                          <a:latin typeface="+mn-lt"/>
                          <a:cs typeface="Times New Roman" pitchFamily="18" charset="0"/>
                        </a:rPr>
                        <a:t> МБУ «Радуница» на выполнение муниципального задания по содержанию мест захоронений</a:t>
                      </a:r>
                      <a:endParaRPr lang="ru-RU" sz="1600" b="1" i="1" dirty="0">
                        <a:solidFill>
                          <a:srgbClr val="00206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  <a:cs typeface="Times New Roman" pitchFamily="18" charset="0"/>
                        </a:rPr>
                        <a:t>25,7</a:t>
                      </a:r>
                    </a:p>
                  </a:txBody>
                  <a:tcPr marL="121920" marR="121920"/>
                </a:tc>
              </a:tr>
              <a:tr h="648072">
                <a:tc>
                  <a:txBody>
                    <a:bodyPr/>
                    <a:lstStyle/>
                    <a:p>
                      <a:pPr lvl="0" algn="just"/>
                      <a:r>
                        <a:rPr lang="ru-RU" sz="1600" kern="1200" dirty="0" smtClean="0">
                          <a:latin typeface="+mn-lt"/>
                          <a:cs typeface="Times New Roman" pitchFamily="18" charset="0"/>
                        </a:rPr>
                        <a:t>- благоустройство общественных и дворовых территорий в рамках национального</a:t>
                      </a:r>
                      <a:r>
                        <a:rPr lang="ru-RU" sz="1600" kern="1200" baseline="0" dirty="0" smtClean="0">
                          <a:latin typeface="+mn-lt"/>
                          <a:cs typeface="Times New Roman" pitchFamily="18" charset="0"/>
                        </a:rPr>
                        <a:t> проекта </a:t>
                      </a:r>
                      <a:r>
                        <a:rPr lang="ru-RU" sz="1600" kern="1200" dirty="0" smtClean="0">
                          <a:latin typeface="+mn-lt"/>
                          <a:cs typeface="Times New Roman" pitchFamily="18" charset="0"/>
                        </a:rPr>
                        <a:t> «Жилье и городская среда»</a:t>
                      </a:r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7</a:t>
                      </a:r>
                      <a:r>
                        <a:rPr lang="ru-RU" sz="1600" b="0" i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8,</a:t>
                      </a:r>
                      <a:r>
                        <a:rPr lang="en-US" sz="1600" b="0" i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0</a:t>
                      </a:r>
                      <a:endParaRPr lang="ru-RU" sz="1600" b="0" i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</a:tr>
              <a:tr h="36004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- проектирование и строительство нового кладбища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1</a:t>
                      </a:r>
                      <a:r>
                        <a:rPr lang="en-US" sz="1600" b="0" i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8</a:t>
                      </a:r>
                      <a:r>
                        <a:rPr lang="ru-RU" sz="1600" b="0" i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,</a:t>
                      </a:r>
                      <a:r>
                        <a:rPr lang="en-US" sz="1600" b="0" i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4</a:t>
                      </a:r>
                      <a:endParaRPr lang="ru-RU" sz="1600" b="0" i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</a:tr>
              <a:tr h="36004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latin typeface="+mn-lt"/>
                          <a:cs typeface="Times New Roman" pitchFamily="18" charset="0"/>
                        </a:rPr>
                        <a:t>- реализация программы поддержки местных инициатив и   инициативных проектов на территории города Твери </a:t>
                      </a:r>
                      <a:endParaRPr lang="ru-RU" sz="1600" dirty="0">
                        <a:solidFill>
                          <a:srgbClr val="00206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22</a:t>
                      </a:r>
                      <a:r>
                        <a:rPr lang="ru-RU" sz="1600" b="0" i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,</a:t>
                      </a:r>
                      <a:r>
                        <a:rPr lang="en-US" sz="1600" b="0" i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0</a:t>
                      </a:r>
                      <a:endParaRPr lang="ru-RU" sz="1600" b="0" i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</a:tr>
            </a:tbl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10171059" y="668191"/>
            <a:ext cx="1632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err="1" smtClean="0">
                <a:cs typeface="Times New Roman" pitchFamily="18" charset="0"/>
              </a:rPr>
              <a:t>млн</a:t>
            </a:r>
            <a:r>
              <a:rPr lang="ru-RU" dirty="0" smtClean="0">
                <a:cs typeface="Times New Roman" pitchFamily="18" charset="0"/>
              </a:rPr>
              <a:t> руб.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7" name="Прямоугольник 77"/>
          <p:cNvSpPr/>
          <p:nvPr/>
        </p:nvSpPr>
        <p:spPr>
          <a:xfrm>
            <a:off x="0" y="6581160"/>
            <a:ext cx="12187680" cy="276480"/>
          </a:xfrm>
          <a:prstGeom prst="rect">
            <a:avLst/>
          </a:prstGeom>
          <a:solidFill>
            <a:srgbClr val="BCB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350" b="1" strike="noStrike" spc="-1" dirty="0">
              <a:solidFill>
                <a:schemeClr val="lt1"/>
              </a:solidFill>
              <a:latin typeface="Calibri"/>
            </a:endParaRPr>
          </a:p>
        </p:txBody>
      </p:sp>
      <p:grpSp>
        <p:nvGrpSpPr>
          <p:cNvPr id="28" name="Группа 8"/>
          <p:cNvGrpSpPr/>
          <p:nvPr/>
        </p:nvGrpSpPr>
        <p:grpSpPr>
          <a:xfrm>
            <a:off x="31634" y="6519161"/>
            <a:ext cx="2477765" cy="327779"/>
            <a:chOff x="31634" y="6519161"/>
            <a:chExt cx="2477765" cy="327779"/>
          </a:xfrm>
        </p:grpSpPr>
        <p:sp>
          <p:nvSpPr>
            <p:cNvPr id="29" name="TextBox 28"/>
            <p:cNvSpPr txBox="1"/>
            <p:nvPr/>
          </p:nvSpPr>
          <p:spPr>
            <a:xfrm>
              <a:off x="324698" y="6552772"/>
              <a:ext cx="218470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b="1" dirty="0" smtClean="0">
                  <a:latin typeface="Calibri" panose="020F0502020204030204" pitchFamily="34" charset="0"/>
                </a:rPr>
                <a:t>Администрация города Твери</a:t>
              </a:r>
              <a:endParaRPr lang="ru-RU" sz="1200" b="1" dirty="0">
                <a:latin typeface="Calibri" panose="020F0502020204030204" pitchFamily="34" charset="0"/>
              </a:endParaRPr>
            </a:p>
          </p:txBody>
        </p:sp>
        <p:pic>
          <p:nvPicPr>
            <p:cNvPr id="30" name="Picture 2" descr="Герб города Тверь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31634" y="6519161"/>
              <a:ext cx="294369" cy="3277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" name="Прямоугольник 70"/>
          <p:cNvSpPr/>
          <p:nvPr/>
        </p:nvSpPr>
        <p:spPr>
          <a:xfrm rot="5400000" flipV="1">
            <a:off x="13963" y="513991"/>
            <a:ext cx="587472" cy="4626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720" rIns="90000" bIns="72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350" b="0" strike="noStrike" spc="-1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F8B4F9AE-2B7D-43B8-AD8B-ED3109F5FBD3}" type="slidenum">
              <a:rPr lang="ru-RU" sz="1400" b="1" smtClean="0">
                <a:solidFill>
                  <a:schemeClr val="tx1"/>
                </a:solidFill>
              </a:rPr>
              <a:pPr/>
              <a:t>87</a:t>
            </a:fld>
            <a:endParaRPr lang="ru-RU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78743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24698" y="120770"/>
            <a:ext cx="10846510" cy="9661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>Муниципальная программа  города Твери</a:t>
            </a:r>
          </a:p>
          <a:p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>«Обеспечение правопорядка и безопасности населения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> города Твери»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> </a:t>
            </a:r>
            <a:endParaRPr lang="ru-RU" sz="2000" b="1" dirty="0">
              <a:solidFill>
                <a:schemeClr val="accent5">
                  <a:lumMod val="7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788062" y="1125601"/>
            <a:ext cx="76045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>Цель муниципальной программы: </a:t>
            </a:r>
          </a:p>
          <a:p>
            <a:r>
              <a:rPr lang="ru-RU" sz="1400" b="1" dirty="0"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>Повышение безопасности жизнедеятельности населения в городе Твери</a:t>
            </a:r>
            <a:endParaRPr lang="ru-RU" sz="1400" b="1" dirty="0" smtClean="0">
              <a:solidFill>
                <a:schemeClr val="bg1">
                  <a:lumMod val="50000"/>
                </a:schemeClr>
              </a:solidFill>
              <a:cs typeface="Times New Roman" pitchFamily="18" charset="0"/>
            </a:endParaRPr>
          </a:p>
        </p:txBody>
      </p:sp>
      <p:pic>
        <p:nvPicPr>
          <p:cNvPr id="12" name="Picture 2" descr="http://cdn.onlinewebfonts.com/svg/download_464253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189" y="1143385"/>
            <a:ext cx="622255" cy="62289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2043696" y="1881723"/>
            <a:ext cx="245682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dirty="0"/>
              <a:t>Подпрограмма</a:t>
            </a:r>
          </a:p>
          <a:p>
            <a:pPr algn="r"/>
            <a:r>
              <a:rPr lang="ru-RU" sz="1400" dirty="0"/>
              <a:t>«Комплексная профилактика </a:t>
            </a:r>
            <a:r>
              <a:rPr lang="ru-RU" sz="1400" dirty="0" smtClean="0"/>
              <a:t>правонарушений в городе»</a:t>
            </a:r>
            <a:endParaRPr lang="ru-RU" sz="14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8114882" y="3141635"/>
            <a:ext cx="244615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cs typeface="Times New Roman" pitchFamily="18" charset="0"/>
              </a:rPr>
              <a:t>Подпрограмма</a:t>
            </a:r>
          </a:p>
          <a:p>
            <a:r>
              <a:rPr lang="ru-RU" sz="1400" dirty="0">
                <a:cs typeface="Times New Roman" pitchFamily="18" charset="0"/>
              </a:rPr>
              <a:t>«Повышение безопасности населения города»</a:t>
            </a:r>
          </a:p>
        </p:txBody>
      </p:sp>
      <p:sp>
        <p:nvSpPr>
          <p:cNvPr id="15" name="Пирог 14"/>
          <p:cNvSpPr/>
          <p:nvPr/>
        </p:nvSpPr>
        <p:spPr>
          <a:xfrm flipH="1">
            <a:off x="4433276" y="1999178"/>
            <a:ext cx="3325448" cy="3325448"/>
          </a:xfrm>
          <a:prstGeom prst="pie">
            <a:avLst>
              <a:gd name="adj1" fmla="val 1661822"/>
              <a:gd name="adj2" fmla="val 12477700"/>
            </a:avLst>
          </a:prstGeom>
          <a:solidFill>
            <a:srgbClr val="70C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Пирог 15"/>
          <p:cNvSpPr/>
          <p:nvPr/>
        </p:nvSpPr>
        <p:spPr>
          <a:xfrm flipH="1">
            <a:off x="4433276" y="1999178"/>
            <a:ext cx="3325448" cy="3325448"/>
          </a:xfrm>
          <a:prstGeom prst="pie">
            <a:avLst>
              <a:gd name="adj1" fmla="val 12463743"/>
              <a:gd name="adj2" fmla="val 1747476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4802594" y="2368496"/>
            <a:ext cx="2586812" cy="2586812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8" name="Овал 17"/>
          <p:cNvSpPr/>
          <p:nvPr/>
        </p:nvSpPr>
        <p:spPr>
          <a:xfrm>
            <a:off x="4561182" y="2222397"/>
            <a:ext cx="180748" cy="180748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7899328" y="3719082"/>
            <a:ext cx="180748" cy="180748"/>
          </a:xfrm>
          <a:prstGeom prst="ellipse">
            <a:avLst/>
          </a:prstGeom>
          <a:solidFill>
            <a:srgbClr val="70C3EC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837848" y="2560699"/>
            <a:ext cx="469442" cy="375945"/>
          </a:xfrm>
          <a:prstGeom prst="rect">
            <a:avLst/>
          </a:prstGeom>
        </p:spPr>
      </p:pic>
      <p:grpSp>
        <p:nvGrpSpPr>
          <p:cNvPr id="2" name="Группа 47"/>
          <p:cNvGrpSpPr/>
          <p:nvPr/>
        </p:nvGrpSpPr>
        <p:grpSpPr>
          <a:xfrm>
            <a:off x="2914756" y="2545260"/>
            <a:ext cx="1518520" cy="654256"/>
            <a:chOff x="1521737" y="2683358"/>
            <a:chExt cx="1518520" cy="654256"/>
          </a:xfrm>
        </p:grpSpPr>
        <p:sp>
          <p:nvSpPr>
            <p:cNvPr id="49" name="Прямоугольник 48"/>
            <p:cNvSpPr/>
            <p:nvPr/>
          </p:nvSpPr>
          <p:spPr>
            <a:xfrm>
              <a:off x="1987410" y="2743627"/>
              <a:ext cx="300984" cy="144000"/>
            </a:xfrm>
            <a:prstGeom prst="rect">
              <a:avLst/>
            </a:prstGeom>
            <a:solidFill>
              <a:srgbClr val="7296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" dirty="0">
                <a:solidFill>
                  <a:schemeClr val="bg1"/>
                </a:solidFill>
              </a:endParaRPr>
            </a:p>
          </p:txBody>
        </p:sp>
        <p:sp>
          <p:nvSpPr>
            <p:cNvPr id="50" name="Прямоугольник 49"/>
            <p:cNvSpPr/>
            <p:nvPr/>
          </p:nvSpPr>
          <p:spPr>
            <a:xfrm>
              <a:off x="1984194" y="2928270"/>
              <a:ext cx="304200" cy="144000"/>
            </a:xfrm>
            <a:prstGeom prst="rect">
              <a:avLst/>
            </a:prstGeom>
            <a:solidFill>
              <a:srgbClr val="7296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" dirty="0">
                <a:solidFill>
                  <a:schemeClr val="bg1"/>
                </a:solidFill>
              </a:endParaRPr>
            </a:p>
          </p:txBody>
        </p:sp>
        <p:sp>
          <p:nvSpPr>
            <p:cNvPr id="51" name="Прямоугольник 50"/>
            <p:cNvSpPr/>
            <p:nvPr/>
          </p:nvSpPr>
          <p:spPr>
            <a:xfrm>
              <a:off x="1984194" y="3115000"/>
              <a:ext cx="304200" cy="144000"/>
            </a:xfrm>
            <a:prstGeom prst="rect">
              <a:avLst/>
            </a:prstGeom>
            <a:solidFill>
              <a:srgbClr val="7296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" dirty="0">
                <a:solidFill>
                  <a:schemeClr val="bg1"/>
                </a:solidFill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1521737" y="2691283"/>
              <a:ext cx="4988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dirty="0" smtClean="0">
                  <a:solidFill>
                    <a:schemeClr val="bg1">
                      <a:lumMod val="50000"/>
                    </a:schemeClr>
                  </a:solidFill>
                </a:rPr>
                <a:t>2024</a:t>
              </a:r>
            </a:p>
            <a:p>
              <a:r>
                <a:rPr lang="ru-RU" sz="1200" b="1" dirty="0" smtClean="0">
                  <a:solidFill>
                    <a:schemeClr val="bg1">
                      <a:lumMod val="50000"/>
                    </a:schemeClr>
                  </a:solidFill>
                </a:rPr>
                <a:t>2025</a:t>
              </a:r>
            </a:p>
            <a:p>
              <a:r>
                <a:rPr lang="ru-RU" sz="1200" b="1" dirty="0" smtClean="0">
                  <a:solidFill>
                    <a:schemeClr val="bg1">
                      <a:lumMod val="50000"/>
                    </a:schemeClr>
                  </a:solidFill>
                </a:rPr>
                <a:t>2026</a:t>
              </a:r>
              <a:endParaRPr lang="ru-RU" sz="12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2322559" y="2683358"/>
              <a:ext cx="71769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 smtClean="0"/>
                <a:t>0,8</a:t>
              </a:r>
            </a:p>
            <a:p>
              <a:r>
                <a:rPr lang="ru-RU" sz="1200" dirty="0" smtClean="0"/>
                <a:t>0,8</a:t>
              </a:r>
            </a:p>
            <a:p>
              <a:r>
                <a:rPr lang="ru-RU" sz="1200" dirty="0" smtClean="0"/>
                <a:t>0,8</a:t>
              </a:r>
              <a:endParaRPr lang="ru-RU" sz="1200" dirty="0"/>
            </a:p>
          </p:txBody>
        </p:sp>
      </p:grpSp>
      <p:grpSp>
        <p:nvGrpSpPr>
          <p:cNvPr id="3" name="Группа 53"/>
          <p:cNvGrpSpPr/>
          <p:nvPr/>
        </p:nvGrpSpPr>
        <p:grpSpPr>
          <a:xfrm>
            <a:off x="8316864" y="3951551"/>
            <a:ext cx="1518520" cy="654256"/>
            <a:chOff x="1521737" y="2683358"/>
            <a:chExt cx="1518520" cy="654256"/>
          </a:xfrm>
        </p:grpSpPr>
        <p:sp>
          <p:nvSpPr>
            <p:cNvPr id="56" name="Прямоугольник 55"/>
            <p:cNvSpPr/>
            <p:nvPr/>
          </p:nvSpPr>
          <p:spPr>
            <a:xfrm>
              <a:off x="1984194" y="2928270"/>
              <a:ext cx="224319" cy="144000"/>
            </a:xfrm>
            <a:prstGeom prst="rect">
              <a:avLst/>
            </a:prstGeom>
            <a:solidFill>
              <a:srgbClr val="7296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" dirty="0">
                <a:solidFill>
                  <a:schemeClr val="bg1"/>
                </a:solidFill>
              </a:endParaRPr>
            </a:p>
          </p:txBody>
        </p:sp>
        <p:sp>
          <p:nvSpPr>
            <p:cNvPr id="57" name="Прямоугольник 56"/>
            <p:cNvSpPr/>
            <p:nvPr/>
          </p:nvSpPr>
          <p:spPr>
            <a:xfrm>
              <a:off x="1984194" y="3115000"/>
              <a:ext cx="224319" cy="144000"/>
            </a:xfrm>
            <a:prstGeom prst="rect">
              <a:avLst/>
            </a:prstGeom>
            <a:solidFill>
              <a:srgbClr val="7296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" dirty="0">
                <a:solidFill>
                  <a:schemeClr val="bg1"/>
                </a:solidFill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1521737" y="2691283"/>
              <a:ext cx="4988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dirty="0" smtClean="0">
                  <a:solidFill>
                    <a:schemeClr val="bg1">
                      <a:lumMod val="50000"/>
                    </a:schemeClr>
                  </a:solidFill>
                </a:rPr>
                <a:t>2024</a:t>
              </a:r>
            </a:p>
            <a:p>
              <a:r>
                <a:rPr lang="ru-RU" sz="1200" b="1" dirty="0" smtClean="0">
                  <a:solidFill>
                    <a:schemeClr val="bg1">
                      <a:lumMod val="50000"/>
                    </a:schemeClr>
                  </a:solidFill>
                </a:rPr>
                <a:t>2025</a:t>
              </a:r>
            </a:p>
            <a:p>
              <a:r>
                <a:rPr lang="ru-RU" sz="1200" b="1" dirty="0" smtClean="0">
                  <a:solidFill>
                    <a:schemeClr val="bg1">
                      <a:lumMod val="50000"/>
                    </a:schemeClr>
                  </a:solidFill>
                </a:rPr>
                <a:t>2026</a:t>
              </a:r>
              <a:endParaRPr lang="ru-RU" sz="12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2322559" y="2683358"/>
              <a:ext cx="71769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 smtClean="0"/>
                <a:t>0,1</a:t>
              </a:r>
            </a:p>
            <a:p>
              <a:r>
                <a:rPr lang="ru-RU" sz="1200" dirty="0" smtClean="0"/>
                <a:t>0,1</a:t>
              </a:r>
            </a:p>
            <a:p>
              <a:r>
                <a:rPr lang="ru-RU" sz="1200" dirty="0" smtClean="0"/>
                <a:t>0,1</a:t>
              </a:r>
              <a:endParaRPr lang="ru-RU" sz="1200" dirty="0"/>
            </a:p>
          </p:txBody>
        </p:sp>
      </p:grpSp>
      <p:sp>
        <p:nvSpPr>
          <p:cNvPr id="61" name="TextBox 60"/>
          <p:cNvSpPr txBox="1"/>
          <p:nvPr/>
        </p:nvSpPr>
        <p:spPr>
          <a:xfrm>
            <a:off x="5590349" y="4476469"/>
            <a:ext cx="10390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млн руб.</a:t>
            </a:r>
            <a:endParaRPr lang="ru-RU" dirty="0"/>
          </a:p>
        </p:txBody>
      </p:sp>
      <p:sp>
        <p:nvSpPr>
          <p:cNvPr id="64" name="Прямоугольник 63"/>
          <p:cNvSpPr/>
          <p:nvPr/>
        </p:nvSpPr>
        <p:spPr>
          <a:xfrm>
            <a:off x="5070951" y="3551775"/>
            <a:ext cx="468000" cy="757005"/>
          </a:xfrm>
          <a:prstGeom prst="rect">
            <a:avLst/>
          </a:prstGeom>
          <a:solidFill>
            <a:srgbClr val="7296AA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Прямоугольник 64"/>
          <p:cNvSpPr/>
          <p:nvPr/>
        </p:nvSpPr>
        <p:spPr>
          <a:xfrm>
            <a:off x="5874914" y="3551775"/>
            <a:ext cx="468000" cy="756877"/>
          </a:xfrm>
          <a:prstGeom prst="rect">
            <a:avLst/>
          </a:prstGeom>
          <a:solidFill>
            <a:srgbClr val="7296AA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рямоугольник 65"/>
          <p:cNvSpPr/>
          <p:nvPr/>
        </p:nvSpPr>
        <p:spPr>
          <a:xfrm>
            <a:off x="6682227" y="3551775"/>
            <a:ext cx="468000" cy="763377"/>
          </a:xfrm>
          <a:prstGeom prst="rect">
            <a:avLst/>
          </a:prstGeom>
          <a:solidFill>
            <a:srgbClr val="7296AA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TextBox 68"/>
          <p:cNvSpPr txBox="1"/>
          <p:nvPr/>
        </p:nvSpPr>
        <p:spPr>
          <a:xfrm>
            <a:off x="5068958" y="4081940"/>
            <a:ext cx="49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2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2024</a:t>
            </a:r>
            <a:endParaRPr lang="ru-RU" sz="12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5884978" y="4081939"/>
            <a:ext cx="49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2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2025</a:t>
            </a:r>
            <a:endParaRPr lang="ru-RU" sz="12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6673311" y="4089293"/>
            <a:ext cx="49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2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2026</a:t>
            </a:r>
            <a:endParaRPr lang="ru-RU" sz="12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5121005" y="3265799"/>
            <a:ext cx="3802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0,9</a:t>
            </a:r>
            <a:endParaRPr lang="ru-RU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5909861" y="3265799"/>
            <a:ext cx="3802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0,9</a:t>
            </a:r>
            <a:endParaRPr lang="ru-RU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6727427" y="3283051"/>
            <a:ext cx="3802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0,9</a:t>
            </a:r>
            <a:endParaRPr lang="ru-RU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4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11423913" y="6492875"/>
            <a:ext cx="768087" cy="365125"/>
          </a:xfrm>
        </p:spPr>
        <p:txBody>
          <a:bodyPr/>
          <a:lstStyle/>
          <a:p>
            <a:fld id="{F8B4F9AE-2B7D-43B8-AD8B-ED3109F5FBD3}" type="slidenum">
              <a:rPr lang="ru-RU" sz="1400" b="1" smtClean="0">
                <a:solidFill>
                  <a:schemeClr val="bg1"/>
                </a:solidFill>
              </a:rPr>
              <a:pPr/>
              <a:t>88</a:t>
            </a:fld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45" name="Прямоугольник 77"/>
          <p:cNvSpPr/>
          <p:nvPr/>
        </p:nvSpPr>
        <p:spPr>
          <a:xfrm>
            <a:off x="0" y="6581160"/>
            <a:ext cx="12187680" cy="276480"/>
          </a:xfrm>
          <a:prstGeom prst="rect">
            <a:avLst/>
          </a:prstGeom>
          <a:solidFill>
            <a:srgbClr val="BCB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350" b="1" strike="noStrike" spc="-1" dirty="0">
              <a:solidFill>
                <a:schemeClr val="lt1"/>
              </a:solidFill>
              <a:latin typeface="Calibri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11824592" y="6550223"/>
            <a:ext cx="36740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6E56C8BD-70D1-4B45-8C1B-2C0F3206853E}" type="slidenum">
              <a:rPr lang="ru-RU" sz="1400" b="1">
                <a:latin typeface="Calibri" panose="020F0502020204030204" pitchFamily="34" charset="0"/>
              </a:rPr>
              <a:pPr algn="ctr"/>
              <a:t>88</a:t>
            </a:fld>
            <a:endParaRPr lang="ru-RU" sz="1400" b="1" dirty="0">
              <a:latin typeface="Calibri" panose="020F0502020204030204" pitchFamily="34" charset="0"/>
            </a:endParaRPr>
          </a:p>
        </p:txBody>
      </p:sp>
      <p:grpSp>
        <p:nvGrpSpPr>
          <p:cNvPr id="4" name="Группа 61"/>
          <p:cNvGrpSpPr/>
          <p:nvPr/>
        </p:nvGrpSpPr>
        <p:grpSpPr>
          <a:xfrm>
            <a:off x="31634" y="6519161"/>
            <a:ext cx="2477765" cy="327779"/>
            <a:chOff x="31634" y="6519161"/>
            <a:chExt cx="2477765" cy="327779"/>
          </a:xfrm>
        </p:grpSpPr>
        <p:sp>
          <p:nvSpPr>
            <p:cNvPr id="75" name="TextBox 74"/>
            <p:cNvSpPr txBox="1"/>
            <p:nvPr/>
          </p:nvSpPr>
          <p:spPr>
            <a:xfrm>
              <a:off x="324698" y="6552772"/>
              <a:ext cx="218470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b="1" dirty="0" smtClean="0">
                  <a:latin typeface="Calibri" panose="020F0502020204030204" pitchFamily="34" charset="0"/>
                </a:rPr>
                <a:t>Администрация города Твери</a:t>
              </a:r>
              <a:endParaRPr lang="ru-RU" sz="1200" b="1" dirty="0">
                <a:latin typeface="Calibri" panose="020F0502020204030204" pitchFamily="34" charset="0"/>
              </a:endParaRPr>
            </a:p>
          </p:txBody>
        </p:sp>
        <p:pic>
          <p:nvPicPr>
            <p:cNvPr id="76" name="Picture 2" descr="Герб города Тверь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1634" y="6519161"/>
              <a:ext cx="294369" cy="3277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8" name="Прямоугольник 77"/>
          <p:cNvSpPr/>
          <p:nvPr/>
        </p:nvSpPr>
        <p:spPr>
          <a:xfrm>
            <a:off x="8791196" y="4006733"/>
            <a:ext cx="224319" cy="144000"/>
          </a:xfrm>
          <a:prstGeom prst="rect">
            <a:avLst/>
          </a:prstGeom>
          <a:solidFill>
            <a:srgbClr val="7296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" dirty="0">
              <a:solidFill>
                <a:schemeClr val="bg1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482929" y="3438482"/>
            <a:ext cx="36259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itchFamily="18" charset="0"/>
              </a:rPr>
              <a:t>800,0 тыс.руб. 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itchFamily="18" charset="0"/>
              </a:rPr>
              <a:t>ежегодно</a:t>
            </a:r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itchFamily="18" charset="0"/>
              </a:rPr>
              <a:t> 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itchFamily="18" charset="0"/>
              </a:rPr>
              <a:t>- организация взаимодействия администрации города и правоохранительных органов по предупреждению правонарушений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itchFamily="18" charset="0"/>
              </a:rPr>
              <a:t> (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itchFamily="18" charset="0"/>
              </a:rPr>
              <a:t>на материальное поощрение членов добровольных народных дружин за активное участие в охране общественного порядка)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7517079" y="4665645"/>
            <a:ext cx="443741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itchFamily="18" charset="0"/>
              </a:rPr>
              <a:t>100</a:t>
            </a:r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itchFamily="18" charset="0"/>
              </a:rPr>
              <a:t>,0</a:t>
            </a:r>
            <a:r>
              <a:rPr 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itchFamily="18" charset="0"/>
              </a:rPr>
              <a:t> </a:t>
            </a:r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itchFamily="18" charset="0"/>
              </a:rPr>
              <a:t>тыс. руб. 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itchFamily="18" charset="0"/>
              </a:rPr>
              <a:t>ежегодно - организация защиты населения и территории города Твери от чрезвычайных ситуаций природного и техногенного характера (разработка документов по страхованию гражданской ответственности владельца опасных объектов, расположенных на территории города);</a:t>
            </a:r>
          </a:p>
        </p:txBody>
      </p:sp>
    </p:spTree>
    <p:extLst>
      <p:ext uri="{BB962C8B-B14F-4D97-AF65-F5344CB8AC3E}">
        <p14:creationId xmlns="" xmlns:p14="http://schemas.microsoft.com/office/powerpoint/2010/main" val="2880957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Прямоугольник 58"/>
          <p:cNvSpPr/>
          <p:nvPr/>
        </p:nvSpPr>
        <p:spPr>
          <a:xfrm>
            <a:off x="337147" y="0"/>
            <a:ext cx="11995184" cy="11273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  <a:t>Муниципальная программа  города Твери</a:t>
            </a:r>
          </a:p>
          <a:p>
            <a: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  <a:t>«Участие в профилактике терроризма и экстремизма, а также в минимизации и (или) ликвидации последствий 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</a:rPr>
              <a:t>проявлений 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  <a:t>терроризма и экстремизма 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</a:rPr>
              <a:t>в 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  <a:t>границах города 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</a:rPr>
              <a:t>Твери»</a:t>
            </a:r>
            <a:endParaRPr lang="ru-RU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1747868" y="1262959"/>
            <a:ext cx="886320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bg1">
                    <a:lumMod val="50000"/>
                  </a:schemeClr>
                </a:solidFill>
              </a:rPr>
              <a:t>Цель муниципальной программы: </a:t>
            </a:r>
          </a:p>
          <a:p>
            <a:r>
              <a:rPr lang="ru-RU" sz="1400" b="1" dirty="0">
                <a:solidFill>
                  <a:schemeClr val="bg1">
                    <a:lumMod val="50000"/>
                  </a:schemeClr>
                </a:solidFill>
              </a:rPr>
              <a:t>Повышение антитеррористической </a:t>
            </a:r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</a:rPr>
              <a:t>защищённости </a:t>
            </a:r>
            <a:r>
              <a:rPr lang="ru-RU" sz="1400" b="1" dirty="0">
                <a:solidFill>
                  <a:schemeClr val="bg1">
                    <a:lumMod val="50000"/>
                  </a:schemeClr>
                </a:solidFill>
              </a:rPr>
              <a:t>населения от возможных террористических посягательств </a:t>
            </a:r>
            <a:endParaRPr lang="ru-RU" sz="1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</a:rPr>
              <a:t>и </a:t>
            </a:r>
            <a:r>
              <a:rPr lang="ru-RU" sz="1400" b="1" dirty="0">
                <a:solidFill>
                  <a:schemeClr val="bg1">
                    <a:lumMod val="50000"/>
                  </a:schemeClr>
                </a:solidFill>
              </a:rPr>
              <a:t>экстремистских проявлений на территории города Твери</a:t>
            </a:r>
          </a:p>
        </p:txBody>
      </p:sp>
      <p:sp>
        <p:nvSpPr>
          <p:cNvPr id="61" name="Пирог 60"/>
          <p:cNvSpPr/>
          <p:nvPr/>
        </p:nvSpPr>
        <p:spPr>
          <a:xfrm flipH="1">
            <a:off x="4433276" y="2197576"/>
            <a:ext cx="3325448" cy="3325448"/>
          </a:xfrm>
          <a:prstGeom prst="pie">
            <a:avLst>
              <a:gd name="adj1" fmla="val 1661822"/>
              <a:gd name="adj2" fmla="val 12477700"/>
            </a:avLst>
          </a:prstGeom>
          <a:solidFill>
            <a:srgbClr val="70C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3" name="Пирог 62"/>
          <p:cNvSpPr/>
          <p:nvPr/>
        </p:nvSpPr>
        <p:spPr>
          <a:xfrm flipH="1">
            <a:off x="4433276" y="2197576"/>
            <a:ext cx="3325448" cy="3325448"/>
          </a:xfrm>
          <a:prstGeom prst="pie">
            <a:avLst>
              <a:gd name="adj1" fmla="val 12463743"/>
              <a:gd name="adj2" fmla="val 1747476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4" name="Овал 63"/>
          <p:cNvSpPr/>
          <p:nvPr/>
        </p:nvSpPr>
        <p:spPr>
          <a:xfrm>
            <a:off x="4802594" y="2566894"/>
            <a:ext cx="2586812" cy="2586812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65" name="Овал 64"/>
          <p:cNvSpPr/>
          <p:nvPr/>
        </p:nvSpPr>
        <p:spPr>
          <a:xfrm>
            <a:off x="4561182" y="2420795"/>
            <a:ext cx="180748" cy="180748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Овал 69"/>
          <p:cNvSpPr/>
          <p:nvPr/>
        </p:nvSpPr>
        <p:spPr>
          <a:xfrm>
            <a:off x="7982454" y="3430592"/>
            <a:ext cx="180748" cy="180748"/>
          </a:xfrm>
          <a:prstGeom prst="ellipse">
            <a:avLst/>
          </a:prstGeom>
          <a:solidFill>
            <a:srgbClr val="70C3EC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3" name="Picture 2" descr="http://cdn.onlinewebfonts.com/svg/download_464253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919" y="1262959"/>
            <a:ext cx="622255" cy="62289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5" name="Знак запрета 124"/>
          <p:cNvSpPr/>
          <p:nvPr/>
        </p:nvSpPr>
        <p:spPr>
          <a:xfrm>
            <a:off x="5810547" y="2697812"/>
            <a:ext cx="585086" cy="585086"/>
          </a:xfrm>
          <a:prstGeom prst="noSmoking">
            <a:avLst>
              <a:gd name="adj" fmla="val 9279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5767101" y="2882633"/>
            <a:ext cx="67197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 smtClean="0"/>
              <a:t>Терроризм</a:t>
            </a:r>
            <a:endParaRPr lang="ru-RU" sz="800" dirty="0"/>
          </a:p>
        </p:txBody>
      </p:sp>
      <p:sp>
        <p:nvSpPr>
          <p:cNvPr id="127" name="Прямоугольник 126"/>
          <p:cNvSpPr/>
          <p:nvPr/>
        </p:nvSpPr>
        <p:spPr>
          <a:xfrm>
            <a:off x="218229" y="2102192"/>
            <a:ext cx="4279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dirty="0" smtClean="0"/>
              <a:t>Задача </a:t>
            </a:r>
          </a:p>
          <a:p>
            <a:pPr algn="r"/>
            <a:r>
              <a:rPr lang="ru-RU" sz="1400" dirty="0" smtClean="0"/>
              <a:t>«Участие </a:t>
            </a:r>
            <a:r>
              <a:rPr lang="ru-RU" sz="1400" dirty="0"/>
              <a:t>в профилактике терроризма, а также </a:t>
            </a:r>
            <a:endParaRPr lang="ru-RU" sz="1400" dirty="0" smtClean="0"/>
          </a:p>
          <a:p>
            <a:pPr algn="r"/>
            <a:r>
              <a:rPr lang="ru-RU" sz="1400" dirty="0" smtClean="0"/>
              <a:t>в </a:t>
            </a:r>
            <a:r>
              <a:rPr lang="ru-RU" sz="1400" dirty="0"/>
              <a:t>минимизации и (или) ликвидации последствий проявлений терроризма в границах города </a:t>
            </a:r>
            <a:r>
              <a:rPr lang="ru-RU" sz="1400" dirty="0" smtClean="0"/>
              <a:t>Твери»</a:t>
            </a:r>
            <a:endParaRPr lang="ru-RU" sz="1400" dirty="0"/>
          </a:p>
        </p:txBody>
      </p:sp>
      <p:grpSp>
        <p:nvGrpSpPr>
          <p:cNvPr id="2" name="Группа 136"/>
          <p:cNvGrpSpPr/>
          <p:nvPr/>
        </p:nvGrpSpPr>
        <p:grpSpPr>
          <a:xfrm>
            <a:off x="2914756" y="3103737"/>
            <a:ext cx="1518520" cy="654256"/>
            <a:chOff x="1521737" y="2683358"/>
            <a:chExt cx="1518520" cy="654256"/>
          </a:xfrm>
        </p:grpSpPr>
        <p:sp>
          <p:nvSpPr>
            <p:cNvPr id="138" name="Прямоугольник 137"/>
            <p:cNvSpPr/>
            <p:nvPr/>
          </p:nvSpPr>
          <p:spPr>
            <a:xfrm>
              <a:off x="1987410" y="2743627"/>
              <a:ext cx="396000" cy="144000"/>
            </a:xfrm>
            <a:prstGeom prst="rect">
              <a:avLst/>
            </a:prstGeom>
            <a:solidFill>
              <a:srgbClr val="7296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" dirty="0">
                <a:solidFill>
                  <a:schemeClr val="bg1"/>
                </a:solidFill>
              </a:endParaRPr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1521737" y="2691283"/>
              <a:ext cx="4988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dirty="0" smtClean="0">
                  <a:solidFill>
                    <a:schemeClr val="bg1">
                      <a:lumMod val="50000"/>
                    </a:schemeClr>
                  </a:solidFill>
                </a:rPr>
                <a:t>2024</a:t>
              </a:r>
            </a:p>
            <a:p>
              <a:r>
                <a:rPr lang="ru-RU" sz="1200" b="1" dirty="0" smtClean="0">
                  <a:solidFill>
                    <a:schemeClr val="bg1">
                      <a:lumMod val="50000"/>
                    </a:schemeClr>
                  </a:solidFill>
                </a:rPr>
                <a:t>2025</a:t>
              </a:r>
            </a:p>
            <a:p>
              <a:r>
                <a:rPr lang="ru-RU" sz="1200" b="1" dirty="0" smtClean="0">
                  <a:solidFill>
                    <a:schemeClr val="bg1">
                      <a:lumMod val="50000"/>
                    </a:schemeClr>
                  </a:solidFill>
                </a:rPr>
                <a:t>2026</a:t>
              </a:r>
              <a:endParaRPr lang="ru-RU" sz="12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2322559" y="2683358"/>
              <a:ext cx="71769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 smtClean="0"/>
                <a:t>1,8</a:t>
              </a:r>
            </a:p>
            <a:p>
              <a:r>
                <a:rPr lang="ru-RU" sz="1200" dirty="0" smtClean="0"/>
                <a:t>1,8</a:t>
              </a:r>
            </a:p>
            <a:p>
              <a:r>
                <a:rPr lang="ru-RU" sz="1200" dirty="0" smtClean="0"/>
                <a:t>1,8</a:t>
              </a:r>
              <a:endParaRPr lang="ru-RU" sz="1200" dirty="0"/>
            </a:p>
          </p:txBody>
        </p:sp>
      </p:grpSp>
      <p:grpSp>
        <p:nvGrpSpPr>
          <p:cNvPr id="3" name="Группа 142"/>
          <p:cNvGrpSpPr/>
          <p:nvPr/>
        </p:nvGrpSpPr>
        <p:grpSpPr>
          <a:xfrm>
            <a:off x="8399992" y="3221278"/>
            <a:ext cx="1142280" cy="654256"/>
            <a:chOff x="1521737" y="2683358"/>
            <a:chExt cx="1142280" cy="654256"/>
          </a:xfrm>
        </p:grpSpPr>
        <p:sp>
          <p:nvSpPr>
            <p:cNvPr id="144" name="Прямоугольник 143"/>
            <p:cNvSpPr/>
            <p:nvPr/>
          </p:nvSpPr>
          <p:spPr>
            <a:xfrm>
              <a:off x="1987410" y="2743627"/>
              <a:ext cx="7200" cy="144000"/>
            </a:xfrm>
            <a:prstGeom prst="rect">
              <a:avLst/>
            </a:prstGeom>
            <a:solidFill>
              <a:srgbClr val="7296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" dirty="0">
                <a:solidFill>
                  <a:schemeClr val="bg1"/>
                </a:solidFill>
              </a:endParaRPr>
            </a:p>
          </p:txBody>
        </p:sp>
        <p:sp>
          <p:nvSpPr>
            <p:cNvPr id="145" name="Прямоугольник 144"/>
            <p:cNvSpPr/>
            <p:nvPr/>
          </p:nvSpPr>
          <p:spPr>
            <a:xfrm>
              <a:off x="1984194" y="2928270"/>
              <a:ext cx="7200" cy="144000"/>
            </a:xfrm>
            <a:prstGeom prst="rect">
              <a:avLst/>
            </a:prstGeom>
            <a:solidFill>
              <a:srgbClr val="7296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" dirty="0">
                <a:solidFill>
                  <a:schemeClr val="bg1"/>
                </a:solidFill>
              </a:endParaRPr>
            </a:p>
          </p:txBody>
        </p:sp>
        <p:sp>
          <p:nvSpPr>
            <p:cNvPr id="146" name="Прямоугольник 145"/>
            <p:cNvSpPr/>
            <p:nvPr/>
          </p:nvSpPr>
          <p:spPr>
            <a:xfrm>
              <a:off x="1984194" y="3115000"/>
              <a:ext cx="7200" cy="144000"/>
            </a:xfrm>
            <a:prstGeom prst="rect">
              <a:avLst/>
            </a:prstGeom>
            <a:solidFill>
              <a:srgbClr val="7296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" dirty="0">
                <a:solidFill>
                  <a:schemeClr val="bg1"/>
                </a:solidFill>
              </a:endParaRPr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1521737" y="2691283"/>
              <a:ext cx="4988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dirty="0" smtClean="0">
                  <a:solidFill>
                    <a:schemeClr val="bg1">
                      <a:lumMod val="50000"/>
                    </a:schemeClr>
                  </a:solidFill>
                </a:rPr>
                <a:t>2024</a:t>
              </a:r>
            </a:p>
            <a:p>
              <a:r>
                <a:rPr lang="ru-RU" sz="1200" b="1" dirty="0" smtClean="0">
                  <a:solidFill>
                    <a:schemeClr val="bg1">
                      <a:lumMod val="50000"/>
                    </a:schemeClr>
                  </a:solidFill>
                </a:rPr>
                <a:t>2025</a:t>
              </a:r>
            </a:p>
            <a:p>
              <a:r>
                <a:rPr lang="ru-RU" sz="1200" b="1" dirty="0" smtClean="0">
                  <a:solidFill>
                    <a:schemeClr val="bg1">
                      <a:lumMod val="50000"/>
                    </a:schemeClr>
                  </a:solidFill>
                </a:rPr>
                <a:t>2026</a:t>
              </a:r>
              <a:endParaRPr lang="ru-RU" sz="12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48" name="TextBox 147"/>
            <p:cNvSpPr txBox="1"/>
            <p:nvPr/>
          </p:nvSpPr>
          <p:spPr>
            <a:xfrm>
              <a:off x="1946319" y="2683358"/>
              <a:ext cx="71769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/>
                <a:t>0</a:t>
              </a:r>
              <a:r>
                <a:rPr lang="ru-RU" sz="1200" dirty="0" smtClean="0"/>
                <a:t>,0</a:t>
              </a:r>
            </a:p>
            <a:p>
              <a:r>
                <a:rPr lang="ru-RU" sz="1200" dirty="0" smtClean="0"/>
                <a:t>0,0</a:t>
              </a:r>
            </a:p>
            <a:p>
              <a:r>
                <a:rPr lang="ru-RU" sz="1200" dirty="0" smtClean="0"/>
                <a:t>0,0</a:t>
              </a:r>
              <a:endParaRPr lang="ru-RU" sz="1200" dirty="0"/>
            </a:p>
          </p:txBody>
        </p:sp>
      </p:grpSp>
      <p:sp>
        <p:nvSpPr>
          <p:cNvPr id="150" name="TextBox 149"/>
          <p:cNvSpPr txBox="1"/>
          <p:nvPr/>
        </p:nvSpPr>
        <p:spPr>
          <a:xfrm>
            <a:off x="5714174" y="4674867"/>
            <a:ext cx="10390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млн руб.</a:t>
            </a:r>
            <a:endParaRPr lang="ru-RU" dirty="0"/>
          </a:p>
        </p:txBody>
      </p:sp>
      <p:sp>
        <p:nvSpPr>
          <p:cNvPr id="152" name="Прямоугольник 151"/>
          <p:cNvSpPr/>
          <p:nvPr/>
        </p:nvSpPr>
        <p:spPr>
          <a:xfrm>
            <a:off x="5070951" y="3583051"/>
            <a:ext cx="468000" cy="924127"/>
          </a:xfrm>
          <a:prstGeom prst="rect">
            <a:avLst/>
          </a:prstGeom>
          <a:solidFill>
            <a:srgbClr val="7296AA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5" name="TextBox 154"/>
          <p:cNvSpPr txBox="1"/>
          <p:nvPr/>
        </p:nvSpPr>
        <p:spPr>
          <a:xfrm>
            <a:off x="5051706" y="4280338"/>
            <a:ext cx="49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2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2024</a:t>
            </a:r>
            <a:endParaRPr lang="ru-RU" sz="12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8" name="TextBox 157"/>
          <p:cNvSpPr txBox="1"/>
          <p:nvPr/>
        </p:nvSpPr>
        <p:spPr>
          <a:xfrm>
            <a:off x="5123991" y="3299723"/>
            <a:ext cx="3802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1,8</a:t>
            </a:r>
            <a:endParaRPr lang="ru-RU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11423913" y="6492875"/>
            <a:ext cx="768087" cy="365125"/>
          </a:xfrm>
        </p:spPr>
        <p:txBody>
          <a:bodyPr/>
          <a:lstStyle/>
          <a:p>
            <a:fld id="{F8B4F9AE-2B7D-43B8-AD8B-ED3109F5FBD3}" type="slidenum">
              <a:rPr lang="ru-RU" sz="1400" b="1" smtClean="0">
                <a:solidFill>
                  <a:schemeClr val="bg1"/>
                </a:solidFill>
              </a:rPr>
              <a:pPr/>
              <a:t>89</a:t>
            </a:fld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46" name="Прямоугольник 77"/>
          <p:cNvSpPr/>
          <p:nvPr/>
        </p:nvSpPr>
        <p:spPr>
          <a:xfrm>
            <a:off x="0" y="6581160"/>
            <a:ext cx="12187680" cy="276480"/>
          </a:xfrm>
          <a:prstGeom prst="rect">
            <a:avLst/>
          </a:prstGeom>
          <a:solidFill>
            <a:srgbClr val="BCB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350" b="1" strike="noStrike" spc="-1" dirty="0">
              <a:solidFill>
                <a:schemeClr val="lt1"/>
              </a:solidFill>
              <a:latin typeface="Calibri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11824592" y="6550223"/>
            <a:ext cx="36740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6E56C8BD-70D1-4B45-8C1B-2C0F3206853E}" type="slidenum">
              <a:rPr lang="ru-RU" sz="1400" b="1">
                <a:latin typeface="Calibri" panose="020F0502020204030204" pitchFamily="34" charset="0"/>
              </a:rPr>
              <a:pPr algn="ctr"/>
              <a:t>89</a:t>
            </a:fld>
            <a:endParaRPr lang="ru-RU" sz="1400" b="1" dirty="0">
              <a:latin typeface="Calibri" panose="020F0502020204030204" pitchFamily="34" charset="0"/>
            </a:endParaRPr>
          </a:p>
        </p:txBody>
      </p:sp>
      <p:grpSp>
        <p:nvGrpSpPr>
          <p:cNvPr id="4" name="Группа 47"/>
          <p:cNvGrpSpPr/>
          <p:nvPr/>
        </p:nvGrpSpPr>
        <p:grpSpPr>
          <a:xfrm>
            <a:off x="31634" y="6519161"/>
            <a:ext cx="2477765" cy="327779"/>
            <a:chOff x="31634" y="6519161"/>
            <a:chExt cx="2477765" cy="327779"/>
          </a:xfrm>
        </p:grpSpPr>
        <p:sp>
          <p:nvSpPr>
            <p:cNvPr id="49" name="TextBox 48"/>
            <p:cNvSpPr txBox="1"/>
            <p:nvPr/>
          </p:nvSpPr>
          <p:spPr>
            <a:xfrm>
              <a:off x="324698" y="6552772"/>
              <a:ext cx="218470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b="1" dirty="0" smtClean="0">
                  <a:latin typeface="Calibri" panose="020F0502020204030204" pitchFamily="34" charset="0"/>
                </a:rPr>
                <a:t>Администрация города Твери</a:t>
              </a:r>
              <a:endParaRPr lang="ru-RU" sz="1200" b="1" dirty="0">
                <a:latin typeface="Calibri" panose="020F0502020204030204" pitchFamily="34" charset="0"/>
              </a:endParaRPr>
            </a:p>
          </p:txBody>
        </p:sp>
        <p:pic>
          <p:nvPicPr>
            <p:cNvPr id="50" name="Picture 2" descr="Герб города Тверь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1634" y="6519161"/>
              <a:ext cx="294369" cy="3277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3" name="Прямоугольник 52"/>
          <p:cNvSpPr/>
          <p:nvPr/>
        </p:nvSpPr>
        <p:spPr>
          <a:xfrm>
            <a:off x="3380429" y="3354902"/>
            <a:ext cx="396000" cy="144000"/>
          </a:xfrm>
          <a:prstGeom prst="rect">
            <a:avLst/>
          </a:prstGeom>
          <a:solidFill>
            <a:srgbClr val="7296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" dirty="0">
              <a:solidFill>
                <a:schemeClr val="bg1"/>
              </a:solidFill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3372679" y="3572071"/>
            <a:ext cx="396000" cy="144000"/>
          </a:xfrm>
          <a:prstGeom prst="rect">
            <a:avLst/>
          </a:prstGeom>
          <a:solidFill>
            <a:srgbClr val="7296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" dirty="0">
              <a:solidFill>
                <a:schemeClr val="bg1"/>
              </a:solid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5806288" y="3591003"/>
            <a:ext cx="468000" cy="924127"/>
          </a:xfrm>
          <a:prstGeom prst="rect">
            <a:avLst/>
          </a:prstGeom>
          <a:solidFill>
            <a:srgbClr val="7296AA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6556483" y="3584651"/>
            <a:ext cx="468000" cy="924127"/>
          </a:xfrm>
          <a:prstGeom prst="rect">
            <a:avLst/>
          </a:prstGeom>
          <a:solidFill>
            <a:srgbClr val="7296AA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TextBox 56"/>
          <p:cNvSpPr txBox="1"/>
          <p:nvPr/>
        </p:nvSpPr>
        <p:spPr>
          <a:xfrm>
            <a:off x="5850172" y="3300150"/>
            <a:ext cx="3802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1,8</a:t>
            </a:r>
            <a:endParaRPr lang="ru-RU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600367" y="3302183"/>
            <a:ext cx="3802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1,8</a:t>
            </a:r>
            <a:endParaRPr lang="ru-RU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790859" y="4280338"/>
            <a:ext cx="4988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2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2025</a:t>
            </a:r>
            <a:endParaRPr lang="ru-RU" sz="12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530013" y="4288361"/>
            <a:ext cx="4988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2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2026</a:t>
            </a:r>
            <a:endParaRPr lang="ru-RU" sz="12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7584374" y="4132613"/>
            <a:ext cx="460762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Без финансирования:</a:t>
            </a:r>
          </a:p>
          <a:p>
            <a:pPr lvl="0" algn="just"/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- Проведение административных мероприятий по формированию у учащихся, подростков и молодежи негативного отношения  к экстремистским проявлениям, недопущению вовлечения в незаконную деятельность религиозных сект и экстремистских организаций, пропаганде идей межнациональной терпимости, дружбы, добрососедства и взаимного уважения, воспитания толерантности</a:t>
            </a:r>
          </a:p>
          <a:p>
            <a:pPr lvl="0" algn="just"/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- Проведение разъяснительных бесед с представителями молодежных общественных организаций, военно-патриотических клубов, других общественных и неформальных организаций по профилактике проявлений экстремизма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233548" y="4131394"/>
            <a:ext cx="427907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1 </a:t>
            </a: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795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 </a:t>
            </a: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тыс.руб. ежегодно:</a:t>
            </a:r>
          </a:p>
          <a:p>
            <a:pPr lvl="0" algn="just"/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35</a:t>
            </a: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,0 тыс.руб.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– изготовление и распространение печатной продукции по разъяснению сущности терроризма и его общественной опасности, а также по формированию у граждан неприятия идеологии терроризма</a:t>
            </a:r>
          </a:p>
          <a:p>
            <a:pPr lvl="0" algn="just"/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1</a:t>
            </a: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760,0 тыс.руб.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– обслуживание инженерно-технических средств антитеррористической защищенности мест массового пребывания людей, находящихся в муниципальном ведении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71055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694697" y="1556792"/>
            <a:ext cx="11041227" cy="381642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ru-RU" sz="2200" i="1" dirty="0" smtClean="0">
                <a:cs typeface="Times New Roman" panose="02020603050405020304" pitchFamily="18" charset="0"/>
              </a:rPr>
              <a:t>Устав города Твери (утверждён решением ТГД от</a:t>
            </a:r>
            <a:r>
              <a:rPr lang="en-US" sz="2200" i="1" dirty="0" smtClean="0">
                <a:cs typeface="Times New Roman" pitchFamily="18" charset="0"/>
              </a:rPr>
              <a:t> </a:t>
            </a:r>
            <a:r>
              <a:rPr lang="ru-RU" sz="2200" i="1" dirty="0" smtClean="0">
                <a:cs typeface="Times New Roman" pitchFamily="18" charset="0"/>
              </a:rPr>
              <a:t>23.0</a:t>
            </a:r>
            <a:r>
              <a:rPr lang="en-US" sz="2200" i="1" dirty="0" smtClean="0">
                <a:cs typeface="Times New Roman" pitchFamily="18" charset="0"/>
              </a:rPr>
              <a:t>1</a:t>
            </a:r>
            <a:r>
              <a:rPr lang="ru-RU" sz="2200" i="1" dirty="0" smtClean="0">
                <a:cs typeface="Times New Roman" pitchFamily="18" charset="0"/>
              </a:rPr>
              <a:t>.20</a:t>
            </a:r>
            <a:r>
              <a:rPr lang="en-US" sz="2200" i="1" dirty="0" smtClean="0">
                <a:cs typeface="Times New Roman" pitchFamily="18" charset="0"/>
              </a:rPr>
              <a:t>19</a:t>
            </a:r>
            <a:r>
              <a:rPr lang="ru-RU" sz="2200" i="1" dirty="0" smtClean="0">
                <a:cs typeface="Times New Roman" pitchFamily="18" charset="0"/>
              </a:rPr>
              <a:t> № </a:t>
            </a:r>
            <a:r>
              <a:rPr lang="en-US" sz="2200" i="1" dirty="0" smtClean="0">
                <a:cs typeface="Times New Roman" pitchFamily="18" charset="0"/>
              </a:rPr>
              <a:t>2)</a:t>
            </a:r>
            <a:endParaRPr lang="ru-RU" sz="2200" i="1" dirty="0" smtClean="0">
              <a:cs typeface="Times New Roman" pitchFamily="18" charset="0"/>
            </a:endParaRPr>
          </a:p>
          <a:p>
            <a:pPr lvl="0" algn="just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ru-RU" sz="2200" i="1" dirty="0" smtClean="0">
                <a:cs typeface="Times New Roman" pitchFamily="18" charset="0"/>
              </a:rPr>
              <a:t>Положение о бюджетном процессе в городе Твери (утверждено решением ТГД от 02.06.2021 № 79)</a:t>
            </a:r>
          </a:p>
          <a:p>
            <a:pPr lvl="0" algn="just">
              <a:spcBef>
                <a:spcPts val="600"/>
              </a:spcBef>
              <a:buFont typeface="Wingdings" pitchFamily="2" charset="2"/>
              <a:buChar char="Ø"/>
            </a:pPr>
            <a:r>
              <a:rPr lang="ru-RU" sz="2200" i="1" dirty="0" smtClean="0">
                <a:cs typeface="Times New Roman" pitchFamily="18" charset="0"/>
              </a:rPr>
              <a:t>Постановление Администрации города Твери «Об утверждении Порядка составления проекта бюджета города Твери на очередной финансовый год и плановый период» от 02.05.2012  № 832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68305" y="209972"/>
            <a:ext cx="94090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Основные муниципальные правовые акты, регламентирующие бюджетные процедуры в городе Твери:</a:t>
            </a:r>
          </a:p>
        </p:txBody>
      </p:sp>
      <p:sp>
        <p:nvSpPr>
          <p:cNvPr id="5" name="Прямоугольник 77"/>
          <p:cNvSpPr/>
          <p:nvPr/>
        </p:nvSpPr>
        <p:spPr>
          <a:xfrm>
            <a:off x="0" y="6581160"/>
            <a:ext cx="12187680" cy="276480"/>
          </a:xfrm>
          <a:prstGeom prst="rect">
            <a:avLst/>
          </a:prstGeom>
          <a:solidFill>
            <a:srgbClr val="BCB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350" b="1" strike="noStrike" spc="-1" dirty="0">
              <a:solidFill>
                <a:schemeClr val="lt1"/>
              </a:solidFill>
              <a:latin typeface="Calibri"/>
            </a:endParaRPr>
          </a:p>
        </p:txBody>
      </p:sp>
      <p:grpSp>
        <p:nvGrpSpPr>
          <p:cNvPr id="6" name="Группа 77"/>
          <p:cNvGrpSpPr/>
          <p:nvPr/>
        </p:nvGrpSpPr>
        <p:grpSpPr>
          <a:xfrm>
            <a:off x="31634" y="6519161"/>
            <a:ext cx="2477765" cy="327779"/>
            <a:chOff x="31634" y="6519161"/>
            <a:chExt cx="2477765" cy="327779"/>
          </a:xfrm>
        </p:grpSpPr>
        <p:sp>
          <p:nvSpPr>
            <p:cNvPr id="9" name="TextBox 8"/>
            <p:cNvSpPr txBox="1"/>
            <p:nvPr/>
          </p:nvSpPr>
          <p:spPr>
            <a:xfrm>
              <a:off x="324698" y="6552772"/>
              <a:ext cx="218470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b="1" dirty="0" smtClean="0">
                  <a:latin typeface="Calibri" panose="020F0502020204030204" pitchFamily="34" charset="0"/>
                </a:rPr>
                <a:t>Администрация города Твери</a:t>
              </a:r>
              <a:endParaRPr lang="ru-RU" sz="1200" b="1" dirty="0">
                <a:latin typeface="Calibri" panose="020F0502020204030204" pitchFamily="34" charset="0"/>
              </a:endParaRPr>
            </a:p>
          </p:txBody>
        </p:sp>
        <p:pic>
          <p:nvPicPr>
            <p:cNvPr id="10" name="Picture 2" descr="Герб города Тверь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634" y="6519161"/>
              <a:ext cx="294369" cy="3277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11423913" y="6492875"/>
            <a:ext cx="768087" cy="365125"/>
          </a:xfrm>
        </p:spPr>
        <p:txBody>
          <a:bodyPr/>
          <a:lstStyle/>
          <a:p>
            <a:fld id="{F8B4F9AE-2B7D-43B8-AD8B-ED3109F5FBD3}" type="slidenum">
              <a:rPr lang="ru-RU" sz="1400" b="1" smtClean="0">
                <a:solidFill>
                  <a:schemeClr val="tx1"/>
                </a:solidFill>
              </a:rPr>
              <a:pPr/>
              <a:t>9</a:t>
            </a:fld>
            <a:endParaRPr lang="ru-RU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8743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Пирог 98"/>
          <p:cNvSpPr/>
          <p:nvPr/>
        </p:nvSpPr>
        <p:spPr>
          <a:xfrm flipH="1">
            <a:off x="4106698" y="1244951"/>
            <a:ext cx="3960000" cy="3960000"/>
          </a:xfrm>
          <a:prstGeom prst="pie">
            <a:avLst>
              <a:gd name="adj1" fmla="val 11822111"/>
              <a:gd name="adj2" fmla="val 16233174"/>
            </a:avLst>
          </a:prstGeom>
          <a:solidFill>
            <a:srgbClr val="BCB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70C3EC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35182" y="160471"/>
            <a:ext cx="8940953" cy="4520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Экономика и совершенствование управления</a:t>
            </a:r>
          </a:p>
        </p:txBody>
      </p:sp>
      <p:sp>
        <p:nvSpPr>
          <p:cNvPr id="11" name="Пирог 10"/>
          <p:cNvSpPr/>
          <p:nvPr/>
        </p:nvSpPr>
        <p:spPr>
          <a:xfrm flipH="1">
            <a:off x="4116000" y="1240281"/>
            <a:ext cx="3960000" cy="3960000"/>
          </a:xfrm>
          <a:prstGeom prst="pie">
            <a:avLst>
              <a:gd name="adj1" fmla="val 20352925"/>
              <a:gd name="adj2" fmla="val 2683179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Пирог 11"/>
          <p:cNvSpPr/>
          <p:nvPr/>
        </p:nvSpPr>
        <p:spPr>
          <a:xfrm flipH="1">
            <a:off x="4116000" y="1240281"/>
            <a:ext cx="3960000" cy="3960000"/>
          </a:xfrm>
          <a:prstGeom prst="pie">
            <a:avLst>
              <a:gd name="adj1" fmla="val 2559977"/>
              <a:gd name="adj2" fmla="val 8182322"/>
            </a:avLst>
          </a:prstGeom>
          <a:solidFill>
            <a:srgbClr val="70C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Пирог 12"/>
          <p:cNvSpPr/>
          <p:nvPr/>
        </p:nvSpPr>
        <p:spPr>
          <a:xfrm flipH="1">
            <a:off x="4116000" y="1240281"/>
            <a:ext cx="3960000" cy="3960000"/>
          </a:xfrm>
          <a:prstGeom prst="pie">
            <a:avLst>
              <a:gd name="adj1" fmla="val 16254492"/>
              <a:gd name="adj2" fmla="val 20365298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Пирог 13"/>
          <p:cNvSpPr/>
          <p:nvPr/>
        </p:nvSpPr>
        <p:spPr>
          <a:xfrm flipH="1">
            <a:off x="4116000" y="1240281"/>
            <a:ext cx="3960000" cy="3960000"/>
          </a:xfrm>
          <a:prstGeom prst="pie">
            <a:avLst>
              <a:gd name="adj1" fmla="val 8138982"/>
              <a:gd name="adj2" fmla="val 12053713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4601497" y="1725778"/>
            <a:ext cx="2989006" cy="2989006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4" name="Овал 23"/>
          <p:cNvSpPr/>
          <p:nvPr/>
        </p:nvSpPr>
        <p:spPr>
          <a:xfrm>
            <a:off x="7702074" y="1479683"/>
            <a:ext cx="180748" cy="180748"/>
          </a:xfrm>
          <a:prstGeom prst="ellipse">
            <a:avLst/>
          </a:prstGeom>
          <a:solidFill>
            <a:srgbClr val="BCB2B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BCB2B0"/>
              </a:solidFill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8332118" y="3433575"/>
            <a:ext cx="180748" cy="18074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3883799" y="3659139"/>
            <a:ext cx="180748" cy="180748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4314532" y="1459996"/>
            <a:ext cx="180748" cy="180748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7983448" y="1288760"/>
            <a:ext cx="25511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Управление муниципальной собственностью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8645704" y="3226293"/>
            <a:ext cx="24008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Развитие информационных ресурсов города Твери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1392631" y="3531497"/>
            <a:ext cx="22907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/>
              <a:t>Содействие развитию туризма в городе Твери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1326699" y="1215789"/>
            <a:ext cx="29635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/>
              <a:t>Содействие экономическому развитию города Твери</a:t>
            </a:r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2093" t="3472" r="2403" b="11905"/>
          <a:stretch/>
        </p:blipFill>
        <p:spPr>
          <a:xfrm>
            <a:off x="5535851" y="2691049"/>
            <a:ext cx="1120299" cy="1058464"/>
          </a:xfrm>
          <a:prstGeom prst="rect">
            <a:avLst/>
          </a:prstGeom>
        </p:spPr>
      </p:pic>
      <p:pic>
        <p:nvPicPr>
          <p:cNvPr id="41" name="Picture 2" descr="https://iiuccsecorner.files.wordpress.com/2017/04/computer-network-on-the-web_318-39449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701" y="3229545"/>
            <a:ext cx="660763" cy="6607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" descr="http://delegationtravel.com.tr/Cms_Data/Contents/tr-com-delegationtravel/Folders/Hizmetler_cf/~contents/LLK2WXMWSRJALM5W/08-Bireysel-Grup-KapaliTurlar_ikon.png"/>
          <p:cNvPicPr>
            <a:picLocks noChangeAspect="1" noChangeArrowheads="1"/>
          </p:cNvPicPr>
          <p:nvPr/>
        </p:nvPicPr>
        <p:blipFill rotWithShape="1">
          <a:blip r:embed="rId6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833" t="11239" r="7885" b="10860"/>
          <a:stretch/>
        </p:blipFill>
        <p:spPr bwMode="auto">
          <a:xfrm>
            <a:off x="896091" y="3417091"/>
            <a:ext cx="730909" cy="6676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Группа 42"/>
          <p:cNvGrpSpPr/>
          <p:nvPr/>
        </p:nvGrpSpPr>
        <p:grpSpPr>
          <a:xfrm>
            <a:off x="10514416" y="1288760"/>
            <a:ext cx="736345" cy="593547"/>
            <a:chOff x="8372465" y="2162433"/>
            <a:chExt cx="736345" cy="593547"/>
          </a:xfrm>
        </p:grpSpPr>
        <p:sp>
          <p:nvSpPr>
            <p:cNvPr id="44" name="Дуга 43"/>
            <p:cNvSpPr>
              <a:spLocks noChangeAspect="1"/>
            </p:cNvSpPr>
            <p:nvPr/>
          </p:nvSpPr>
          <p:spPr>
            <a:xfrm>
              <a:off x="8489936" y="2251980"/>
              <a:ext cx="504000" cy="504000"/>
            </a:xfrm>
            <a:prstGeom prst="arc">
              <a:avLst>
                <a:gd name="adj1" fmla="val 18506072"/>
                <a:gd name="adj2" fmla="val 21150911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5" name="Picture 6" descr="https://image.flaticon.com/icons/png/512/48/48775.png"/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72465" y="2505839"/>
              <a:ext cx="233474" cy="23347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" name="Picture 6" descr="https://image.flaticon.com/icons/png/512/48/48775.png"/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75336" y="2506250"/>
              <a:ext cx="233474" cy="23347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" name="Picture 6" descr="https://image.flaticon.com/icons/png/512/48/48775.png"/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25198" y="2162433"/>
              <a:ext cx="233474" cy="23347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8" name="Дуга 47"/>
            <p:cNvSpPr>
              <a:spLocks noChangeAspect="1"/>
            </p:cNvSpPr>
            <p:nvPr/>
          </p:nvSpPr>
          <p:spPr>
            <a:xfrm>
              <a:off x="8489936" y="2251980"/>
              <a:ext cx="504000" cy="504000"/>
            </a:xfrm>
            <a:prstGeom prst="arc">
              <a:avLst>
                <a:gd name="adj1" fmla="val 3608630"/>
                <a:gd name="adj2" fmla="val 7275167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Дуга 48"/>
            <p:cNvSpPr>
              <a:spLocks noChangeAspect="1"/>
            </p:cNvSpPr>
            <p:nvPr/>
          </p:nvSpPr>
          <p:spPr>
            <a:xfrm>
              <a:off x="8489936" y="2251980"/>
              <a:ext cx="504000" cy="504000"/>
            </a:xfrm>
            <a:prstGeom prst="arc">
              <a:avLst>
                <a:gd name="adj1" fmla="val 11210022"/>
                <a:gd name="adj2" fmla="val 13990367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50" name="Picture 6" descr="https://www.arielsoftwares.com/img/economical.png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923" y="1222813"/>
            <a:ext cx="598841" cy="5988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" name="TextBox 71"/>
          <p:cNvSpPr txBox="1"/>
          <p:nvPr/>
        </p:nvSpPr>
        <p:spPr>
          <a:xfrm>
            <a:off x="5714174" y="4034848"/>
            <a:ext cx="10390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м</a:t>
            </a:r>
            <a:r>
              <a:rPr lang="ru-RU" dirty="0" smtClean="0"/>
              <a:t>лн руб.</a:t>
            </a:r>
            <a:endParaRPr lang="ru-RU" dirty="0"/>
          </a:p>
        </p:txBody>
      </p:sp>
      <p:grpSp>
        <p:nvGrpSpPr>
          <p:cNvPr id="4" name="Группа 73"/>
          <p:cNvGrpSpPr/>
          <p:nvPr/>
        </p:nvGrpSpPr>
        <p:grpSpPr>
          <a:xfrm>
            <a:off x="2947027" y="1748903"/>
            <a:ext cx="1518520" cy="654256"/>
            <a:chOff x="1521737" y="2683358"/>
            <a:chExt cx="1518520" cy="654256"/>
          </a:xfrm>
        </p:grpSpPr>
        <p:sp>
          <p:nvSpPr>
            <p:cNvPr id="75" name="Прямоугольник 74"/>
            <p:cNvSpPr/>
            <p:nvPr/>
          </p:nvSpPr>
          <p:spPr>
            <a:xfrm>
              <a:off x="1987410" y="2743627"/>
              <a:ext cx="401334" cy="144000"/>
            </a:xfrm>
            <a:prstGeom prst="rect">
              <a:avLst/>
            </a:prstGeom>
            <a:solidFill>
              <a:srgbClr val="7296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" dirty="0">
                <a:solidFill>
                  <a:schemeClr val="bg1"/>
                </a:solidFill>
              </a:endParaRPr>
            </a:p>
          </p:txBody>
        </p:sp>
        <p:sp>
          <p:nvSpPr>
            <p:cNvPr id="76" name="Прямоугольник 75"/>
            <p:cNvSpPr/>
            <p:nvPr/>
          </p:nvSpPr>
          <p:spPr>
            <a:xfrm>
              <a:off x="1984193" y="2928270"/>
              <a:ext cx="405717" cy="144000"/>
            </a:xfrm>
            <a:prstGeom prst="rect">
              <a:avLst/>
            </a:prstGeom>
            <a:solidFill>
              <a:srgbClr val="7296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" dirty="0">
                <a:solidFill>
                  <a:schemeClr val="bg1"/>
                </a:solidFill>
              </a:endParaRPr>
            </a:p>
          </p:txBody>
        </p:sp>
        <p:sp>
          <p:nvSpPr>
            <p:cNvPr id="77" name="Прямоугольник 76"/>
            <p:cNvSpPr/>
            <p:nvPr/>
          </p:nvSpPr>
          <p:spPr>
            <a:xfrm>
              <a:off x="1984194" y="3115000"/>
              <a:ext cx="405716" cy="144000"/>
            </a:xfrm>
            <a:prstGeom prst="rect">
              <a:avLst/>
            </a:prstGeom>
            <a:solidFill>
              <a:srgbClr val="7296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" dirty="0">
                <a:solidFill>
                  <a:schemeClr val="bg1"/>
                </a:solidFill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1521737" y="2691283"/>
              <a:ext cx="4988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dirty="0" smtClean="0">
                  <a:solidFill>
                    <a:schemeClr val="bg1">
                      <a:lumMod val="50000"/>
                    </a:schemeClr>
                  </a:solidFill>
                </a:rPr>
                <a:t>2024</a:t>
              </a:r>
            </a:p>
            <a:p>
              <a:r>
                <a:rPr lang="ru-RU" sz="1200" b="1" dirty="0" smtClean="0">
                  <a:solidFill>
                    <a:schemeClr val="bg1">
                      <a:lumMod val="50000"/>
                    </a:schemeClr>
                  </a:solidFill>
                </a:rPr>
                <a:t>2025</a:t>
              </a:r>
            </a:p>
            <a:p>
              <a:r>
                <a:rPr lang="ru-RU" sz="1200" b="1" dirty="0" smtClean="0">
                  <a:solidFill>
                    <a:schemeClr val="bg1">
                      <a:lumMod val="50000"/>
                    </a:schemeClr>
                  </a:solidFill>
                </a:rPr>
                <a:t>2026</a:t>
              </a:r>
              <a:endParaRPr lang="ru-RU" sz="12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2322559" y="2683358"/>
              <a:ext cx="71769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 smtClean="0"/>
                <a:t>3,3</a:t>
              </a:r>
            </a:p>
            <a:p>
              <a:r>
                <a:rPr lang="ru-RU" sz="1200" dirty="0" smtClean="0"/>
                <a:t>3,3</a:t>
              </a:r>
            </a:p>
            <a:p>
              <a:r>
                <a:rPr lang="ru-RU" sz="1200" dirty="0" smtClean="0"/>
                <a:t>3,3</a:t>
              </a:r>
              <a:endParaRPr lang="ru-RU" sz="1200" dirty="0"/>
            </a:p>
          </p:txBody>
        </p:sp>
      </p:grpSp>
      <p:grpSp>
        <p:nvGrpSpPr>
          <p:cNvPr id="5" name="Группа 79"/>
          <p:cNvGrpSpPr/>
          <p:nvPr/>
        </p:nvGrpSpPr>
        <p:grpSpPr>
          <a:xfrm>
            <a:off x="2489500" y="4121254"/>
            <a:ext cx="1518520" cy="654256"/>
            <a:chOff x="1521737" y="2683358"/>
            <a:chExt cx="1518520" cy="654256"/>
          </a:xfrm>
        </p:grpSpPr>
        <p:sp>
          <p:nvSpPr>
            <p:cNvPr id="81" name="Прямоугольник 80"/>
            <p:cNvSpPr/>
            <p:nvPr/>
          </p:nvSpPr>
          <p:spPr>
            <a:xfrm>
              <a:off x="1987410" y="2743627"/>
              <a:ext cx="402500" cy="144000"/>
            </a:xfrm>
            <a:prstGeom prst="rect">
              <a:avLst/>
            </a:prstGeom>
            <a:solidFill>
              <a:srgbClr val="7296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" dirty="0">
                <a:solidFill>
                  <a:schemeClr val="bg1"/>
                </a:solidFill>
              </a:endParaRPr>
            </a:p>
          </p:txBody>
        </p:sp>
        <p:sp>
          <p:nvSpPr>
            <p:cNvPr id="82" name="Прямоугольник 81"/>
            <p:cNvSpPr/>
            <p:nvPr/>
          </p:nvSpPr>
          <p:spPr>
            <a:xfrm>
              <a:off x="1984193" y="2928270"/>
              <a:ext cx="405717" cy="144000"/>
            </a:xfrm>
            <a:prstGeom prst="rect">
              <a:avLst/>
            </a:prstGeom>
            <a:solidFill>
              <a:srgbClr val="7296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" dirty="0">
                <a:solidFill>
                  <a:schemeClr val="bg1"/>
                </a:solidFill>
              </a:endParaRPr>
            </a:p>
          </p:txBody>
        </p:sp>
        <p:sp>
          <p:nvSpPr>
            <p:cNvPr id="83" name="Прямоугольник 82"/>
            <p:cNvSpPr/>
            <p:nvPr/>
          </p:nvSpPr>
          <p:spPr>
            <a:xfrm>
              <a:off x="1984194" y="3115000"/>
              <a:ext cx="405716" cy="144000"/>
            </a:xfrm>
            <a:prstGeom prst="rect">
              <a:avLst/>
            </a:prstGeom>
            <a:solidFill>
              <a:srgbClr val="7296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" dirty="0">
                <a:solidFill>
                  <a:schemeClr val="bg1"/>
                </a:solidFill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1521737" y="2691283"/>
              <a:ext cx="4988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dirty="0" smtClean="0">
                  <a:solidFill>
                    <a:schemeClr val="bg1">
                      <a:lumMod val="50000"/>
                    </a:schemeClr>
                  </a:solidFill>
                </a:rPr>
                <a:t>2024</a:t>
              </a:r>
            </a:p>
            <a:p>
              <a:r>
                <a:rPr lang="ru-RU" sz="1200" b="1" dirty="0" smtClean="0">
                  <a:solidFill>
                    <a:schemeClr val="bg1">
                      <a:lumMod val="50000"/>
                    </a:schemeClr>
                  </a:solidFill>
                </a:rPr>
                <a:t>2025</a:t>
              </a:r>
            </a:p>
            <a:p>
              <a:r>
                <a:rPr lang="ru-RU" sz="1200" b="1" dirty="0" smtClean="0">
                  <a:solidFill>
                    <a:schemeClr val="bg1">
                      <a:lumMod val="50000"/>
                    </a:schemeClr>
                  </a:solidFill>
                </a:rPr>
                <a:t>2026</a:t>
              </a:r>
              <a:endParaRPr lang="ru-RU" sz="12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2322559" y="2683358"/>
              <a:ext cx="71769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 smtClean="0"/>
                <a:t>3,0</a:t>
              </a:r>
            </a:p>
            <a:p>
              <a:r>
                <a:rPr lang="ru-RU" sz="1200" dirty="0" smtClean="0"/>
                <a:t>3,0</a:t>
              </a:r>
            </a:p>
            <a:p>
              <a:r>
                <a:rPr lang="ru-RU" sz="1200" dirty="0" smtClean="0"/>
                <a:t>3,0</a:t>
              </a:r>
              <a:endParaRPr lang="ru-RU" sz="1200" dirty="0"/>
            </a:p>
          </p:txBody>
        </p:sp>
      </p:grpSp>
      <p:grpSp>
        <p:nvGrpSpPr>
          <p:cNvPr id="6" name="Группа 85"/>
          <p:cNvGrpSpPr/>
          <p:nvPr/>
        </p:nvGrpSpPr>
        <p:grpSpPr>
          <a:xfrm>
            <a:off x="8624524" y="3890308"/>
            <a:ext cx="1518520" cy="654256"/>
            <a:chOff x="1521737" y="2683358"/>
            <a:chExt cx="1518520" cy="654256"/>
          </a:xfrm>
        </p:grpSpPr>
        <p:sp>
          <p:nvSpPr>
            <p:cNvPr id="87" name="Прямоугольник 86"/>
            <p:cNvSpPr/>
            <p:nvPr/>
          </p:nvSpPr>
          <p:spPr>
            <a:xfrm>
              <a:off x="1987410" y="2743627"/>
              <a:ext cx="402500" cy="144000"/>
            </a:xfrm>
            <a:prstGeom prst="rect">
              <a:avLst/>
            </a:prstGeom>
            <a:solidFill>
              <a:srgbClr val="7296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" dirty="0">
                <a:solidFill>
                  <a:schemeClr val="bg1"/>
                </a:solidFill>
              </a:endParaRPr>
            </a:p>
          </p:txBody>
        </p:sp>
        <p:sp>
          <p:nvSpPr>
            <p:cNvPr id="88" name="Прямоугольник 87"/>
            <p:cNvSpPr/>
            <p:nvPr/>
          </p:nvSpPr>
          <p:spPr>
            <a:xfrm>
              <a:off x="1984194" y="2928270"/>
              <a:ext cx="268814" cy="144000"/>
            </a:xfrm>
            <a:prstGeom prst="rect">
              <a:avLst/>
            </a:prstGeom>
            <a:solidFill>
              <a:srgbClr val="7296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" dirty="0">
                <a:solidFill>
                  <a:schemeClr val="bg1"/>
                </a:solidFill>
              </a:endParaRPr>
            </a:p>
          </p:txBody>
        </p:sp>
        <p:sp>
          <p:nvSpPr>
            <p:cNvPr id="89" name="Прямоугольник 88"/>
            <p:cNvSpPr/>
            <p:nvPr/>
          </p:nvSpPr>
          <p:spPr>
            <a:xfrm>
              <a:off x="1984194" y="3115000"/>
              <a:ext cx="268814" cy="144000"/>
            </a:xfrm>
            <a:prstGeom prst="rect">
              <a:avLst/>
            </a:prstGeom>
            <a:solidFill>
              <a:srgbClr val="7296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" dirty="0">
                <a:solidFill>
                  <a:schemeClr val="bg1"/>
                </a:solidFill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1521737" y="2691283"/>
              <a:ext cx="4988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dirty="0" smtClean="0">
                  <a:solidFill>
                    <a:schemeClr val="bg1">
                      <a:lumMod val="50000"/>
                    </a:schemeClr>
                  </a:solidFill>
                </a:rPr>
                <a:t>2024</a:t>
              </a:r>
            </a:p>
            <a:p>
              <a:r>
                <a:rPr lang="ru-RU" sz="1200" b="1" dirty="0" smtClean="0">
                  <a:solidFill>
                    <a:schemeClr val="bg1">
                      <a:lumMod val="50000"/>
                    </a:schemeClr>
                  </a:solidFill>
                </a:rPr>
                <a:t>2025</a:t>
              </a:r>
            </a:p>
            <a:p>
              <a:r>
                <a:rPr lang="ru-RU" sz="1200" b="1" dirty="0" smtClean="0">
                  <a:solidFill>
                    <a:schemeClr val="bg1">
                      <a:lumMod val="50000"/>
                    </a:schemeClr>
                  </a:solidFill>
                </a:rPr>
                <a:t>2026</a:t>
              </a:r>
              <a:endParaRPr lang="ru-RU" sz="12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2322559" y="2683358"/>
              <a:ext cx="71769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 smtClean="0"/>
                <a:t>35,7</a:t>
              </a:r>
            </a:p>
            <a:p>
              <a:r>
                <a:rPr lang="ru-RU" sz="1200" dirty="0" smtClean="0"/>
                <a:t>25,7</a:t>
              </a:r>
            </a:p>
            <a:p>
              <a:r>
                <a:rPr lang="ru-RU" sz="1200" dirty="0" smtClean="0"/>
                <a:t>25,7</a:t>
              </a:r>
              <a:endParaRPr lang="ru-RU" sz="1200" dirty="0"/>
            </a:p>
          </p:txBody>
        </p:sp>
      </p:grpSp>
      <p:grpSp>
        <p:nvGrpSpPr>
          <p:cNvPr id="7" name="Группа 91"/>
          <p:cNvGrpSpPr/>
          <p:nvPr/>
        </p:nvGrpSpPr>
        <p:grpSpPr>
          <a:xfrm>
            <a:off x="8101938" y="1840777"/>
            <a:ext cx="1518520" cy="654256"/>
            <a:chOff x="1521737" y="2683358"/>
            <a:chExt cx="1518520" cy="654256"/>
          </a:xfrm>
        </p:grpSpPr>
        <p:sp>
          <p:nvSpPr>
            <p:cNvPr id="93" name="Прямоугольник 92"/>
            <p:cNvSpPr/>
            <p:nvPr/>
          </p:nvSpPr>
          <p:spPr>
            <a:xfrm>
              <a:off x="1987411" y="2743627"/>
              <a:ext cx="139104" cy="144000"/>
            </a:xfrm>
            <a:prstGeom prst="rect">
              <a:avLst/>
            </a:prstGeom>
            <a:solidFill>
              <a:srgbClr val="7296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" dirty="0">
                <a:solidFill>
                  <a:schemeClr val="bg1"/>
                </a:solidFill>
              </a:endParaRPr>
            </a:p>
          </p:txBody>
        </p:sp>
        <p:sp>
          <p:nvSpPr>
            <p:cNvPr id="94" name="Прямоугольник 93"/>
            <p:cNvSpPr/>
            <p:nvPr/>
          </p:nvSpPr>
          <p:spPr>
            <a:xfrm>
              <a:off x="1984193" y="2928270"/>
              <a:ext cx="405717" cy="144000"/>
            </a:xfrm>
            <a:prstGeom prst="rect">
              <a:avLst/>
            </a:prstGeom>
            <a:solidFill>
              <a:srgbClr val="7296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" dirty="0">
                <a:solidFill>
                  <a:schemeClr val="bg1"/>
                </a:solidFill>
              </a:endParaRPr>
            </a:p>
          </p:txBody>
        </p:sp>
        <p:sp>
          <p:nvSpPr>
            <p:cNvPr id="95" name="Прямоугольник 94"/>
            <p:cNvSpPr/>
            <p:nvPr/>
          </p:nvSpPr>
          <p:spPr>
            <a:xfrm>
              <a:off x="1984194" y="3115000"/>
              <a:ext cx="405716" cy="144000"/>
            </a:xfrm>
            <a:prstGeom prst="rect">
              <a:avLst/>
            </a:prstGeom>
            <a:solidFill>
              <a:srgbClr val="7296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" dirty="0">
                <a:solidFill>
                  <a:schemeClr val="bg1"/>
                </a:solidFill>
              </a:endParaRP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1521737" y="2691283"/>
              <a:ext cx="4988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dirty="0" smtClean="0">
                  <a:solidFill>
                    <a:schemeClr val="bg1">
                      <a:lumMod val="50000"/>
                    </a:schemeClr>
                  </a:solidFill>
                </a:rPr>
                <a:t>2024</a:t>
              </a:r>
            </a:p>
            <a:p>
              <a:r>
                <a:rPr lang="ru-RU" sz="1200" b="1" dirty="0" smtClean="0">
                  <a:solidFill>
                    <a:schemeClr val="bg1">
                      <a:lumMod val="50000"/>
                    </a:schemeClr>
                  </a:solidFill>
                </a:rPr>
                <a:t>2025</a:t>
              </a:r>
            </a:p>
            <a:p>
              <a:r>
                <a:rPr lang="ru-RU" sz="1200" b="1" dirty="0" smtClean="0">
                  <a:solidFill>
                    <a:schemeClr val="bg1">
                      <a:lumMod val="50000"/>
                    </a:schemeClr>
                  </a:solidFill>
                </a:rPr>
                <a:t>2026</a:t>
              </a:r>
              <a:endParaRPr lang="ru-RU" sz="12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2322559" y="2683358"/>
              <a:ext cx="71769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 smtClean="0"/>
                <a:t>16,6</a:t>
              </a:r>
            </a:p>
            <a:p>
              <a:r>
                <a:rPr lang="ru-RU" sz="1200" dirty="0" smtClean="0"/>
                <a:t>73,2</a:t>
              </a:r>
            </a:p>
            <a:p>
              <a:r>
                <a:rPr lang="ru-RU" sz="1200" dirty="0" smtClean="0"/>
                <a:t>73,2</a:t>
              </a:r>
              <a:endParaRPr lang="ru-RU" sz="1200" dirty="0"/>
            </a:p>
          </p:txBody>
        </p:sp>
      </p:grpSp>
      <p:sp>
        <p:nvSpPr>
          <p:cNvPr id="61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11423913" y="6284156"/>
            <a:ext cx="768087" cy="365125"/>
          </a:xfrm>
        </p:spPr>
        <p:txBody>
          <a:bodyPr/>
          <a:lstStyle/>
          <a:p>
            <a:fld id="{F8B4F9AE-2B7D-43B8-AD8B-ED3109F5FBD3}" type="slidenum">
              <a:rPr lang="ru-RU" sz="1400" b="1" smtClean="0">
                <a:solidFill>
                  <a:schemeClr val="bg1"/>
                </a:solidFill>
              </a:rPr>
              <a:pPr/>
              <a:t>90</a:t>
            </a:fld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62" name="Прямоугольник 77"/>
          <p:cNvSpPr/>
          <p:nvPr/>
        </p:nvSpPr>
        <p:spPr>
          <a:xfrm>
            <a:off x="0" y="6581160"/>
            <a:ext cx="12187680" cy="276480"/>
          </a:xfrm>
          <a:prstGeom prst="rect">
            <a:avLst/>
          </a:prstGeom>
          <a:solidFill>
            <a:srgbClr val="BCB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350" b="1" strike="noStrike" spc="-1" dirty="0">
              <a:solidFill>
                <a:schemeClr val="lt1"/>
              </a:solidFill>
              <a:latin typeface="Calibri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11824592" y="6550223"/>
            <a:ext cx="36740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6E56C8BD-70D1-4B45-8C1B-2C0F3206853E}" type="slidenum">
              <a:rPr lang="ru-RU" sz="1400" b="1">
                <a:latin typeface="Calibri" panose="020F0502020204030204" pitchFamily="34" charset="0"/>
              </a:rPr>
              <a:pPr algn="ctr"/>
              <a:t>90</a:t>
            </a:fld>
            <a:endParaRPr lang="ru-RU" sz="1400" b="1" dirty="0">
              <a:latin typeface="Calibri" panose="020F0502020204030204" pitchFamily="34" charset="0"/>
            </a:endParaRPr>
          </a:p>
        </p:txBody>
      </p:sp>
      <p:grpSp>
        <p:nvGrpSpPr>
          <p:cNvPr id="8" name="Группа 63"/>
          <p:cNvGrpSpPr/>
          <p:nvPr/>
        </p:nvGrpSpPr>
        <p:grpSpPr>
          <a:xfrm>
            <a:off x="31634" y="6519161"/>
            <a:ext cx="2477765" cy="327779"/>
            <a:chOff x="31634" y="6519161"/>
            <a:chExt cx="2477765" cy="327779"/>
          </a:xfrm>
        </p:grpSpPr>
        <p:sp>
          <p:nvSpPr>
            <p:cNvPr id="65" name="TextBox 64"/>
            <p:cNvSpPr txBox="1"/>
            <p:nvPr/>
          </p:nvSpPr>
          <p:spPr>
            <a:xfrm>
              <a:off x="324698" y="6552772"/>
              <a:ext cx="218470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b="1" dirty="0" smtClean="0">
                  <a:latin typeface="Calibri" panose="020F0502020204030204" pitchFamily="34" charset="0"/>
                </a:rPr>
                <a:t>Администрация города Твери</a:t>
              </a:r>
              <a:endParaRPr lang="ru-RU" sz="1200" b="1" dirty="0">
                <a:latin typeface="Calibri" panose="020F0502020204030204" pitchFamily="34" charset="0"/>
              </a:endParaRPr>
            </a:p>
          </p:txBody>
        </p:sp>
        <p:pic>
          <p:nvPicPr>
            <p:cNvPr id="66" name="Picture 2" descr="Герб города Тверь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1634" y="6519161"/>
              <a:ext cx="294369" cy="3277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0" name="Прямоугольник 70"/>
          <p:cNvSpPr/>
          <p:nvPr/>
        </p:nvSpPr>
        <p:spPr>
          <a:xfrm rot="5400000" flipV="1">
            <a:off x="123411" y="343775"/>
            <a:ext cx="377822" cy="4571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720" rIns="90000" bIns="72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350" b="0" strike="noStrike" spc="-1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00" name="Овал 99"/>
          <p:cNvSpPr/>
          <p:nvPr/>
        </p:nvSpPr>
        <p:spPr>
          <a:xfrm>
            <a:off x="5209350" y="5313351"/>
            <a:ext cx="180748" cy="180748"/>
          </a:xfrm>
          <a:prstGeom prst="ellipse">
            <a:avLst/>
          </a:prstGeom>
          <a:solidFill>
            <a:srgbClr val="70C3EC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1" name="Прямоугольник 100"/>
          <p:cNvSpPr/>
          <p:nvPr/>
        </p:nvSpPr>
        <p:spPr>
          <a:xfrm>
            <a:off x="5483945" y="5325502"/>
            <a:ext cx="3603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2000">
              <a:lnSpc>
                <a:spcPct val="100000"/>
              </a:lnSpc>
              <a:tabLst>
                <a:tab pos="0" algn="l"/>
              </a:tabLst>
            </a:pPr>
            <a:r>
              <a:rPr lang="ru-RU" sz="1400" spc="-1" dirty="0" smtClean="0">
                <a:solidFill>
                  <a:srgbClr val="000000"/>
                </a:solidFill>
              </a:rPr>
              <a:t>Развитие </a:t>
            </a:r>
            <a:r>
              <a:rPr lang="ru-RU" sz="1400" spc="-1" dirty="0">
                <a:solidFill>
                  <a:srgbClr val="000000"/>
                </a:solidFill>
              </a:rPr>
              <a:t>территориального общественного самоуправления в городе </a:t>
            </a:r>
            <a:r>
              <a:rPr lang="ru-RU" sz="1400" spc="-1" dirty="0" smtClean="0">
                <a:solidFill>
                  <a:srgbClr val="000000"/>
                </a:solidFill>
              </a:rPr>
              <a:t>Твери</a:t>
            </a:r>
            <a:endParaRPr lang="ru-RU" sz="1400" spc="-1" dirty="0">
              <a:solidFill>
                <a:srgbClr val="000000"/>
              </a:solidFill>
              <a:latin typeface="XO Oriel"/>
            </a:endParaRPr>
          </a:p>
        </p:txBody>
      </p:sp>
      <p:grpSp>
        <p:nvGrpSpPr>
          <p:cNvPr id="9" name="Группа 101"/>
          <p:cNvGrpSpPr/>
          <p:nvPr/>
        </p:nvGrpSpPr>
        <p:grpSpPr>
          <a:xfrm>
            <a:off x="5671350" y="5864905"/>
            <a:ext cx="1518520" cy="654256"/>
            <a:chOff x="1521737" y="2683358"/>
            <a:chExt cx="1518520" cy="654256"/>
          </a:xfrm>
        </p:grpSpPr>
        <p:sp>
          <p:nvSpPr>
            <p:cNvPr id="103" name="Прямоугольник 102"/>
            <p:cNvSpPr/>
            <p:nvPr/>
          </p:nvSpPr>
          <p:spPr>
            <a:xfrm>
              <a:off x="1987410" y="2743627"/>
              <a:ext cx="402500" cy="144000"/>
            </a:xfrm>
            <a:prstGeom prst="rect">
              <a:avLst/>
            </a:prstGeom>
            <a:solidFill>
              <a:srgbClr val="7296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" dirty="0">
                <a:solidFill>
                  <a:schemeClr val="bg1"/>
                </a:solidFill>
              </a:endParaRPr>
            </a:p>
          </p:txBody>
        </p:sp>
        <p:sp>
          <p:nvSpPr>
            <p:cNvPr id="104" name="Прямоугольник 103"/>
            <p:cNvSpPr/>
            <p:nvPr/>
          </p:nvSpPr>
          <p:spPr>
            <a:xfrm>
              <a:off x="1984193" y="2928270"/>
              <a:ext cx="405717" cy="144000"/>
            </a:xfrm>
            <a:prstGeom prst="rect">
              <a:avLst/>
            </a:prstGeom>
            <a:solidFill>
              <a:srgbClr val="7296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" dirty="0">
                <a:solidFill>
                  <a:schemeClr val="bg1"/>
                </a:solidFill>
              </a:endParaRPr>
            </a:p>
          </p:txBody>
        </p:sp>
        <p:sp>
          <p:nvSpPr>
            <p:cNvPr id="105" name="Прямоугольник 104"/>
            <p:cNvSpPr/>
            <p:nvPr/>
          </p:nvSpPr>
          <p:spPr>
            <a:xfrm>
              <a:off x="1984194" y="3115000"/>
              <a:ext cx="405716" cy="144000"/>
            </a:xfrm>
            <a:prstGeom prst="rect">
              <a:avLst/>
            </a:prstGeom>
            <a:solidFill>
              <a:srgbClr val="7296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" dirty="0">
                <a:solidFill>
                  <a:schemeClr val="bg1"/>
                </a:solidFill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1521737" y="2691283"/>
              <a:ext cx="4988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dirty="0" smtClean="0">
                  <a:solidFill>
                    <a:schemeClr val="bg1">
                      <a:lumMod val="50000"/>
                    </a:schemeClr>
                  </a:solidFill>
                </a:rPr>
                <a:t>2024</a:t>
              </a:r>
            </a:p>
            <a:p>
              <a:r>
                <a:rPr lang="ru-RU" sz="1200" b="1" dirty="0" smtClean="0">
                  <a:solidFill>
                    <a:schemeClr val="bg1">
                      <a:lumMod val="50000"/>
                    </a:schemeClr>
                  </a:solidFill>
                </a:rPr>
                <a:t>2025</a:t>
              </a:r>
            </a:p>
            <a:p>
              <a:r>
                <a:rPr lang="ru-RU" sz="1200" b="1" dirty="0" smtClean="0">
                  <a:solidFill>
                    <a:schemeClr val="bg1">
                      <a:lumMod val="50000"/>
                    </a:schemeClr>
                  </a:solidFill>
                </a:rPr>
                <a:t>2026</a:t>
              </a:r>
              <a:endParaRPr lang="ru-RU" sz="12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2322559" y="2683358"/>
              <a:ext cx="71769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 smtClean="0"/>
                <a:t>3,5</a:t>
              </a:r>
            </a:p>
            <a:p>
              <a:r>
                <a:rPr lang="ru-RU" sz="1200" dirty="0" smtClean="0"/>
                <a:t>3,5</a:t>
              </a:r>
            </a:p>
            <a:p>
              <a:r>
                <a:rPr lang="ru-RU" sz="1200" dirty="0" smtClean="0"/>
                <a:t>3,5</a:t>
              </a:r>
              <a:endParaRPr lang="ru-RU" sz="1200" dirty="0"/>
            </a:p>
          </p:txBody>
        </p:sp>
      </p:grpSp>
      <p:pic>
        <p:nvPicPr>
          <p:cNvPr id="1036" name="Picture 12" descr="https://img.hhcdn.ru/zp-image/aHR0cHM6Ly9jZG4zLnpwLnJ1L2pvYi9hdHRhY2hlcy8yMDE4LzExLzFmL2U1LzFmZTVmYTkxMTY4M2U0YTQ4ODVjNTUwOTdjNWRmNTNh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="" xmlns:a14="http://schemas.microsoft.com/office/drawing/2010/main">
                  <a14:imgLayer r:embed="rId11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5034"/>
          <a:stretch/>
        </p:blipFill>
        <p:spPr bwMode="auto">
          <a:xfrm flipH="1">
            <a:off x="9086981" y="5357146"/>
            <a:ext cx="935831" cy="5680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872588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Пирог 42"/>
          <p:cNvSpPr/>
          <p:nvPr/>
        </p:nvSpPr>
        <p:spPr>
          <a:xfrm flipH="1">
            <a:off x="4433276" y="1585301"/>
            <a:ext cx="3325448" cy="3325448"/>
          </a:xfrm>
          <a:prstGeom prst="pie">
            <a:avLst>
              <a:gd name="adj1" fmla="val 16162231"/>
              <a:gd name="adj2" fmla="val 1754359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4" name="Пирог 43"/>
          <p:cNvSpPr/>
          <p:nvPr/>
        </p:nvSpPr>
        <p:spPr>
          <a:xfrm flipH="1">
            <a:off x="4433276" y="1585301"/>
            <a:ext cx="3325448" cy="3325448"/>
          </a:xfrm>
          <a:prstGeom prst="pie">
            <a:avLst>
              <a:gd name="adj1" fmla="val 1661822"/>
              <a:gd name="adj2" fmla="val 9117497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5" name="Пирог 44"/>
          <p:cNvSpPr/>
          <p:nvPr/>
        </p:nvSpPr>
        <p:spPr>
          <a:xfrm flipH="1">
            <a:off x="4433276" y="1585301"/>
            <a:ext cx="3325448" cy="3325448"/>
          </a:xfrm>
          <a:prstGeom prst="pie">
            <a:avLst>
              <a:gd name="adj1" fmla="val 9102190"/>
              <a:gd name="adj2" fmla="val 16211524"/>
            </a:avLst>
          </a:prstGeom>
          <a:solidFill>
            <a:srgbClr val="70C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6" name="Овал 45"/>
          <p:cNvSpPr/>
          <p:nvPr/>
        </p:nvSpPr>
        <p:spPr>
          <a:xfrm>
            <a:off x="4290462" y="2179540"/>
            <a:ext cx="180748" cy="180748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Овал 46"/>
          <p:cNvSpPr/>
          <p:nvPr/>
        </p:nvSpPr>
        <p:spPr>
          <a:xfrm>
            <a:off x="7846790" y="1861381"/>
            <a:ext cx="180748" cy="180748"/>
          </a:xfrm>
          <a:prstGeom prst="ellipse">
            <a:avLst/>
          </a:prstGeom>
          <a:solidFill>
            <a:srgbClr val="70C3EC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Овал 47"/>
          <p:cNvSpPr/>
          <p:nvPr/>
        </p:nvSpPr>
        <p:spPr>
          <a:xfrm>
            <a:off x="6005625" y="5061880"/>
            <a:ext cx="180748" cy="18074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04337" y="0"/>
            <a:ext cx="11764072" cy="6762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  <a:t>Муниципальная программа  города Твери</a:t>
            </a:r>
          </a:p>
          <a:p>
            <a: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  <a:t>«Содействие экономическому развитию города Твери»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760254" y="934830"/>
            <a:ext cx="76045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</a:rPr>
              <a:t>Цель муниципальной программы: </a:t>
            </a:r>
          </a:p>
          <a:p>
            <a:r>
              <a:rPr lang="ru-RU" sz="1400" b="1" dirty="0">
                <a:solidFill>
                  <a:schemeClr val="bg1">
                    <a:lumMod val="50000"/>
                  </a:schemeClr>
                </a:solidFill>
              </a:rPr>
              <a:t>Создание условий для роста экономического потенциала города Твери</a:t>
            </a:r>
            <a:endParaRPr lang="ru-RU" sz="1400" b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1" name="Picture 2" descr="http://cdn.onlinewebfonts.com/svg/download_464253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050" y="935252"/>
            <a:ext cx="622255" cy="62289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1807215" y="1877657"/>
            <a:ext cx="244140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dirty="0" smtClean="0"/>
              <a:t>Подпрограмма</a:t>
            </a:r>
          </a:p>
          <a:p>
            <a:pPr algn="r"/>
            <a:r>
              <a:rPr lang="ru-RU" sz="1400" dirty="0" smtClean="0"/>
              <a:t>«Содействие</a:t>
            </a:r>
            <a:r>
              <a:rPr lang="ru-RU" sz="1400" dirty="0"/>
              <a:t> развитию </a:t>
            </a:r>
            <a:endParaRPr lang="ru-RU" sz="1400" dirty="0" smtClean="0"/>
          </a:p>
          <a:p>
            <a:pPr algn="r"/>
            <a:r>
              <a:rPr lang="ru-RU" sz="1400" dirty="0" smtClean="0"/>
              <a:t>экономического</a:t>
            </a:r>
            <a:r>
              <a:rPr lang="ru-RU" sz="1400" dirty="0"/>
              <a:t> </a:t>
            </a:r>
            <a:r>
              <a:rPr lang="ru-RU" sz="1400" dirty="0" smtClean="0"/>
              <a:t>потенциала»</a:t>
            </a:r>
            <a:endParaRPr lang="ru-RU" sz="14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193598" y="5219251"/>
            <a:ext cx="38101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/>
              <a:t>Подпрограмма</a:t>
            </a:r>
          </a:p>
          <a:p>
            <a:pPr algn="ctr"/>
            <a:r>
              <a:rPr lang="ru-RU" sz="1400" dirty="0" smtClean="0"/>
              <a:t>«Малое </a:t>
            </a:r>
            <a:r>
              <a:rPr lang="ru-RU" sz="1400" dirty="0"/>
              <a:t>и среднее </a:t>
            </a:r>
            <a:r>
              <a:rPr lang="ru-RU" sz="1400" dirty="0" smtClean="0"/>
              <a:t>предпринимательство»</a:t>
            </a:r>
            <a:endParaRPr lang="ru-RU" sz="1400" dirty="0"/>
          </a:p>
        </p:txBody>
      </p:sp>
      <p:sp>
        <p:nvSpPr>
          <p:cNvPr id="18" name="Овал 17"/>
          <p:cNvSpPr/>
          <p:nvPr/>
        </p:nvSpPr>
        <p:spPr>
          <a:xfrm>
            <a:off x="4802594" y="1954619"/>
            <a:ext cx="2586812" cy="2586812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pic>
        <p:nvPicPr>
          <p:cNvPr id="55" name="Picture 6" descr="https://www.arielsoftwares.com/img/economical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4672" y="2060672"/>
            <a:ext cx="484291" cy="48429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TextBox 57"/>
          <p:cNvSpPr txBox="1"/>
          <p:nvPr/>
        </p:nvSpPr>
        <p:spPr>
          <a:xfrm>
            <a:off x="5628449" y="4062592"/>
            <a:ext cx="10390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м</a:t>
            </a:r>
            <a:r>
              <a:rPr lang="ru-RU" dirty="0" smtClean="0"/>
              <a:t>лн руб.</a:t>
            </a:r>
            <a:endParaRPr lang="ru-RU" dirty="0"/>
          </a:p>
        </p:txBody>
      </p:sp>
      <p:sp>
        <p:nvSpPr>
          <p:cNvPr id="60" name="Прямоугольник 59"/>
          <p:cNvSpPr/>
          <p:nvPr/>
        </p:nvSpPr>
        <p:spPr>
          <a:xfrm>
            <a:off x="5070951" y="2970776"/>
            <a:ext cx="468000" cy="924127"/>
          </a:xfrm>
          <a:prstGeom prst="rect">
            <a:avLst/>
          </a:prstGeom>
          <a:solidFill>
            <a:srgbClr val="7296AA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5874914" y="2964660"/>
            <a:ext cx="468000" cy="930116"/>
          </a:xfrm>
          <a:prstGeom prst="rect">
            <a:avLst/>
          </a:prstGeom>
          <a:solidFill>
            <a:srgbClr val="7296AA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Прямоугольник 62"/>
          <p:cNvSpPr/>
          <p:nvPr/>
        </p:nvSpPr>
        <p:spPr>
          <a:xfrm>
            <a:off x="6682227" y="2964659"/>
            <a:ext cx="468000" cy="936616"/>
          </a:xfrm>
          <a:prstGeom prst="rect">
            <a:avLst/>
          </a:prstGeom>
          <a:solidFill>
            <a:srgbClr val="7296AA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TextBox 63"/>
          <p:cNvSpPr txBox="1"/>
          <p:nvPr/>
        </p:nvSpPr>
        <p:spPr>
          <a:xfrm>
            <a:off x="5073987" y="3668063"/>
            <a:ext cx="4988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2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2024</a:t>
            </a:r>
            <a:endParaRPr lang="ru-RU" sz="12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5877281" y="3675416"/>
            <a:ext cx="4988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2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2025</a:t>
            </a:r>
            <a:endParaRPr lang="ru-RU" sz="12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6678340" y="3675416"/>
            <a:ext cx="4988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2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2026</a:t>
            </a:r>
            <a:endParaRPr lang="ru-RU" sz="12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5114835" y="2688455"/>
            <a:ext cx="3802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3,3</a:t>
            </a:r>
            <a:endParaRPr lang="ru-RU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5915055" y="2676511"/>
            <a:ext cx="3802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3,3</a:t>
            </a:r>
            <a:endParaRPr lang="ru-RU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6716440" y="2679402"/>
            <a:ext cx="3802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3,3</a:t>
            </a:r>
            <a:endParaRPr lang="ru-RU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" name="Группа 71"/>
          <p:cNvGrpSpPr/>
          <p:nvPr/>
        </p:nvGrpSpPr>
        <p:grpSpPr>
          <a:xfrm>
            <a:off x="3076152" y="2637531"/>
            <a:ext cx="1225786" cy="654256"/>
            <a:chOff x="1521737" y="2683358"/>
            <a:chExt cx="1225786" cy="654256"/>
          </a:xfrm>
        </p:grpSpPr>
        <p:sp>
          <p:nvSpPr>
            <p:cNvPr id="73" name="Прямоугольник 72"/>
            <p:cNvSpPr/>
            <p:nvPr/>
          </p:nvSpPr>
          <p:spPr>
            <a:xfrm>
              <a:off x="1987410" y="2743627"/>
              <a:ext cx="401334" cy="144000"/>
            </a:xfrm>
            <a:prstGeom prst="rect">
              <a:avLst/>
            </a:prstGeom>
            <a:solidFill>
              <a:srgbClr val="7296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" dirty="0">
                <a:solidFill>
                  <a:schemeClr val="bg1"/>
                </a:solidFill>
              </a:endParaRPr>
            </a:p>
          </p:txBody>
        </p:sp>
        <p:sp>
          <p:nvSpPr>
            <p:cNvPr id="74" name="Прямоугольник 73"/>
            <p:cNvSpPr/>
            <p:nvPr/>
          </p:nvSpPr>
          <p:spPr>
            <a:xfrm>
              <a:off x="1984193" y="2928270"/>
              <a:ext cx="405717" cy="144000"/>
            </a:xfrm>
            <a:prstGeom prst="rect">
              <a:avLst/>
            </a:prstGeom>
            <a:solidFill>
              <a:srgbClr val="7296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" dirty="0">
                <a:solidFill>
                  <a:schemeClr val="bg1"/>
                </a:solidFill>
              </a:endParaRPr>
            </a:p>
          </p:txBody>
        </p:sp>
        <p:sp>
          <p:nvSpPr>
            <p:cNvPr id="75" name="Прямоугольник 74"/>
            <p:cNvSpPr/>
            <p:nvPr/>
          </p:nvSpPr>
          <p:spPr>
            <a:xfrm>
              <a:off x="1984194" y="3115000"/>
              <a:ext cx="405716" cy="144000"/>
            </a:xfrm>
            <a:prstGeom prst="rect">
              <a:avLst/>
            </a:prstGeom>
            <a:solidFill>
              <a:srgbClr val="7296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" dirty="0">
                <a:solidFill>
                  <a:schemeClr val="bg1"/>
                </a:solidFill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1521737" y="2691283"/>
              <a:ext cx="4988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dirty="0" smtClean="0">
                  <a:solidFill>
                    <a:schemeClr val="bg1">
                      <a:lumMod val="50000"/>
                    </a:schemeClr>
                  </a:solidFill>
                </a:rPr>
                <a:t>2024</a:t>
              </a:r>
            </a:p>
            <a:p>
              <a:r>
                <a:rPr lang="ru-RU" sz="1200" b="1" dirty="0" smtClean="0">
                  <a:solidFill>
                    <a:schemeClr val="bg1">
                      <a:lumMod val="50000"/>
                    </a:schemeClr>
                  </a:solidFill>
                </a:rPr>
                <a:t>2025</a:t>
              </a:r>
            </a:p>
            <a:p>
              <a:r>
                <a:rPr lang="ru-RU" sz="1200" b="1" dirty="0" smtClean="0">
                  <a:solidFill>
                    <a:schemeClr val="bg1">
                      <a:lumMod val="50000"/>
                    </a:schemeClr>
                  </a:solidFill>
                </a:rPr>
                <a:t>2026</a:t>
              </a:r>
              <a:endParaRPr lang="ru-RU" sz="12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2322559" y="2683358"/>
              <a:ext cx="4249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 smtClean="0"/>
                <a:t>0,2</a:t>
              </a:r>
            </a:p>
            <a:p>
              <a:r>
                <a:rPr lang="ru-RU" sz="1200" dirty="0" smtClean="0"/>
                <a:t>0,2</a:t>
              </a:r>
            </a:p>
            <a:p>
              <a:r>
                <a:rPr lang="ru-RU" sz="1200" dirty="0" smtClean="0"/>
                <a:t>0,2</a:t>
              </a:r>
              <a:endParaRPr lang="ru-RU" sz="1200" dirty="0"/>
            </a:p>
          </p:txBody>
        </p:sp>
      </p:grpSp>
      <p:grpSp>
        <p:nvGrpSpPr>
          <p:cNvPr id="3" name="Группа 77"/>
          <p:cNvGrpSpPr/>
          <p:nvPr/>
        </p:nvGrpSpPr>
        <p:grpSpPr>
          <a:xfrm>
            <a:off x="5427113" y="5721345"/>
            <a:ext cx="1518520" cy="654256"/>
            <a:chOff x="1521737" y="2683358"/>
            <a:chExt cx="1518520" cy="654256"/>
          </a:xfrm>
        </p:grpSpPr>
        <p:sp>
          <p:nvSpPr>
            <p:cNvPr id="79" name="Прямоугольник 78"/>
            <p:cNvSpPr/>
            <p:nvPr/>
          </p:nvSpPr>
          <p:spPr>
            <a:xfrm>
              <a:off x="1987410" y="2743627"/>
              <a:ext cx="401334" cy="144000"/>
            </a:xfrm>
            <a:prstGeom prst="rect">
              <a:avLst/>
            </a:prstGeom>
            <a:solidFill>
              <a:srgbClr val="7296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" dirty="0">
                <a:solidFill>
                  <a:schemeClr val="bg1"/>
                </a:solidFill>
              </a:endParaRPr>
            </a:p>
          </p:txBody>
        </p:sp>
        <p:sp>
          <p:nvSpPr>
            <p:cNvPr id="80" name="Прямоугольник 79"/>
            <p:cNvSpPr/>
            <p:nvPr/>
          </p:nvSpPr>
          <p:spPr>
            <a:xfrm>
              <a:off x="1984193" y="2928270"/>
              <a:ext cx="405717" cy="144000"/>
            </a:xfrm>
            <a:prstGeom prst="rect">
              <a:avLst/>
            </a:prstGeom>
            <a:solidFill>
              <a:srgbClr val="7296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" dirty="0">
                <a:solidFill>
                  <a:schemeClr val="bg1"/>
                </a:solidFill>
              </a:endParaRPr>
            </a:p>
          </p:txBody>
        </p:sp>
        <p:sp>
          <p:nvSpPr>
            <p:cNvPr id="81" name="Прямоугольник 80"/>
            <p:cNvSpPr/>
            <p:nvPr/>
          </p:nvSpPr>
          <p:spPr>
            <a:xfrm>
              <a:off x="1984194" y="3115000"/>
              <a:ext cx="405716" cy="144000"/>
            </a:xfrm>
            <a:prstGeom prst="rect">
              <a:avLst/>
            </a:prstGeom>
            <a:solidFill>
              <a:srgbClr val="7296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" dirty="0">
                <a:solidFill>
                  <a:schemeClr val="bg1"/>
                </a:solidFill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1521737" y="2691283"/>
              <a:ext cx="4988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dirty="0" smtClean="0">
                  <a:solidFill>
                    <a:schemeClr val="bg1">
                      <a:lumMod val="50000"/>
                    </a:schemeClr>
                  </a:solidFill>
                </a:rPr>
                <a:t>2024</a:t>
              </a:r>
            </a:p>
            <a:p>
              <a:r>
                <a:rPr lang="ru-RU" sz="1200" b="1" dirty="0" smtClean="0">
                  <a:solidFill>
                    <a:schemeClr val="bg1">
                      <a:lumMod val="50000"/>
                    </a:schemeClr>
                  </a:solidFill>
                </a:rPr>
                <a:t>2025</a:t>
              </a:r>
            </a:p>
            <a:p>
              <a:r>
                <a:rPr lang="ru-RU" sz="1200" b="1" dirty="0" smtClean="0">
                  <a:solidFill>
                    <a:schemeClr val="bg1">
                      <a:lumMod val="50000"/>
                    </a:schemeClr>
                  </a:solidFill>
                </a:rPr>
                <a:t>2026</a:t>
              </a:r>
              <a:endParaRPr lang="ru-RU" sz="12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2322559" y="2683358"/>
              <a:ext cx="71769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 smtClean="0"/>
                <a:t>3,1</a:t>
              </a:r>
            </a:p>
            <a:p>
              <a:r>
                <a:rPr lang="ru-RU" sz="1200" dirty="0" smtClean="0"/>
                <a:t>3,1</a:t>
              </a:r>
            </a:p>
            <a:p>
              <a:r>
                <a:rPr lang="ru-RU" sz="1200" dirty="0" smtClean="0"/>
                <a:t>3,1</a:t>
              </a:r>
              <a:endParaRPr lang="ru-RU" sz="1200" dirty="0"/>
            </a:p>
          </p:txBody>
        </p:sp>
      </p:grpSp>
      <p:sp>
        <p:nvSpPr>
          <p:cNvPr id="49" name="Прямоугольник 48"/>
          <p:cNvSpPr/>
          <p:nvPr/>
        </p:nvSpPr>
        <p:spPr>
          <a:xfrm>
            <a:off x="8116166" y="1629721"/>
            <a:ext cx="329369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Подпрограмма</a:t>
            </a:r>
          </a:p>
          <a:p>
            <a:r>
              <a:rPr lang="ru-RU" sz="1400" dirty="0" smtClean="0"/>
              <a:t>«Развитие </a:t>
            </a:r>
            <a:r>
              <a:rPr lang="ru-RU" sz="1400" dirty="0"/>
              <a:t>потребительского рынка </a:t>
            </a:r>
            <a:endParaRPr lang="ru-RU" sz="1400" dirty="0" smtClean="0"/>
          </a:p>
          <a:p>
            <a:r>
              <a:rPr lang="ru-RU" sz="1400" dirty="0" smtClean="0"/>
              <a:t>и </a:t>
            </a:r>
            <a:r>
              <a:rPr lang="ru-RU" sz="1400" dirty="0"/>
              <a:t>услуг на территории города </a:t>
            </a:r>
            <a:r>
              <a:rPr lang="ru-RU" sz="1400" dirty="0" smtClean="0"/>
              <a:t>Твери»</a:t>
            </a:r>
            <a:endParaRPr lang="ru-RU" sz="1400" dirty="0"/>
          </a:p>
        </p:txBody>
      </p:sp>
      <p:grpSp>
        <p:nvGrpSpPr>
          <p:cNvPr id="4" name="Группа 49"/>
          <p:cNvGrpSpPr/>
          <p:nvPr/>
        </p:nvGrpSpPr>
        <p:grpSpPr>
          <a:xfrm>
            <a:off x="8376927" y="2317789"/>
            <a:ext cx="1142280" cy="654256"/>
            <a:chOff x="1521737" y="2683358"/>
            <a:chExt cx="1142280" cy="654256"/>
          </a:xfrm>
        </p:grpSpPr>
        <p:sp>
          <p:nvSpPr>
            <p:cNvPr id="51" name="Прямоугольник 50"/>
            <p:cNvSpPr/>
            <p:nvPr/>
          </p:nvSpPr>
          <p:spPr>
            <a:xfrm>
              <a:off x="1987410" y="2743627"/>
              <a:ext cx="7200" cy="144000"/>
            </a:xfrm>
            <a:prstGeom prst="rect">
              <a:avLst/>
            </a:prstGeom>
            <a:solidFill>
              <a:srgbClr val="7296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" dirty="0">
                <a:solidFill>
                  <a:schemeClr val="bg1"/>
                </a:solidFill>
              </a:endParaRPr>
            </a:p>
          </p:txBody>
        </p:sp>
        <p:sp>
          <p:nvSpPr>
            <p:cNvPr id="52" name="Прямоугольник 51"/>
            <p:cNvSpPr/>
            <p:nvPr/>
          </p:nvSpPr>
          <p:spPr>
            <a:xfrm>
              <a:off x="1984194" y="2928270"/>
              <a:ext cx="7200" cy="144000"/>
            </a:xfrm>
            <a:prstGeom prst="rect">
              <a:avLst/>
            </a:prstGeom>
            <a:solidFill>
              <a:srgbClr val="7296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" dirty="0">
                <a:solidFill>
                  <a:schemeClr val="bg1"/>
                </a:solidFill>
              </a:endParaRPr>
            </a:p>
          </p:txBody>
        </p:sp>
        <p:sp>
          <p:nvSpPr>
            <p:cNvPr id="53" name="Прямоугольник 52"/>
            <p:cNvSpPr/>
            <p:nvPr/>
          </p:nvSpPr>
          <p:spPr>
            <a:xfrm>
              <a:off x="1984194" y="3115000"/>
              <a:ext cx="7200" cy="144000"/>
            </a:xfrm>
            <a:prstGeom prst="rect">
              <a:avLst/>
            </a:prstGeom>
            <a:solidFill>
              <a:srgbClr val="7296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" dirty="0">
                <a:solidFill>
                  <a:schemeClr val="bg1"/>
                </a:solidFill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1521737" y="2691283"/>
              <a:ext cx="4988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dirty="0" smtClean="0">
                  <a:solidFill>
                    <a:schemeClr val="bg1">
                      <a:lumMod val="50000"/>
                    </a:schemeClr>
                  </a:solidFill>
                </a:rPr>
                <a:t>2024</a:t>
              </a:r>
            </a:p>
            <a:p>
              <a:r>
                <a:rPr lang="ru-RU" sz="1200" b="1" dirty="0" smtClean="0">
                  <a:solidFill>
                    <a:schemeClr val="bg1">
                      <a:lumMod val="50000"/>
                    </a:schemeClr>
                  </a:solidFill>
                </a:rPr>
                <a:t>2025</a:t>
              </a:r>
            </a:p>
            <a:p>
              <a:r>
                <a:rPr lang="ru-RU" sz="1200" b="1" dirty="0" smtClean="0">
                  <a:solidFill>
                    <a:schemeClr val="bg1">
                      <a:lumMod val="50000"/>
                    </a:schemeClr>
                  </a:solidFill>
                </a:rPr>
                <a:t>2026</a:t>
              </a:r>
              <a:endParaRPr lang="ru-RU" sz="12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946319" y="2683358"/>
              <a:ext cx="71769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/>
                <a:t>0</a:t>
              </a:r>
              <a:r>
                <a:rPr lang="ru-RU" sz="1200" dirty="0" smtClean="0"/>
                <a:t>,0</a:t>
              </a:r>
            </a:p>
            <a:p>
              <a:r>
                <a:rPr lang="ru-RU" sz="1200" dirty="0" smtClean="0"/>
                <a:t>0,0</a:t>
              </a:r>
            </a:p>
            <a:p>
              <a:r>
                <a:rPr lang="ru-RU" sz="1200" dirty="0" smtClean="0"/>
                <a:t>0,0</a:t>
              </a:r>
              <a:endParaRPr lang="ru-RU" sz="1200" dirty="0"/>
            </a:p>
          </p:txBody>
        </p:sp>
      </p:grpSp>
      <p:sp>
        <p:nvSpPr>
          <p:cNvPr id="62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11423913" y="6492875"/>
            <a:ext cx="768087" cy="365125"/>
          </a:xfrm>
        </p:spPr>
        <p:txBody>
          <a:bodyPr/>
          <a:lstStyle/>
          <a:p>
            <a:fld id="{F8B4F9AE-2B7D-43B8-AD8B-ED3109F5FBD3}" type="slidenum">
              <a:rPr lang="ru-RU" sz="1400" b="1" smtClean="0">
                <a:solidFill>
                  <a:schemeClr val="bg1"/>
                </a:solidFill>
              </a:rPr>
              <a:pPr/>
              <a:t>91</a:t>
            </a:fld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85" name="Прямоугольник 77"/>
          <p:cNvSpPr/>
          <p:nvPr/>
        </p:nvSpPr>
        <p:spPr>
          <a:xfrm>
            <a:off x="0" y="6581160"/>
            <a:ext cx="12187680" cy="276480"/>
          </a:xfrm>
          <a:prstGeom prst="rect">
            <a:avLst/>
          </a:prstGeom>
          <a:solidFill>
            <a:srgbClr val="BCB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350" b="1" strike="noStrike" spc="-1" dirty="0">
              <a:solidFill>
                <a:schemeClr val="lt1"/>
              </a:solidFill>
              <a:latin typeface="Calibri"/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11824592" y="6550223"/>
            <a:ext cx="36740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6E56C8BD-70D1-4B45-8C1B-2C0F3206853E}" type="slidenum">
              <a:rPr lang="ru-RU" sz="1400" b="1">
                <a:latin typeface="Calibri" panose="020F0502020204030204" pitchFamily="34" charset="0"/>
              </a:rPr>
              <a:pPr algn="ctr"/>
              <a:t>91</a:t>
            </a:fld>
            <a:endParaRPr lang="ru-RU" sz="1400" b="1" dirty="0">
              <a:latin typeface="Calibri" panose="020F0502020204030204" pitchFamily="34" charset="0"/>
            </a:endParaRPr>
          </a:p>
        </p:txBody>
      </p:sp>
      <p:grpSp>
        <p:nvGrpSpPr>
          <p:cNvPr id="5" name="Группа 86"/>
          <p:cNvGrpSpPr/>
          <p:nvPr/>
        </p:nvGrpSpPr>
        <p:grpSpPr>
          <a:xfrm>
            <a:off x="31634" y="6519161"/>
            <a:ext cx="2477765" cy="327779"/>
            <a:chOff x="31634" y="6519161"/>
            <a:chExt cx="2477765" cy="327779"/>
          </a:xfrm>
        </p:grpSpPr>
        <p:sp>
          <p:nvSpPr>
            <p:cNvPr id="88" name="TextBox 87"/>
            <p:cNvSpPr txBox="1"/>
            <p:nvPr/>
          </p:nvSpPr>
          <p:spPr>
            <a:xfrm>
              <a:off x="324698" y="6552772"/>
              <a:ext cx="218470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b="1" dirty="0" smtClean="0">
                  <a:latin typeface="Calibri" panose="020F0502020204030204" pitchFamily="34" charset="0"/>
                </a:rPr>
                <a:t>Администрация города Твери</a:t>
              </a:r>
              <a:endParaRPr lang="ru-RU" sz="1200" b="1" dirty="0">
                <a:latin typeface="Calibri" panose="020F0502020204030204" pitchFamily="34" charset="0"/>
              </a:endParaRPr>
            </a:p>
          </p:txBody>
        </p:sp>
        <p:pic>
          <p:nvPicPr>
            <p:cNvPr id="89" name="Picture 2" descr="Герб города Тверь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1634" y="6519161"/>
              <a:ext cx="294369" cy="3277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0" name="Прямоугольник 49"/>
          <p:cNvSpPr/>
          <p:nvPr/>
        </p:nvSpPr>
        <p:spPr>
          <a:xfrm>
            <a:off x="-246145" y="3731035"/>
            <a:ext cx="6096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itchFamily="18" charset="0"/>
                <a:cs typeface="Times New Roman" pitchFamily="18" charset="0"/>
              </a:rPr>
              <a:t>188,0 тыс.руб.– 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itchFamily="18" charset="0"/>
                <a:cs typeface="Times New Roman" pitchFamily="18" charset="0"/>
              </a:rPr>
              <a:t>обеспечение Администрации города </a:t>
            </a:r>
          </a:p>
          <a:p>
            <a:pPr lvl="1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itchFamily="18" charset="0"/>
                <a:cs typeface="Times New Roman" pitchFamily="18" charset="0"/>
              </a:rPr>
              <a:t>официальной статистической информацией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itchFamily="18" charset="0"/>
                <a:cs typeface="Arial" pitchFamily="34" charset="0"/>
              </a:rPr>
              <a:t>.</a:t>
            </a:r>
            <a:endParaRPr lang="ru-RU" sz="1200" dirty="0" smtClean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7774484" y="5049637"/>
            <a:ext cx="473023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1 943,6 тыс.руб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. - содействие развитию организаций, образующих инфраструктуру поддержки субъектов малого и среднего предпринимательства;</a:t>
            </a:r>
          </a:p>
          <a:p>
            <a:pPr indent="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8</a:t>
            </a: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00,0 тыс.руб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.- расширение доступа субъектов малого и среднего предпринимательства к финансовым ресурсам;                                                                                       </a:t>
            </a:r>
          </a:p>
          <a:p>
            <a:pPr indent="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4</a:t>
            </a: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10,0 тыс.руб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. - развитие форм и методов взаимодействия органов местного самоуправления и бизнес – сообщества.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7980219" y="2904480"/>
            <a:ext cx="34706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Без финансирования:</a:t>
            </a:r>
          </a:p>
          <a:p>
            <a:pPr lvl="0" algn="just">
              <a:buFontTx/>
              <a:buChar char="-"/>
            </a:pP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организация торгового обслуживания при проведении </a:t>
            </a:r>
          </a:p>
          <a:p>
            <a:pPr lvl="0" algn="just"/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 общегородских городских мероприятий;</a:t>
            </a:r>
          </a:p>
          <a:p>
            <a:pPr lvl="0" algn="just">
              <a:buFontTx/>
              <a:buChar char="-"/>
            </a:pP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внесение изменений в схему размещения нестационарных  объектов.</a:t>
            </a:r>
          </a:p>
        </p:txBody>
      </p:sp>
    </p:spTree>
    <p:extLst>
      <p:ext uri="{BB962C8B-B14F-4D97-AF65-F5344CB8AC3E}">
        <p14:creationId xmlns="" xmlns:p14="http://schemas.microsoft.com/office/powerpoint/2010/main" val="700757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47043" y="0"/>
            <a:ext cx="11523741" cy="8474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  <a:t>Муниципальная программа  города Твери</a:t>
            </a:r>
          </a:p>
          <a:p>
            <a: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  <a:t>«Содействие развитию туризма в городе Твери» </a:t>
            </a:r>
          </a:p>
        </p:txBody>
      </p:sp>
      <p:sp>
        <p:nvSpPr>
          <p:cNvPr id="64" name="Прямоугольник 63"/>
          <p:cNvSpPr/>
          <p:nvPr/>
        </p:nvSpPr>
        <p:spPr>
          <a:xfrm>
            <a:off x="1777445" y="951435"/>
            <a:ext cx="76045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</a:rPr>
              <a:t>Цель муниципальной программы: </a:t>
            </a:r>
          </a:p>
          <a:p>
            <a:r>
              <a:rPr lang="ru-RU" sz="1400" b="1" dirty="0">
                <a:solidFill>
                  <a:schemeClr val="bg1">
                    <a:lumMod val="50000"/>
                  </a:schemeClr>
                </a:solidFill>
              </a:rPr>
              <a:t>Создание благоприятных условий для развития туризма в городе Твери</a:t>
            </a:r>
            <a:endParaRPr lang="ru-RU" sz="1400" b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5" name="Picture 2" descr="http://cdn.onlinewebfonts.com/svg/download_464253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633" y="922190"/>
            <a:ext cx="622255" cy="62289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" name="Пирог 71"/>
          <p:cNvSpPr/>
          <p:nvPr/>
        </p:nvSpPr>
        <p:spPr>
          <a:xfrm flipH="1">
            <a:off x="4433276" y="2039401"/>
            <a:ext cx="3325448" cy="3325448"/>
          </a:xfrm>
          <a:prstGeom prst="pie">
            <a:avLst>
              <a:gd name="adj1" fmla="val 1661822"/>
              <a:gd name="adj2" fmla="val 12477700"/>
            </a:avLst>
          </a:prstGeom>
          <a:solidFill>
            <a:srgbClr val="70C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3" name="Пирог 72"/>
          <p:cNvSpPr/>
          <p:nvPr/>
        </p:nvSpPr>
        <p:spPr>
          <a:xfrm flipH="1">
            <a:off x="4433276" y="2039401"/>
            <a:ext cx="3325448" cy="3325448"/>
          </a:xfrm>
          <a:prstGeom prst="pie">
            <a:avLst>
              <a:gd name="adj1" fmla="val 12463743"/>
              <a:gd name="adj2" fmla="val 1747476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4" name="Овал 73"/>
          <p:cNvSpPr/>
          <p:nvPr/>
        </p:nvSpPr>
        <p:spPr>
          <a:xfrm>
            <a:off x="4802594" y="2408719"/>
            <a:ext cx="2586812" cy="2586812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75" name="Овал 74"/>
          <p:cNvSpPr/>
          <p:nvPr/>
        </p:nvSpPr>
        <p:spPr>
          <a:xfrm>
            <a:off x="4561182" y="2262620"/>
            <a:ext cx="180748" cy="180748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Овал 75"/>
          <p:cNvSpPr/>
          <p:nvPr/>
        </p:nvSpPr>
        <p:spPr>
          <a:xfrm>
            <a:off x="7768699" y="3248666"/>
            <a:ext cx="180748" cy="180748"/>
          </a:xfrm>
          <a:prstGeom prst="ellipse">
            <a:avLst/>
          </a:prstGeom>
          <a:solidFill>
            <a:srgbClr val="70C3EC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TextBox 84"/>
          <p:cNvSpPr txBox="1"/>
          <p:nvPr/>
        </p:nvSpPr>
        <p:spPr>
          <a:xfrm>
            <a:off x="5576499" y="4492942"/>
            <a:ext cx="10390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м</a:t>
            </a:r>
            <a:r>
              <a:rPr lang="ru-RU" dirty="0" smtClean="0"/>
              <a:t>лн руб.</a:t>
            </a:r>
            <a:endParaRPr lang="ru-RU" dirty="0"/>
          </a:p>
        </p:txBody>
      </p:sp>
      <p:sp>
        <p:nvSpPr>
          <p:cNvPr id="87" name="Прямоугольник 86"/>
          <p:cNvSpPr/>
          <p:nvPr/>
        </p:nvSpPr>
        <p:spPr>
          <a:xfrm>
            <a:off x="5070951" y="3407610"/>
            <a:ext cx="468000" cy="941393"/>
          </a:xfrm>
          <a:prstGeom prst="rect">
            <a:avLst/>
          </a:prstGeom>
          <a:solidFill>
            <a:srgbClr val="7296AA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Прямоугольник 87"/>
          <p:cNvSpPr/>
          <p:nvPr/>
        </p:nvSpPr>
        <p:spPr>
          <a:xfrm>
            <a:off x="5874914" y="3419554"/>
            <a:ext cx="468000" cy="929321"/>
          </a:xfrm>
          <a:prstGeom prst="rect">
            <a:avLst/>
          </a:prstGeom>
          <a:solidFill>
            <a:srgbClr val="7296AA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Прямоугольник 88"/>
          <p:cNvSpPr/>
          <p:nvPr/>
        </p:nvSpPr>
        <p:spPr>
          <a:xfrm>
            <a:off x="6682227" y="3419554"/>
            <a:ext cx="468000" cy="935820"/>
          </a:xfrm>
          <a:prstGeom prst="rect">
            <a:avLst/>
          </a:prstGeom>
          <a:solidFill>
            <a:srgbClr val="7296AA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TextBox 89"/>
          <p:cNvSpPr txBox="1"/>
          <p:nvPr/>
        </p:nvSpPr>
        <p:spPr>
          <a:xfrm>
            <a:off x="5048587" y="4122163"/>
            <a:ext cx="4988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2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2024</a:t>
            </a:r>
            <a:endParaRPr lang="ru-RU" sz="12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5864581" y="4129516"/>
            <a:ext cx="4988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2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2025</a:t>
            </a:r>
            <a:endParaRPr lang="ru-RU" sz="12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6665640" y="4129516"/>
            <a:ext cx="4988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2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2026</a:t>
            </a:r>
            <a:endParaRPr lang="ru-RU" sz="12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5124364" y="3142555"/>
            <a:ext cx="3802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3,0</a:t>
            </a:r>
            <a:endParaRPr lang="ru-RU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5917440" y="3130611"/>
            <a:ext cx="3802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3,0</a:t>
            </a:r>
            <a:endParaRPr lang="ru-RU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6718824" y="3133502"/>
            <a:ext cx="3802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3,0</a:t>
            </a:r>
            <a:endParaRPr lang="ru-RU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" name="Группа 95"/>
          <p:cNvGrpSpPr/>
          <p:nvPr/>
        </p:nvGrpSpPr>
        <p:grpSpPr>
          <a:xfrm>
            <a:off x="3133036" y="2663465"/>
            <a:ext cx="1518520" cy="654256"/>
            <a:chOff x="1521737" y="2683358"/>
            <a:chExt cx="1518520" cy="654256"/>
          </a:xfrm>
        </p:grpSpPr>
        <p:sp>
          <p:nvSpPr>
            <p:cNvPr id="97" name="Прямоугольник 96"/>
            <p:cNvSpPr/>
            <p:nvPr/>
          </p:nvSpPr>
          <p:spPr>
            <a:xfrm>
              <a:off x="1987410" y="2743627"/>
              <a:ext cx="401334" cy="144000"/>
            </a:xfrm>
            <a:prstGeom prst="rect">
              <a:avLst/>
            </a:prstGeom>
            <a:solidFill>
              <a:srgbClr val="7296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" dirty="0">
                <a:solidFill>
                  <a:schemeClr val="bg1"/>
                </a:solidFill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1521737" y="2691283"/>
              <a:ext cx="4988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dirty="0" smtClean="0">
                  <a:solidFill>
                    <a:schemeClr val="bg1">
                      <a:lumMod val="50000"/>
                    </a:schemeClr>
                  </a:solidFill>
                </a:rPr>
                <a:t>2024</a:t>
              </a:r>
            </a:p>
            <a:p>
              <a:r>
                <a:rPr lang="ru-RU" sz="1200" b="1" dirty="0" smtClean="0">
                  <a:solidFill>
                    <a:schemeClr val="bg1">
                      <a:lumMod val="50000"/>
                    </a:schemeClr>
                  </a:solidFill>
                </a:rPr>
                <a:t>2025</a:t>
              </a:r>
            </a:p>
            <a:p>
              <a:r>
                <a:rPr lang="ru-RU" sz="1200" b="1" dirty="0" smtClean="0">
                  <a:solidFill>
                    <a:schemeClr val="bg1">
                      <a:lumMod val="50000"/>
                    </a:schemeClr>
                  </a:solidFill>
                </a:rPr>
                <a:t>2026</a:t>
              </a:r>
              <a:endParaRPr lang="ru-RU" sz="12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2322559" y="2683358"/>
              <a:ext cx="71769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 smtClean="0"/>
                <a:t>0,2</a:t>
              </a:r>
            </a:p>
            <a:p>
              <a:r>
                <a:rPr lang="ru-RU" sz="1200" dirty="0" smtClean="0"/>
                <a:t>0,2</a:t>
              </a:r>
            </a:p>
            <a:p>
              <a:r>
                <a:rPr lang="ru-RU" sz="1200" dirty="0" smtClean="0"/>
                <a:t>0,2</a:t>
              </a:r>
              <a:endParaRPr lang="ru-RU" sz="1200" dirty="0"/>
            </a:p>
          </p:txBody>
        </p:sp>
      </p:grpSp>
      <p:grpSp>
        <p:nvGrpSpPr>
          <p:cNvPr id="3" name="Группа 101"/>
          <p:cNvGrpSpPr/>
          <p:nvPr/>
        </p:nvGrpSpPr>
        <p:grpSpPr>
          <a:xfrm>
            <a:off x="8230741" y="3720097"/>
            <a:ext cx="1623294" cy="656430"/>
            <a:chOff x="1521737" y="2681184"/>
            <a:chExt cx="1623294" cy="656430"/>
          </a:xfrm>
        </p:grpSpPr>
        <p:sp>
          <p:nvSpPr>
            <p:cNvPr id="103" name="Прямоугольник 102"/>
            <p:cNvSpPr/>
            <p:nvPr/>
          </p:nvSpPr>
          <p:spPr>
            <a:xfrm>
              <a:off x="1987410" y="2743627"/>
              <a:ext cx="502884" cy="144000"/>
            </a:xfrm>
            <a:prstGeom prst="rect">
              <a:avLst/>
            </a:prstGeom>
            <a:solidFill>
              <a:srgbClr val="7296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" dirty="0">
                <a:solidFill>
                  <a:schemeClr val="bg1"/>
                </a:solidFill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1521737" y="2691283"/>
              <a:ext cx="4988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dirty="0" smtClean="0">
                  <a:solidFill>
                    <a:schemeClr val="bg1">
                      <a:lumMod val="50000"/>
                    </a:schemeClr>
                  </a:solidFill>
                </a:rPr>
                <a:t>2024</a:t>
              </a:r>
            </a:p>
            <a:p>
              <a:r>
                <a:rPr lang="ru-RU" sz="1200" b="1" dirty="0" smtClean="0">
                  <a:solidFill>
                    <a:schemeClr val="bg1">
                      <a:lumMod val="50000"/>
                    </a:schemeClr>
                  </a:solidFill>
                </a:rPr>
                <a:t>2025</a:t>
              </a:r>
            </a:p>
            <a:p>
              <a:r>
                <a:rPr lang="ru-RU" sz="1200" b="1" dirty="0" smtClean="0">
                  <a:solidFill>
                    <a:schemeClr val="bg1">
                      <a:lumMod val="50000"/>
                    </a:schemeClr>
                  </a:solidFill>
                </a:rPr>
                <a:t>2026</a:t>
              </a:r>
              <a:endParaRPr lang="ru-RU" sz="12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2427333" y="2681184"/>
              <a:ext cx="71769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 smtClean="0"/>
                <a:t>2,8</a:t>
              </a:r>
            </a:p>
            <a:p>
              <a:r>
                <a:rPr lang="ru-RU" sz="1200" dirty="0" smtClean="0"/>
                <a:t>2,8</a:t>
              </a:r>
            </a:p>
            <a:p>
              <a:r>
                <a:rPr lang="ru-RU" sz="1200" dirty="0" smtClean="0"/>
                <a:t>2,8</a:t>
              </a:r>
              <a:endParaRPr lang="ru-RU" sz="1200" dirty="0"/>
            </a:p>
          </p:txBody>
        </p:sp>
      </p:grpSp>
      <p:sp>
        <p:nvSpPr>
          <p:cNvPr id="108" name="Прямоугольник 107"/>
          <p:cNvSpPr/>
          <p:nvPr/>
        </p:nvSpPr>
        <p:spPr>
          <a:xfrm>
            <a:off x="8012851" y="2943929"/>
            <a:ext cx="417914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Задача</a:t>
            </a:r>
          </a:p>
          <a:p>
            <a:r>
              <a:rPr lang="ru-RU" sz="1400" dirty="0" smtClean="0"/>
              <a:t>Создание </a:t>
            </a:r>
            <a:r>
              <a:rPr lang="ru-RU" sz="1400" dirty="0"/>
              <a:t>проектов, </a:t>
            </a:r>
            <a:r>
              <a:rPr lang="ru-RU" sz="1400" dirty="0" smtClean="0"/>
              <a:t>направленных на продвижение туристического потенциала города Твери</a:t>
            </a:r>
            <a:endParaRPr lang="ru-RU" sz="1400" dirty="0"/>
          </a:p>
        </p:txBody>
      </p:sp>
      <p:sp>
        <p:nvSpPr>
          <p:cNvPr id="109" name="Прямоугольник 108"/>
          <p:cNvSpPr/>
          <p:nvPr/>
        </p:nvSpPr>
        <p:spPr>
          <a:xfrm>
            <a:off x="1816224" y="1981022"/>
            <a:ext cx="268429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dirty="0" smtClean="0"/>
              <a:t>Задача</a:t>
            </a:r>
          </a:p>
          <a:p>
            <a:pPr algn="r"/>
            <a:r>
              <a:rPr lang="ru-RU" sz="1400" dirty="0" smtClean="0"/>
              <a:t>Продвижение туристских ресурсов города Твери</a:t>
            </a:r>
            <a:endParaRPr lang="ru-RU" sz="1400" dirty="0"/>
          </a:p>
        </p:txBody>
      </p:sp>
      <p:pic>
        <p:nvPicPr>
          <p:cNvPr id="66" name="Picture 4" descr="http://delegationtravel.com.tr/Cms_Data/Contents/tr-com-delegationtravel/Folders/Hizmetler_cf/~contents/LLK2WXMWSRJALM5W/08-Bireysel-Grup-KapaliTurlar_ikon.png"/>
          <p:cNvPicPr>
            <a:picLocks noChangeAspect="1" noChangeArrowheads="1"/>
          </p:cNvPicPr>
          <p:nvPr/>
        </p:nvPicPr>
        <p:blipFill rotWithShape="1"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833" t="11239" r="7885" b="10860"/>
          <a:stretch/>
        </p:blipFill>
        <p:spPr bwMode="auto">
          <a:xfrm>
            <a:off x="5842842" y="2496011"/>
            <a:ext cx="523849" cy="4785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11423913" y="6492875"/>
            <a:ext cx="768087" cy="365125"/>
          </a:xfrm>
        </p:spPr>
        <p:txBody>
          <a:bodyPr/>
          <a:lstStyle/>
          <a:p>
            <a:fld id="{F8B4F9AE-2B7D-43B8-AD8B-ED3109F5FBD3}" type="slidenum">
              <a:rPr lang="ru-RU" sz="1400" b="1" smtClean="0">
                <a:solidFill>
                  <a:schemeClr val="bg1"/>
                </a:solidFill>
              </a:rPr>
              <a:pPr/>
              <a:t>92</a:t>
            </a:fld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45" name="Прямоугольник 77"/>
          <p:cNvSpPr/>
          <p:nvPr/>
        </p:nvSpPr>
        <p:spPr>
          <a:xfrm>
            <a:off x="0" y="6581160"/>
            <a:ext cx="12187680" cy="276480"/>
          </a:xfrm>
          <a:prstGeom prst="rect">
            <a:avLst/>
          </a:prstGeom>
          <a:solidFill>
            <a:srgbClr val="BCB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350" b="1" strike="noStrike" spc="-1" dirty="0">
              <a:solidFill>
                <a:schemeClr val="lt1"/>
              </a:solidFill>
              <a:latin typeface="Calibri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11824592" y="6550223"/>
            <a:ext cx="36740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6E56C8BD-70D1-4B45-8C1B-2C0F3206853E}" type="slidenum">
              <a:rPr lang="ru-RU" sz="1400" b="1">
                <a:latin typeface="Calibri" panose="020F0502020204030204" pitchFamily="34" charset="0"/>
              </a:rPr>
              <a:pPr algn="ctr"/>
              <a:t>92</a:t>
            </a:fld>
            <a:endParaRPr lang="ru-RU" sz="1400" b="1" dirty="0">
              <a:latin typeface="Calibri" panose="020F0502020204030204" pitchFamily="34" charset="0"/>
            </a:endParaRPr>
          </a:p>
        </p:txBody>
      </p:sp>
      <p:grpSp>
        <p:nvGrpSpPr>
          <p:cNvPr id="4" name="Группа 46"/>
          <p:cNvGrpSpPr/>
          <p:nvPr/>
        </p:nvGrpSpPr>
        <p:grpSpPr>
          <a:xfrm>
            <a:off x="31634" y="6519161"/>
            <a:ext cx="2477765" cy="327779"/>
            <a:chOff x="31634" y="6519161"/>
            <a:chExt cx="2477765" cy="327779"/>
          </a:xfrm>
        </p:grpSpPr>
        <p:sp>
          <p:nvSpPr>
            <p:cNvPr id="48" name="TextBox 47"/>
            <p:cNvSpPr txBox="1"/>
            <p:nvPr/>
          </p:nvSpPr>
          <p:spPr>
            <a:xfrm>
              <a:off x="324698" y="6552772"/>
              <a:ext cx="218470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b="1" dirty="0" smtClean="0">
                  <a:latin typeface="Calibri" panose="020F0502020204030204" pitchFamily="34" charset="0"/>
                </a:rPr>
                <a:t>Администрация города Твери</a:t>
              </a:r>
              <a:endParaRPr lang="ru-RU" sz="1200" b="1" dirty="0">
                <a:latin typeface="Calibri" panose="020F0502020204030204" pitchFamily="34" charset="0"/>
              </a:endParaRPr>
            </a:p>
          </p:txBody>
        </p:sp>
        <p:pic>
          <p:nvPicPr>
            <p:cNvPr id="49" name="Picture 2" descr="Герб города Тверь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1634" y="6519161"/>
              <a:ext cx="294369" cy="3277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1" name="Прямоугольник 50"/>
          <p:cNvSpPr/>
          <p:nvPr/>
        </p:nvSpPr>
        <p:spPr>
          <a:xfrm>
            <a:off x="3598709" y="2922555"/>
            <a:ext cx="401334" cy="144000"/>
          </a:xfrm>
          <a:prstGeom prst="rect">
            <a:avLst/>
          </a:prstGeom>
          <a:solidFill>
            <a:srgbClr val="7296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" dirty="0">
              <a:solidFill>
                <a:schemeClr val="bg1"/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3598709" y="3118068"/>
            <a:ext cx="401334" cy="144000"/>
          </a:xfrm>
          <a:prstGeom prst="rect">
            <a:avLst/>
          </a:prstGeom>
          <a:solidFill>
            <a:srgbClr val="7296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" dirty="0">
              <a:solidFill>
                <a:schemeClr val="bg1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201435" y="3369525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150,0 тыс.руб.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– изготовление</a:t>
            </a: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,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содержание, обслуживание, </a:t>
            </a:r>
          </a:p>
          <a:p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проведение ремонтно-реставрационных работ знаков </a:t>
            </a:r>
          </a:p>
          <a:p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туристкой навигации и информационно-туристических стендов</a:t>
            </a:r>
          </a:p>
          <a:p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 на дорогах местного значения и в зонах рекреации</a:t>
            </a:r>
          </a:p>
          <a:p>
            <a:endParaRPr lang="ru-RU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200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7647709" y="4405745"/>
            <a:ext cx="454429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4290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Times New Roman" pitchFamily="18" charset="0"/>
                <a:cs typeface="Times New Roman" pitchFamily="18" charset="0"/>
              </a:rPr>
              <a:t> 800,6 тыс.руб.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Times New Roman" pitchFamily="18" charset="0"/>
                <a:cs typeface="Times New Roman" pitchFamily="18" charset="0"/>
              </a:rPr>
              <a:t>– субсидия на финансовое обеспечение выполнения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Times New Roman" pitchFamily="18" charset="0"/>
                <a:cs typeface="Times New Roman" pitchFamily="18" charset="0"/>
              </a:rPr>
              <a:t>муниципального задания МАУ «Агентство социально-экономического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Times New Roman" pitchFamily="18" charset="0"/>
                <a:cs typeface="Times New Roman" pitchFamily="18" charset="0"/>
              </a:rPr>
              <a:t>развития»;</a:t>
            </a:r>
            <a:endParaRPr lang="ru-RU" sz="1200" dirty="0" smtClean="0">
              <a:solidFill>
                <a:schemeClr val="tx1">
                  <a:lumMod val="75000"/>
                  <a:lumOff val="25000"/>
                </a:schemeClr>
              </a:solidFill>
              <a:cs typeface="Times New Roman" pitchFamily="18" charset="0"/>
            </a:endParaRPr>
          </a:p>
          <a:p>
            <a:pPr indent="3429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Times New Roman" pitchFamily="18" charset="0"/>
                <a:cs typeface="Times New Roman" pitchFamily="18" charset="0"/>
              </a:rPr>
              <a:t>200,0 тыс.руб.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Times New Roman" pitchFamily="18" charset="0"/>
                <a:cs typeface="Times New Roman" pitchFamily="18" charset="0"/>
              </a:rPr>
              <a:t>–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 проект по оснащению туристического центра города Твери смотровыми биноклями;</a:t>
            </a:r>
          </a:p>
          <a:p>
            <a:pPr lvl="0" indent="3429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Times New Roman" pitchFamily="18" charset="0"/>
                <a:cs typeface="Times New Roman" pitchFamily="18" charset="0"/>
              </a:rPr>
              <a:t>300,0 тыс.руб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Times New Roman" pitchFamily="18" charset="0"/>
                <a:cs typeface="Times New Roman" pitchFamily="18" charset="0"/>
              </a:rPr>
              <a:t>. -  проведение событийных мероприятий;</a:t>
            </a:r>
            <a:endParaRPr lang="ru-RU" sz="1200" dirty="0" smtClean="0">
              <a:solidFill>
                <a:schemeClr val="tx1">
                  <a:lumMod val="75000"/>
                  <a:lumOff val="25000"/>
                </a:schemeClr>
              </a:solidFill>
              <a:cs typeface="Times New Roman" pitchFamily="18" charset="0"/>
            </a:endParaRPr>
          </a:p>
          <a:p>
            <a:pPr lvl="0" indent="3429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Times New Roman" pitchFamily="18" charset="0"/>
                <a:cs typeface="Times New Roman" pitchFamily="18" charset="0"/>
              </a:rPr>
              <a:t>350,0 тыс.руб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Times New Roman" pitchFamily="18" charset="0"/>
                <a:cs typeface="Times New Roman" pitchFamily="18" charset="0"/>
              </a:rPr>
              <a:t>.  – организация и проведение культурно-массового мероприятия;</a:t>
            </a:r>
          </a:p>
          <a:p>
            <a:pPr lvl="0" indent="3429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150,0 тыс.руб. </a:t>
            </a: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– субсидия на финансовое обеспечение выполнения муниципального задания МАУ «Дирекция парков».</a:t>
            </a:r>
            <a:endParaRPr lang="ru-RU" sz="1200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8694435" y="3994318"/>
            <a:ext cx="502884" cy="144000"/>
          </a:xfrm>
          <a:prstGeom prst="rect">
            <a:avLst/>
          </a:prstGeom>
          <a:solidFill>
            <a:srgbClr val="7296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" dirty="0">
              <a:solidFill>
                <a:schemeClr val="bg1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8706311" y="4184322"/>
            <a:ext cx="502884" cy="144000"/>
          </a:xfrm>
          <a:prstGeom prst="rect">
            <a:avLst/>
          </a:prstGeom>
          <a:solidFill>
            <a:srgbClr val="7296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30516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26002" y="118753"/>
            <a:ext cx="11500859" cy="8696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  <a:t>Муниципальная программа  города Твери</a:t>
            </a:r>
          </a:p>
          <a:p>
            <a: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  <a:t>«Управление муниципальной собственностью»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777445" y="1096984"/>
            <a:ext cx="76045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</a:rPr>
              <a:t>Цель муниципальной программы: </a:t>
            </a:r>
          </a:p>
          <a:p>
            <a:r>
              <a:rPr lang="ru-RU" sz="1400" b="1" dirty="0">
                <a:solidFill>
                  <a:schemeClr val="bg1">
                    <a:lumMod val="50000"/>
                  </a:schemeClr>
                </a:solidFill>
              </a:rPr>
              <a:t>Повышение эффективности использования муниципального имущества города Твери</a:t>
            </a:r>
            <a:endParaRPr lang="ru-RU" sz="1400" b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1" name="Picture 2" descr="http://cdn.onlinewebfonts.com/svg/download_464253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920" y="1096984"/>
            <a:ext cx="622255" cy="62289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7789056" y="4744384"/>
            <a:ext cx="227689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Подпрограмма</a:t>
            </a:r>
          </a:p>
          <a:p>
            <a:r>
              <a:rPr lang="ru-RU" sz="1400" dirty="0" smtClean="0"/>
              <a:t>«</a:t>
            </a:r>
            <a:r>
              <a:rPr lang="ru-RU" sz="1400" dirty="0"/>
              <a:t>Управление земельными ресурсами города Твери</a:t>
            </a:r>
            <a:r>
              <a:rPr lang="ru-RU" sz="1400" dirty="0" smtClean="0"/>
              <a:t>»</a:t>
            </a:r>
            <a:endParaRPr lang="ru-RU" sz="1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194592" y="1993000"/>
            <a:ext cx="225934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dirty="0" smtClean="0"/>
              <a:t>Подпрограмма</a:t>
            </a:r>
          </a:p>
          <a:p>
            <a:pPr algn="r"/>
            <a:r>
              <a:rPr lang="ru-RU" sz="1400" dirty="0" smtClean="0"/>
              <a:t>«</a:t>
            </a:r>
            <a:r>
              <a:rPr lang="ru-RU" sz="1400" dirty="0"/>
              <a:t>Управление имуществом города Твери</a:t>
            </a:r>
            <a:r>
              <a:rPr lang="ru-RU" sz="1400" dirty="0" smtClean="0"/>
              <a:t>»</a:t>
            </a:r>
            <a:endParaRPr lang="ru-RU" sz="1400" dirty="0"/>
          </a:p>
        </p:txBody>
      </p:sp>
      <p:sp>
        <p:nvSpPr>
          <p:cNvPr id="14" name="Пирог 13"/>
          <p:cNvSpPr/>
          <p:nvPr/>
        </p:nvSpPr>
        <p:spPr>
          <a:xfrm flipH="1">
            <a:off x="4433276" y="2039401"/>
            <a:ext cx="3325448" cy="3325448"/>
          </a:xfrm>
          <a:prstGeom prst="pie">
            <a:avLst>
              <a:gd name="adj1" fmla="val 1661822"/>
              <a:gd name="adj2" fmla="val 12477700"/>
            </a:avLst>
          </a:prstGeom>
          <a:solidFill>
            <a:srgbClr val="70C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Пирог 14"/>
          <p:cNvSpPr/>
          <p:nvPr/>
        </p:nvSpPr>
        <p:spPr>
          <a:xfrm flipH="1">
            <a:off x="4433276" y="2039401"/>
            <a:ext cx="3325448" cy="3325448"/>
          </a:xfrm>
          <a:prstGeom prst="pie">
            <a:avLst>
              <a:gd name="adj1" fmla="val 12463743"/>
              <a:gd name="adj2" fmla="val 1747476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4802594" y="2408719"/>
            <a:ext cx="2586812" cy="2586812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7" name="Овал 16"/>
          <p:cNvSpPr/>
          <p:nvPr/>
        </p:nvSpPr>
        <p:spPr>
          <a:xfrm>
            <a:off x="4561182" y="2262620"/>
            <a:ext cx="180748" cy="180748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7483691" y="5041840"/>
            <a:ext cx="180748" cy="180748"/>
          </a:xfrm>
          <a:prstGeom prst="ellipse">
            <a:avLst/>
          </a:prstGeom>
          <a:solidFill>
            <a:srgbClr val="70C3EC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43"/>
          <p:cNvGrpSpPr/>
          <p:nvPr/>
        </p:nvGrpSpPr>
        <p:grpSpPr>
          <a:xfrm>
            <a:off x="5757944" y="2522315"/>
            <a:ext cx="625450" cy="504158"/>
            <a:chOff x="8372465" y="2162433"/>
            <a:chExt cx="736345" cy="593547"/>
          </a:xfrm>
        </p:grpSpPr>
        <p:sp>
          <p:nvSpPr>
            <p:cNvPr id="45" name="Дуга 44"/>
            <p:cNvSpPr>
              <a:spLocks noChangeAspect="1"/>
            </p:cNvSpPr>
            <p:nvPr/>
          </p:nvSpPr>
          <p:spPr>
            <a:xfrm>
              <a:off x="8489936" y="2251980"/>
              <a:ext cx="504000" cy="504000"/>
            </a:xfrm>
            <a:prstGeom prst="arc">
              <a:avLst>
                <a:gd name="adj1" fmla="val 18506072"/>
                <a:gd name="adj2" fmla="val 21150911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6" name="Picture 6" descr="https://image.flaticon.com/icons/png/512/48/48775.png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72465" y="2505839"/>
              <a:ext cx="233474" cy="23347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" name="Picture 6" descr="https://image.flaticon.com/icons/png/512/48/48775.png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75336" y="2506250"/>
              <a:ext cx="233474" cy="23347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6" descr="https://image.flaticon.com/icons/png/512/48/48775.png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25198" y="2162433"/>
              <a:ext cx="233474" cy="23347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9" name="Дуга 48"/>
            <p:cNvSpPr>
              <a:spLocks noChangeAspect="1"/>
            </p:cNvSpPr>
            <p:nvPr/>
          </p:nvSpPr>
          <p:spPr>
            <a:xfrm>
              <a:off x="8489936" y="2251980"/>
              <a:ext cx="504000" cy="504000"/>
            </a:xfrm>
            <a:prstGeom prst="arc">
              <a:avLst>
                <a:gd name="adj1" fmla="val 3608630"/>
                <a:gd name="adj2" fmla="val 7275167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Дуга 49"/>
            <p:cNvSpPr>
              <a:spLocks noChangeAspect="1"/>
            </p:cNvSpPr>
            <p:nvPr/>
          </p:nvSpPr>
          <p:spPr>
            <a:xfrm>
              <a:off x="8489936" y="2251980"/>
              <a:ext cx="504000" cy="504000"/>
            </a:xfrm>
            <a:prstGeom prst="arc">
              <a:avLst>
                <a:gd name="adj1" fmla="val 11210022"/>
                <a:gd name="adj2" fmla="val 13990367"/>
              </a:avLst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5576499" y="4504816"/>
            <a:ext cx="10390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м</a:t>
            </a:r>
            <a:r>
              <a:rPr lang="ru-RU" dirty="0" smtClean="0"/>
              <a:t>лн руб.</a:t>
            </a:r>
            <a:endParaRPr lang="ru-RU" dirty="0"/>
          </a:p>
        </p:txBody>
      </p:sp>
      <p:sp>
        <p:nvSpPr>
          <p:cNvPr id="55" name="Прямоугольник 54"/>
          <p:cNvSpPr/>
          <p:nvPr/>
        </p:nvSpPr>
        <p:spPr>
          <a:xfrm>
            <a:off x="5070951" y="4118034"/>
            <a:ext cx="468000" cy="230969"/>
          </a:xfrm>
          <a:prstGeom prst="rect">
            <a:avLst/>
          </a:prstGeom>
          <a:solidFill>
            <a:srgbClr val="7296AA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5874914" y="3418760"/>
            <a:ext cx="468000" cy="930116"/>
          </a:xfrm>
          <a:prstGeom prst="rect">
            <a:avLst/>
          </a:prstGeom>
          <a:solidFill>
            <a:srgbClr val="7296AA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>
            <a:off x="6682227" y="3418759"/>
            <a:ext cx="468000" cy="936615"/>
          </a:xfrm>
          <a:prstGeom prst="rect">
            <a:avLst/>
          </a:prstGeom>
          <a:solidFill>
            <a:srgbClr val="7296AA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TextBox 57"/>
          <p:cNvSpPr txBox="1"/>
          <p:nvPr/>
        </p:nvSpPr>
        <p:spPr>
          <a:xfrm>
            <a:off x="5042515" y="4122163"/>
            <a:ext cx="49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2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2024</a:t>
            </a:r>
            <a:endParaRPr lang="ru-RU" sz="12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5845809" y="4129516"/>
            <a:ext cx="49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2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2025</a:t>
            </a:r>
            <a:endParaRPr lang="ru-RU" sz="12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646868" y="4129516"/>
            <a:ext cx="49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2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2026</a:t>
            </a:r>
            <a:endParaRPr lang="ru-RU" sz="12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5072871" y="3832635"/>
            <a:ext cx="4587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16,6</a:t>
            </a:r>
            <a:endParaRPr lang="ru-RU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5879336" y="3130611"/>
            <a:ext cx="4587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73,2</a:t>
            </a:r>
            <a:endParaRPr lang="ru-RU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6685484" y="3133502"/>
            <a:ext cx="4587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73,2</a:t>
            </a:r>
            <a:endParaRPr lang="ru-RU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" name="Группа 64"/>
          <p:cNvGrpSpPr/>
          <p:nvPr/>
        </p:nvGrpSpPr>
        <p:grpSpPr>
          <a:xfrm>
            <a:off x="3133036" y="2663465"/>
            <a:ext cx="1518520" cy="654256"/>
            <a:chOff x="1521737" y="2683358"/>
            <a:chExt cx="1518520" cy="654256"/>
          </a:xfrm>
        </p:grpSpPr>
        <p:sp>
          <p:nvSpPr>
            <p:cNvPr id="66" name="Прямоугольник 65"/>
            <p:cNvSpPr/>
            <p:nvPr/>
          </p:nvSpPr>
          <p:spPr>
            <a:xfrm>
              <a:off x="1987410" y="2743627"/>
              <a:ext cx="401334" cy="144000"/>
            </a:xfrm>
            <a:prstGeom prst="rect">
              <a:avLst/>
            </a:prstGeom>
            <a:solidFill>
              <a:srgbClr val="7296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" dirty="0">
                <a:solidFill>
                  <a:schemeClr val="bg1"/>
                </a:solidFill>
              </a:endParaRPr>
            </a:p>
          </p:txBody>
        </p:sp>
        <p:sp>
          <p:nvSpPr>
            <p:cNvPr id="69" name="Прямоугольник 68"/>
            <p:cNvSpPr/>
            <p:nvPr/>
          </p:nvSpPr>
          <p:spPr>
            <a:xfrm>
              <a:off x="1984193" y="2928270"/>
              <a:ext cx="405717" cy="144000"/>
            </a:xfrm>
            <a:prstGeom prst="rect">
              <a:avLst/>
            </a:prstGeom>
            <a:solidFill>
              <a:srgbClr val="7296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" dirty="0">
                <a:solidFill>
                  <a:schemeClr val="bg1"/>
                </a:solidFill>
              </a:endParaRPr>
            </a:p>
          </p:txBody>
        </p:sp>
        <p:sp>
          <p:nvSpPr>
            <p:cNvPr id="70" name="Прямоугольник 69"/>
            <p:cNvSpPr/>
            <p:nvPr/>
          </p:nvSpPr>
          <p:spPr>
            <a:xfrm>
              <a:off x="1984194" y="3115000"/>
              <a:ext cx="405716" cy="144000"/>
            </a:xfrm>
            <a:prstGeom prst="rect">
              <a:avLst/>
            </a:prstGeom>
            <a:solidFill>
              <a:srgbClr val="7296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" dirty="0">
                <a:solidFill>
                  <a:schemeClr val="bg1"/>
                </a:solidFill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1521737" y="2691283"/>
              <a:ext cx="4988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dirty="0" smtClean="0">
                  <a:solidFill>
                    <a:schemeClr val="bg1">
                      <a:lumMod val="50000"/>
                    </a:schemeClr>
                  </a:solidFill>
                </a:rPr>
                <a:t>2024</a:t>
              </a:r>
            </a:p>
            <a:p>
              <a:r>
                <a:rPr lang="ru-RU" sz="1200" b="1" dirty="0" smtClean="0">
                  <a:solidFill>
                    <a:schemeClr val="bg1">
                      <a:lumMod val="50000"/>
                    </a:schemeClr>
                  </a:solidFill>
                </a:rPr>
                <a:t>2025</a:t>
              </a:r>
            </a:p>
            <a:p>
              <a:r>
                <a:rPr lang="ru-RU" sz="1200" b="1" dirty="0" smtClean="0">
                  <a:solidFill>
                    <a:schemeClr val="bg1">
                      <a:lumMod val="50000"/>
                    </a:schemeClr>
                  </a:solidFill>
                </a:rPr>
                <a:t>2026</a:t>
              </a:r>
              <a:endParaRPr lang="ru-RU" sz="12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2322559" y="2683358"/>
              <a:ext cx="71769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 smtClean="0"/>
                <a:t>13,4</a:t>
              </a:r>
            </a:p>
            <a:p>
              <a:r>
                <a:rPr lang="ru-RU" sz="1200" dirty="0" smtClean="0"/>
                <a:t>13,4</a:t>
              </a:r>
            </a:p>
            <a:p>
              <a:r>
                <a:rPr lang="ru-RU" sz="1200" dirty="0" smtClean="0"/>
                <a:t>13,4</a:t>
              </a:r>
              <a:endParaRPr lang="ru-RU" sz="1200" dirty="0"/>
            </a:p>
          </p:txBody>
        </p:sp>
      </p:grpSp>
      <p:grpSp>
        <p:nvGrpSpPr>
          <p:cNvPr id="4" name="Группа 72"/>
          <p:cNvGrpSpPr/>
          <p:nvPr/>
        </p:nvGrpSpPr>
        <p:grpSpPr>
          <a:xfrm>
            <a:off x="7758724" y="5464530"/>
            <a:ext cx="1623294" cy="656430"/>
            <a:chOff x="1521737" y="2681184"/>
            <a:chExt cx="1623294" cy="656430"/>
          </a:xfrm>
        </p:grpSpPr>
        <p:sp>
          <p:nvSpPr>
            <p:cNvPr id="74" name="Прямоугольник 73"/>
            <p:cNvSpPr/>
            <p:nvPr/>
          </p:nvSpPr>
          <p:spPr>
            <a:xfrm flipH="1">
              <a:off x="1979786" y="2743627"/>
              <a:ext cx="45719" cy="144000"/>
            </a:xfrm>
            <a:prstGeom prst="rect">
              <a:avLst/>
            </a:prstGeom>
            <a:solidFill>
              <a:srgbClr val="7296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" dirty="0">
                <a:solidFill>
                  <a:schemeClr val="bg1"/>
                </a:solidFill>
              </a:endParaRPr>
            </a:p>
          </p:txBody>
        </p:sp>
        <p:sp>
          <p:nvSpPr>
            <p:cNvPr id="75" name="Прямоугольник 74"/>
            <p:cNvSpPr/>
            <p:nvPr/>
          </p:nvSpPr>
          <p:spPr>
            <a:xfrm>
              <a:off x="1984193" y="2928270"/>
              <a:ext cx="506101" cy="144000"/>
            </a:xfrm>
            <a:prstGeom prst="rect">
              <a:avLst/>
            </a:prstGeom>
            <a:solidFill>
              <a:srgbClr val="7296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" dirty="0">
                <a:solidFill>
                  <a:schemeClr val="bg1"/>
                </a:solidFill>
              </a:endParaRPr>
            </a:p>
          </p:txBody>
        </p:sp>
        <p:sp>
          <p:nvSpPr>
            <p:cNvPr id="76" name="Прямоугольник 75"/>
            <p:cNvSpPr/>
            <p:nvPr/>
          </p:nvSpPr>
          <p:spPr>
            <a:xfrm>
              <a:off x="1984194" y="3115000"/>
              <a:ext cx="506100" cy="144000"/>
            </a:xfrm>
            <a:prstGeom prst="rect">
              <a:avLst/>
            </a:prstGeom>
            <a:solidFill>
              <a:srgbClr val="7296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" dirty="0">
                <a:solidFill>
                  <a:schemeClr val="bg1"/>
                </a:solidFill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1521737" y="2691283"/>
              <a:ext cx="4988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dirty="0" smtClean="0">
                  <a:solidFill>
                    <a:schemeClr val="bg1">
                      <a:lumMod val="50000"/>
                    </a:schemeClr>
                  </a:solidFill>
                </a:rPr>
                <a:t>2024</a:t>
              </a:r>
            </a:p>
            <a:p>
              <a:r>
                <a:rPr lang="ru-RU" sz="1200" b="1" dirty="0" smtClean="0">
                  <a:solidFill>
                    <a:schemeClr val="bg1">
                      <a:lumMod val="50000"/>
                    </a:schemeClr>
                  </a:solidFill>
                </a:rPr>
                <a:t>2025</a:t>
              </a:r>
            </a:p>
            <a:p>
              <a:r>
                <a:rPr lang="ru-RU" sz="1200" b="1" dirty="0" smtClean="0">
                  <a:solidFill>
                    <a:schemeClr val="bg1">
                      <a:lumMod val="50000"/>
                    </a:schemeClr>
                  </a:solidFill>
                </a:rPr>
                <a:t>2026</a:t>
              </a:r>
              <a:endParaRPr lang="ru-RU" sz="12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2427333" y="2681184"/>
              <a:ext cx="71769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 smtClean="0"/>
                <a:t>3,2</a:t>
              </a:r>
            </a:p>
            <a:p>
              <a:r>
                <a:rPr lang="ru-RU" sz="1200" dirty="0" smtClean="0"/>
                <a:t>59,8</a:t>
              </a:r>
            </a:p>
            <a:p>
              <a:r>
                <a:rPr lang="ru-RU" sz="1200" dirty="0" smtClean="0"/>
                <a:t>59,8</a:t>
              </a:r>
              <a:endParaRPr lang="ru-RU" sz="1200" dirty="0"/>
            </a:p>
          </p:txBody>
        </p:sp>
      </p:grpSp>
      <p:sp>
        <p:nvSpPr>
          <p:cNvPr id="62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11423913" y="6492875"/>
            <a:ext cx="768087" cy="365125"/>
          </a:xfrm>
        </p:spPr>
        <p:txBody>
          <a:bodyPr/>
          <a:lstStyle/>
          <a:p>
            <a:fld id="{F8B4F9AE-2B7D-43B8-AD8B-ED3109F5FBD3}" type="slidenum">
              <a:rPr lang="ru-RU" sz="1400" b="1" smtClean="0">
                <a:solidFill>
                  <a:schemeClr val="bg1"/>
                </a:solidFill>
              </a:rPr>
              <a:pPr/>
              <a:t>93</a:t>
            </a:fld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79" name="Прямоугольник 77"/>
          <p:cNvSpPr/>
          <p:nvPr/>
        </p:nvSpPr>
        <p:spPr>
          <a:xfrm>
            <a:off x="0" y="6581160"/>
            <a:ext cx="12187680" cy="276480"/>
          </a:xfrm>
          <a:prstGeom prst="rect">
            <a:avLst/>
          </a:prstGeom>
          <a:solidFill>
            <a:srgbClr val="BCB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350" b="1" strike="noStrike" spc="-1" dirty="0">
              <a:solidFill>
                <a:schemeClr val="lt1"/>
              </a:solidFill>
              <a:latin typeface="Calibri"/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11824592" y="6550223"/>
            <a:ext cx="36740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6E56C8BD-70D1-4B45-8C1B-2C0F3206853E}" type="slidenum">
              <a:rPr lang="ru-RU" sz="1400" b="1">
                <a:latin typeface="Calibri" panose="020F0502020204030204" pitchFamily="34" charset="0"/>
              </a:rPr>
              <a:pPr algn="ctr"/>
              <a:t>93</a:t>
            </a:fld>
            <a:endParaRPr lang="ru-RU" sz="1400" b="1" dirty="0">
              <a:latin typeface="Calibri" panose="020F0502020204030204" pitchFamily="34" charset="0"/>
            </a:endParaRPr>
          </a:p>
        </p:txBody>
      </p:sp>
      <p:grpSp>
        <p:nvGrpSpPr>
          <p:cNvPr id="5" name="Группа 80"/>
          <p:cNvGrpSpPr/>
          <p:nvPr/>
        </p:nvGrpSpPr>
        <p:grpSpPr>
          <a:xfrm>
            <a:off x="31634" y="6519161"/>
            <a:ext cx="2477765" cy="327779"/>
            <a:chOff x="31634" y="6519161"/>
            <a:chExt cx="2477765" cy="327779"/>
          </a:xfrm>
        </p:grpSpPr>
        <p:sp>
          <p:nvSpPr>
            <p:cNvPr id="82" name="TextBox 81"/>
            <p:cNvSpPr txBox="1"/>
            <p:nvPr/>
          </p:nvSpPr>
          <p:spPr>
            <a:xfrm>
              <a:off x="324698" y="6552772"/>
              <a:ext cx="218470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b="1" dirty="0" smtClean="0">
                  <a:latin typeface="Calibri" panose="020F0502020204030204" pitchFamily="34" charset="0"/>
                </a:rPr>
                <a:t>Администрация города Твери</a:t>
              </a:r>
              <a:endParaRPr lang="ru-RU" sz="1200" b="1" dirty="0">
                <a:latin typeface="Calibri" panose="020F0502020204030204" pitchFamily="34" charset="0"/>
              </a:endParaRPr>
            </a:p>
          </p:txBody>
        </p:sp>
        <p:pic>
          <p:nvPicPr>
            <p:cNvPr id="83" name="Picture 2" descr="Герб города Тверь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1634" y="6519161"/>
              <a:ext cx="294369" cy="3277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="" xmlns:p14="http://schemas.microsoft.com/office/powerpoint/2010/main" val="1443440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46893" y="3832"/>
            <a:ext cx="11510490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  <a:t>Муниципальная программа  города Твери</a:t>
            </a:r>
          </a:p>
          <a:p>
            <a: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  <a:t>«Развитие информационных ресурсов города Твери»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789224" y="759641"/>
            <a:ext cx="1040277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</a:rPr>
              <a:t>Цель муниципальной программы:</a:t>
            </a:r>
          </a:p>
          <a:p>
            <a:r>
              <a:rPr lang="ru-RU" sz="1400" b="1" dirty="0">
                <a:solidFill>
                  <a:schemeClr val="bg1">
                    <a:lumMod val="50000"/>
                  </a:schemeClr>
                </a:solidFill>
              </a:rPr>
              <a:t>Совершенствование информационно-технической и телекоммуникационной инфраструктуры </a:t>
            </a:r>
            <a:endParaRPr lang="ru-RU" sz="1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</a:rPr>
              <a:t>органов </a:t>
            </a:r>
            <a:r>
              <a:rPr lang="ru-RU" sz="1400" b="1" dirty="0">
                <a:solidFill>
                  <a:schemeClr val="bg1">
                    <a:lumMod val="50000"/>
                  </a:schemeClr>
                </a:solidFill>
              </a:rPr>
              <a:t>местного самоуправления города Твери и обеспечение ее надежного </a:t>
            </a:r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</a:rPr>
              <a:t>функционирования</a:t>
            </a:r>
            <a:endParaRPr lang="ru-RU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1" name="Picture 2" descr="http://cdn.onlinewebfonts.com/svg/download_464253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949" y="784515"/>
            <a:ext cx="622255" cy="62289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470603" y="1806244"/>
            <a:ext cx="376677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dirty="0" smtClean="0"/>
              <a:t>Задача</a:t>
            </a:r>
          </a:p>
          <a:p>
            <a:pPr algn="r"/>
            <a:r>
              <a:rPr lang="ru-RU" sz="1400" dirty="0" smtClean="0"/>
              <a:t>Повышение </a:t>
            </a:r>
            <a:r>
              <a:rPr lang="ru-RU" sz="1400" dirty="0"/>
              <a:t>эффективности работы структурных подразделений за </a:t>
            </a:r>
            <a:r>
              <a:rPr lang="ru-RU" sz="1400" dirty="0" smtClean="0"/>
              <a:t>счёт </a:t>
            </a:r>
            <a:r>
              <a:rPr lang="ru-RU" sz="1400" dirty="0"/>
              <a:t>внедрения и развития информационных систем </a:t>
            </a:r>
            <a:endParaRPr lang="ru-RU" sz="1400" dirty="0" smtClean="0"/>
          </a:p>
          <a:p>
            <a:pPr algn="r"/>
            <a:r>
              <a:rPr lang="ru-RU" sz="1400" dirty="0" smtClean="0"/>
              <a:t>в </a:t>
            </a:r>
            <a:r>
              <a:rPr lang="ru-RU" sz="1400" dirty="0"/>
              <a:t>деятельность сотрудников подразделений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7987185" y="1806244"/>
            <a:ext cx="419504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Задача</a:t>
            </a:r>
          </a:p>
          <a:p>
            <a:r>
              <a:rPr lang="ru-RU" sz="1400" dirty="0" smtClean="0"/>
              <a:t>Повышение </a:t>
            </a:r>
            <a:r>
              <a:rPr lang="ru-RU" sz="1400" dirty="0"/>
              <a:t>эффективности функционирования информационной системы Тверской городской </a:t>
            </a:r>
            <a:r>
              <a:rPr lang="ru-RU" sz="1400" dirty="0" smtClean="0"/>
              <a:t>Думы, Контрольно-счетной палаты </a:t>
            </a:r>
            <a:r>
              <a:rPr lang="ru-RU" sz="1400" dirty="0"/>
              <a:t>и сегментов информационных систем структурных подразделений </a:t>
            </a:r>
            <a:r>
              <a:rPr lang="ru-RU" sz="1400" dirty="0" smtClean="0"/>
              <a:t>Администрации </a:t>
            </a:r>
            <a:r>
              <a:rPr lang="ru-RU" sz="1400" dirty="0"/>
              <a:t>города</a:t>
            </a:r>
          </a:p>
        </p:txBody>
      </p:sp>
      <p:sp>
        <p:nvSpPr>
          <p:cNvPr id="15" name="Пирог 14"/>
          <p:cNvSpPr/>
          <p:nvPr/>
        </p:nvSpPr>
        <p:spPr>
          <a:xfrm flipH="1">
            <a:off x="4433276" y="1593756"/>
            <a:ext cx="3325448" cy="3325448"/>
          </a:xfrm>
          <a:prstGeom prst="pie">
            <a:avLst>
              <a:gd name="adj1" fmla="val 16162231"/>
              <a:gd name="adj2" fmla="val 1754359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Пирог 15"/>
          <p:cNvSpPr/>
          <p:nvPr/>
        </p:nvSpPr>
        <p:spPr>
          <a:xfrm flipH="1">
            <a:off x="4433276" y="1593756"/>
            <a:ext cx="3325448" cy="3325448"/>
          </a:xfrm>
          <a:prstGeom prst="pie">
            <a:avLst>
              <a:gd name="adj1" fmla="val 1661822"/>
              <a:gd name="adj2" fmla="val 9117497"/>
            </a:avLst>
          </a:prstGeom>
          <a:solidFill>
            <a:srgbClr val="70C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Пирог 16"/>
          <p:cNvSpPr/>
          <p:nvPr/>
        </p:nvSpPr>
        <p:spPr>
          <a:xfrm flipH="1">
            <a:off x="4433276" y="1593756"/>
            <a:ext cx="3325448" cy="3325448"/>
          </a:xfrm>
          <a:prstGeom prst="pie">
            <a:avLst>
              <a:gd name="adj1" fmla="val 9102190"/>
              <a:gd name="adj2" fmla="val 16211524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4802594" y="1963074"/>
            <a:ext cx="2586812" cy="2586812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9" name="Овал 18"/>
          <p:cNvSpPr/>
          <p:nvPr/>
        </p:nvSpPr>
        <p:spPr>
          <a:xfrm>
            <a:off x="4290462" y="2187995"/>
            <a:ext cx="180748" cy="180748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7811164" y="2226095"/>
            <a:ext cx="180748" cy="18074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6005625" y="5078961"/>
            <a:ext cx="180748" cy="180748"/>
          </a:xfrm>
          <a:prstGeom prst="ellipse">
            <a:avLst/>
          </a:prstGeom>
          <a:solidFill>
            <a:srgbClr val="70C3EC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5" name="Picture 2" descr="https://iiuccsecorner.files.wordpress.com/2017/04/computer-network-on-the-web_318-39449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4914" y="2070748"/>
            <a:ext cx="454436" cy="4544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TextBox 56"/>
          <p:cNvSpPr txBox="1"/>
          <p:nvPr/>
        </p:nvSpPr>
        <p:spPr>
          <a:xfrm>
            <a:off x="5714174" y="4071047"/>
            <a:ext cx="10390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м</a:t>
            </a:r>
            <a:r>
              <a:rPr lang="ru-RU" dirty="0" smtClean="0"/>
              <a:t>лн руб.</a:t>
            </a:r>
            <a:endParaRPr lang="ru-RU" dirty="0"/>
          </a:p>
        </p:txBody>
      </p:sp>
      <p:sp>
        <p:nvSpPr>
          <p:cNvPr id="59" name="Прямоугольник 58"/>
          <p:cNvSpPr/>
          <p:nvPr/>
        </p:nvSpPr>
        <p:spPr>
          <a:xfrm>
            <a:off x="5070951" y="2961965"/>
            <a:ext cx="468000" cy="941393"/>
          </a:xfrm>
          <a:prstGeom prst="rect">
            <a:avLst/>
          </a:prstGeom>
          <a:solidFill>
            <a:srgbClr val="7296AA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Прямоугольник 59"/>
          <p:cNvSpPr/>
          <p:nvPr/>
        </p:nvSpPr>
        <p:spPr>
          <a:xfrm>
            <a:off x="5874914" y="3256480"/>
            <a:ext cx="468000" cy="646750"/>
          </a:xfrm>
          <a:prstGeom prst="rect">
            <a:avLst/>
          </a:prstGeom>
          <a:solidFill>
            <a:srgbClr val="7296AA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TextBox 62"/>
          <p:cNvSpPr txBox="1"/>
          <p:nvPr/>
        </p:nvSpPr>
        <p:spPr>
          <a:xfrm>
            <a:off x="5048588" y="3676518"/>
            <a:ext cx="49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2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2024</a:t>
            </a:r>
            <a:endParaRPr lang="ru-RU" sz="12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5858232" y="3683871"/>
            <a:ext cx="49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2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2025</a:t>
            </a:r>
            <a:endParaRPr lang="ru-RU" sz="12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5081234" y="2696910"/>
            <a:ext cx="4587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35,7</a:t>
            </a:r>
            <a:endParaRPr lang="ru-RU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5884298" y="2982131"/>
            <a:ext cx="4587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25,7</a:t>
            </a:r>
            <a:endParaRPr lang="ru-RU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6616816" y="2979609"/>
            <a:ext cx="4587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25,7</a:t>
            </a:r>
            <a:endParaRPr lang="ru-RU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" name="Группа 70"/>
          <p:cNvGrpSpPr/>
          <p:nvPr/>
        </p:nvGrpSpPr>
        <p:grpSpPr>
          <a:xfrm>
            <a:off x="2993724" y="2940098"/>
            <a:ext cx="1518520" cy="654256"/>
            <a:chOff x="1521737" y="2683358"/>
            <a:chExt cx="1518520" cy="654256"/>
          </a:xfrm>
        </p:grpSpPr>
        <p:sp>
          <p:nvSpPr>
            <p:cNvPr id="72" name="Прямоугольник 71"/>
            <p:cNvSpPr/>
            <p:nvPr/>
          </p:nvSpPr>
          <p:spPr>
            <a:xfrm>
              <a:off x="1987410" y="2743627"/>
              <a:ext cx="401334" cy="144000"/>
            </a:xfrm>
            <a:prstGeom prst="rect">
              <a:avLst/>
            </a:prstGeom>
            <a:solidFill>
              <a:srgbClr val="7296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" dirty="0">
                <a:solidFill>
                  <a:schemeClr val="bg1"/>
                </a:solidFill>
              </a:endParaRPr>
            </a:p>
          </p:txBody>
        </p:sp>
        <p:sp>
          <p:nvSpPr>
            <p:cNvPr id="73" name="Прямоугольник 72"/>
            <p:cNvSpPr/>
            <p:nvPr/>
          </p:nvSpPr>
          <p:spPr>
            <a:xfrm>
              <a:off x="1984193" y="2928270"/>
              <a:ext cx="271269" cy="131204"/>
            </a:xfrm>
            <a:prstGeom prst="rect">
              <a:avLst/>
            </a:prstGeom>
            <a:solidFill>
              <a:srgbClr val="7296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" dirty="0">
                <a:solidFill>
                  <a:schemeClr val="bg1"/>
                </a:solidFill>
              </a:endParaRPr>
            </a:p>
          </p:txBody>
        </p:sp>
        <p:sp>
          <p:nvSpPr>
            <p:cNvPr id="74" name="Прямоугольник 73"/>
            <p:cNvSpPr/>
            <p:nvPr/>
          </p:nvSpPr>
          <p:spPr>
            <a:xfrm>
              <a:off x="1984194" y="3115000"/>
              <a:ext cx="271268" cy="144000"/>
            </a:xfrm>
            <a:prstGeom prst="rect">
              <a:avLst/>
            </a:prstGeom>
            <a:solidFill>
              <a:srgbClr val="7296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" dirty="0">
                <a:solidFill>
                  <a:schemeClr val="bg1"/>
                </a:solidFill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1521737" y="2691283"/>
              <a:ext cx="4988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dirty="0" smtClean="0">
                  <a:solidFill>
                    <a:schemeClr val="bg1">
                      <a:lumMod val="50000"/>
                    </a:schemeClr>
                  </a:solidFill>
                </a:rPr>
                <a:t>2024</a:t>
              </a:r>
            </a:p>
            <a:p>
              <a:r>
                <a:rPr lang="ru-RU" sz="1200" b="1" dirty="0" smtClean="0">
                  <a:solidFill>
                    <a:schemeClr val="bg1">
                      <a:lumMod val="50000"/>
                    </a:schemeClr>
                  </a:solidFill>
                </a:rPr>
                <a:t>2025</a:t>
              </a:r>
            </a:p>
            <a:p>
              <a:r>
                <a:rPr lang="ru-RU" sz="1200" b="1" dirty="0" smtClean="0">
                  <a:solidFill>
                    <a:schemeClr val="bg1">
                      <a:lumMod val="50000"/>
                    </a:schemeClr>
                  </a:solidFill>
                </a:rPr>
                <a:t>2026</a:t>
              </a:r>
              <a:endParaRPr lang="ru-RU" sz="12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2322559" y="2683358"/>
              <a:ext cx="71769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 smtClean="0"/>
                <a:t>9,1</a:t>
              </a:r>
            </a:p>
            <a:p>
              <a:r>
                <a:rPr lang="ru-RU" sz="1200" dirty="0" smtClean="0"/>
                <a:t>5,7</a:t>
              </a:r>
            </a:p>
            <a:p>
              <a:r>
                <a:rPr lang="ru-RU" sz="1200" dirty="0" smtClean="0"/>
                <a:t>5,7</a:t>
              </a:r>
              <a:endParaRPr lang="ru-RU" sz="1200" dirty="0"/>
            </a:p>
          </p:txBody>
        </p:sp>
      </p:grpSp>
      <p:grpSp>
        <p:nvGrpSpPr>
          <p:cNvPr id="3" name="Группа 76"/>
          <p:cNvGrpSpPr/>
          <p:nvPr/>
        </p:nvGrpSpPr>
        <p:grpSpPr>
          <a:xfrm>
            <a:off x="5427113" y="5902494"/>
            <a:ext cx="1518520" cy="654256"/>
            <a:chOff x="1521737" y="2683358"/>
            <a:chExt cx="1518520" cy="654256"/>
          </a:xfrm>
        </p:grpSpPr>
        <p:sp>
          <p:nvSpPr>
            <p:cNvPr id="78" name="Прямоугольник 77"/>
            <p:cNvSpPr/>
            <p:nvPr/>
          </p:nvSpPr>
          <p:spPr>
            <a:xfrm>
              <a:off x="1987410" y="2743627"/>
              <a:ext cx="401334" cy="144000"/>
            </a:xfrm>
            <a:prstGeom prst="rect">
              <a:avLst/>
            </a:prstGeom>
            <a:solidFill>
              <a:srgbClr val="7296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" dirty="0">
                <a:solidFill>
                  <a:schemeClr val="bg1"/>
                </a:solidFill>
              </a:endParaRPr>
            </a:p>
          </p:txBody>
        </p:sp>
        <p:sp>
          <p:nvSpPr>
            <p:cNvPr id="79" name="Прямоугольник 78"/>
            <p:cNvSpPr/>
            <p:nvPr/>
          </p:nvSpPr>
          <p:spPr>
            <a:xfrm>
              <a:off x="1984194" y="2928270"/>
              <a:ext cx="203883" cy="144000"/>
            </a:xfrm>
            <a:prstGeom prst="rect">
              <a:avLst/>
            </a:prstGeom>
            <a:solidFill>
              <a:srgbClr val="7296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" dirty="0">
                <a:solidFill>
                  <a:schemeClr val="bg1"/>
                </a:solidFill>
              </a:endParaRPr>
            </a:p>
          </p:txBody>
        </p:sp>
        <p:sp>
          <p:nvSpPr>
            <p:cNvPr id="80" name="Прямоугольник 79"/>
            <p:cNvSpPr/>
            <p:nvPr/>
          </p:nvSpPr>
          <p:spPr>
            <a:xfrm>
              <a:off x="1984194" y="3115000"/>
              <a:ext cx="203883" cy="144000"/>
            </a:xfrm>
            <a:prstGeom prst="rect">
              <a:avLst/>
            </a:prstGeom>
            <a:solidFill>
              <a:srgbClr val="7296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" dirty="0">
                <a:solidFill>
                  <a:schemeClr val="bg1"/>
                </a:solidFill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1521737" y="2691283"/>
              <a:ext cx="4988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dirty="0" smtClean="0">
                  <a:solidFill>
                    <a:schemeClr val="bg1">
                      <a:lumMod val="50000"/>
                    </a:schemeClr>
                  </a:solidFill>
                </a:rPr>
                <a:t>2024</a:t>
              </a:r>
            </a:p>
            <a:p>
              <a:r>
                <a:rPr lang="ru-RU" sz="1200" b="1" dirty="0" smtClean="0">
                  <a:solidFill>
                    <a:schemeClr val="bg1">
                      <a:lumMod val="50000"/>
                    </a:schemeClr>
                  </a:solidFill>
                </a:rPr>
                <a:t>2025</a:t>
              </a:r>
            </a:p>
            <a:p>
              <a:r>
                <a:rPr lang="ru-RU" sz="1200" b="1" dirty="0" smtClean="0">
                  <a:solidFill>
                    <a:schemeClr val="bg1">
                      <a:lumMod val="50000"/>
                    </a:schemeClr>
                  </a:solidFill>
                </a:rPr>
                <a:t>2026</a:t>
              </a:r>
              <a:endParaRPr lang="ru-RU" sz="12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2322559" y="2683358"/>
              <a:ext cx="71769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/>
                <a:t>5</a:t>
              </a:r>
              <a:r>
                <a:rPr lang="ru-RU" sz="1200" dirty="0" smtClean="0"/>
                <a:t>,0</a:t>
              </a:r>
            </a:p>
            <a:p>
              <a:r>
                <a:rPr lang="ru-RU" sz="1200" dirty="0" smtClean="0"/>
                <a:t>2,2</a:t>
              </a:r>
            </a:p>
            <a:p>
              <a:r>
                <a:rPr lang="ru-RU" sz="1200" dirty="0" smtClean="0"/>
                <a:t>2,2</a:t>
              </a:r>
              <a:endParaRPr lang="ru-RU" sz="1200" dirty="0"/>
            </a:p>
          </p:txBody>
        </p:sp>
      </p:grpSp>
      <p:grpSp>
        <p:nvGrpSpPr>
          <p:cNvPr id="4" name="Группа 82"/>
          <p:cNvGrpSpPr/>
          <p:nvPr/>
        </p:nvGrpSpPr>
        <p:grpSpPr>
          <a:xfrm>
            <a:off x="8059152" y="3144150"/>
            <a:ext cx="1518520" cy="654256"/>
            <a:chOff x="1521737" y="2683358"/>
            <a:chExt cx="1518520" cy="654256"/>
          </a:xfrm>
        </p:grpSpPr>
        <p:sp>
          <p:nvSpPr>
            <p:cNvPr id="84" name="Прямоугольник 83"/>
            <p:cNvSpPr/>
            <p:nvPr/>
          </p:nvSpPr>
          <p:spPr>
            <a:xfrm>
              <a:off x="1987410" y="2743627"/>
              <a:ext cx="401334" cy="139617"/>
            </a:xfrm>
            <a:prstGeom prst="rect">
              <a:avLst/>
            </a:prstGeom>
            <a:solidFill>
              <a:srgbClr val="7296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" dirty="0">
                <a:solidFill>
                  <a:schemeClr val="bg1"/>
                </a:solidFill>
              </a:endParaRPr>
            </a:p>
          </p:txBody>
        </p:sp>
        <p:sp>
          <p:nvSpPr>
            <p:cNvPr id="85" name="Прямоугольник 84"/>
            <p:cNvSpPr/>
            <p:nvPr/>
          </p:nvSpPr>
          <p:spPr>
            <a:xfrm>
              <a:off x="1984194" y="2928270"/>
              <a:ext cx="338365" cy="144000"/>
            </a:xfrm>
            <a:prstGeom prst="rect">
              <a:avLst/>
            </a:prstGeom>
            <a:solidFill>
              <a:srgbClr val="7296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" dirty="0">
                <a:solidFill>
                  <a:schemeClr val="bg1"/>
                </a:solidFill>
              </a:endParaRPr>
            </a:p>
          </p:txBody>
        </p:sp>
        <p:sp>
          <p:nvSpPr>
            <p:cNvPr id="86" name="Прямоугольник 85"/>
            <p:cNvSpPr/>
            <p:nvPr/>
          </p:nvSpPr>
          <p:spPr>
            <a:xfrm>
              <a:off x="1984194" y="3115000"/>
              <a:ext cx="338365" cy="144000"/>
            </a:xfrm>
            <a:prstGeom prst="rect">
              <a:avLst/>
            </a:prstGeom>
            <a:solidFill>
              <a:srgbClr val="7296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" dirty="0">
                <a:solidFill>
                  <a:schemeClr val="bg1"/>
                </a:solidFill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1521737" y="2691283"/>
              <a:ext cx="4988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dirty="0" smtClean="0">
                  <a:solidFill>
                    <a:schemeClr val="bg1">
                      <a:lumMod val="50000"/>
                    </a:schemeClr>
                  </a:solidFill>
                </a:rPr>
                <a:t>2024</a:t>
              </a:r>
            </a:p>
            <a:p>
              <a:r>
                <a:rPr lang="ru-RU" sz="1200" b="1" dirty="0" smtClean="0">
                  <a:solidFill>
                    <a:schemeClr val="bg1">
                      <a:lumMod val="50000"/>
                    </a:schemeClr>
                  </a:solidFill>
                </a:rPr>
                <a:t>2025</a:t>
              </a:r>
            </a:p>
            <a:p>
              <a:r>
                <a:rPr lang="ru-RU" sz="1200" b="1" dirty="0" smtClean="0">
                  <a:solidFill>
                    <a:schemeClr val="bg1">
                      <a:lumMod val="50000"/>
                    </a:schemeClr>
                  </a:solidFill>
                </a:rPr>
                <a:t>2026</a:t>
              </a:r>
              <a:endParaRPr lang="ru-RU" sz="12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2322559" y="2683358"/>
              <a:ext cx="71769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 smtClean="0"/>
                <a:t>21,6</a:t>
              </a:r>
            </a:p>
            <a:p>
              <a:r>
                <a:rPr lang="ru-RU" sz="1200" dirty="0" smtClean="0"/>
                <a:t>17,8</a:t>
              </a:r>
            </a:p>
            <a:p>
              <a:r>
                <a:rPr lang="ru-RU" sz="1200" dirty="0" smtClean="0"/>
                <a:t>17,8</a:t>
              </a:r>
              <a:endParaRPr lang="ru-RU" sz="1200" dirty="0"/>
            </a:p>
          </p:txBody>
        </p:sp>
      </p:grpSp>
      <p:sp>
        <p:nvSpPr>
          <p:cNvPr id="89" name="Прямоугольник 88"/>
          <p:cNvSpPr/>
          <p:nvPr/>
        </p:nvSpPr>
        <p:spPr>
          <a:xfrm>
            <a:off x="2271732" y="5017737"/>
            <a:ext cx="814897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rgbClr val="22272F"/>
                </a:solidFill>
              </a:rPr>
              <a:t>           </a:t>
            </a:r>
            <a:r>
              <a:rPr lang="ru-RU" sz="1400" dirty="0" smtClean="0"/>
              <a:t>Задача</a:t>
            </a:r>
          </a:p>
          <a:p>
            <a:pPr algn="ctr"/>
            <a:r>
              <a:rPr lang="ru-RU" sz="1400" dirty="0" smtClean="0"/>
              <a:t>Обеспечение </a:t>
            </a:r>
            <a:r>
              <a:rPr lang="ru-RU" sz="1400" dirty="0"/>
              <a:t>работы сотрудников структурных подразделений </a:t>
            </a:r>
            <a:r>
              <a:rPr lang="ru-RU" sz="1400" dirty="0" smtClean="0"/>
              <a:t>Администрации </a:t>
            </a:r>
            <a:r>
              <a:rPr lang="ru-RU" sz="1400" dirty="0"/>
              <a:t>города Твери за </a:t>
            </a:r>
            <a:r>
              <a:rPr lang="ru-RU" sz="1400" dirty="0" smtClean="0"/>
              <a:t>счёт </a:t>
            </a:r>
            <a:r>
              <a:rPr lang="ru-RU" sz="1400" dirty="0"/>
              <a:t>предоставления доступа к информационным базам данных, а также за </a:t>
            </a:r>
            <a:r>
              <a:rPr lang="ru-RU" sz="1400" dirty="0" smtClean="0"/>
              <a:t>счёт </a:t>
            </a:r>
            <a:r>
              <a:rPr lang="ru-RU" sz="1400" dirty="0"/>
              <a:t>обеспечения безопасности информации в локально-вычислительной сети, в том числе при обработке персональных данных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6607019" y="3256608"/>
            <a:ext cx="468000" cy="646750"/>
          </a:xfrm>
          <a:prstGeom prst="rect">
            <a:avLst/>
          </a:prstGeom>
          <a:solidFill>
            <a:srgbClr val="7296AA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TextBox 64"/>
          <p:cNvSpPr txBox="1"/>
          <p:nvPr/>
        </p:nvSpPr>
        <p:spPr>
          <a:xfrm>
            <a:off x="6576741" y="3683871"/>
            <a:ext cx="49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2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2026</a:t>
            </a:r>
            <a:endParaRPr lang="ru-RU" sz="12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4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11423913" y="6492875"/>
            <a:ext cx="768087" cy="365125"/>
          </a:xfrm>
        </p:spPr>
        <p:txBody>
          <a:bodyPr/>
          <a:lstStyle/>
          <a:p>
            <a:fld id="{F8B4F9AE-2B7D-43B8-AD8B-ED3109F5FBD3}" type="slidenum">
              <a:rPr lang="ru-RU" sz="1400" b="1" smtClean="0">
                <a:solidFill>
                  <a:schemeClr val="bg1"/>
                </a:solidFill>
              </a:rPr>
              <a:pPr/>
              <a:t>94</a:t>
            </a:fld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62" name="Прямоугольник 77"/>
          <p:cNvSpPr/>
          <p:nvPr/>
        </p:nvSpPr>
        <p:spPr>
          <a:xfrm>
            <a:off x="0" y="6581160"/>
            <a:ext cx="12187680" cy="276480"/>
          </a:xfrm>
          <a:prstGeom prst="rect">
            <a:avLst/>
          </a:prstGeom>
          <a:solidFill>
            <a:srgbClr val="BCB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350" b="1" strike="noStrike" spc="-1" dirty="0">
              <a:solidFill>
                <a:schemeClr val="lt1"/>
              </a:solidFill>
              <a:latin typeface="Calibri"/>
            </a:endParaRPr>
          </a:p>
        </p:txBody>
      </p:sp>
      <p:sp>
        <p:nvSpPr>
          <p:cNvPr id="90" name="Прямоугольник 89"/>
          <p:cNvSpPr/>
          <p:nvPr/>
        </p:nvSpPr>
        <p:spPr>
          <a:xfrm>
            <a:off x="11824592" y="6550223"/>
            <a:ext cx="36740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6E56C8BD-70D1-4B45-8C1B-2C0F3206853E}" type="slidenum">
              <a:rPr lang="ru-RU" sz="1400" b="1">
                <a:latin typeface="Calibri" panose="020F0502020204030204" pitchFamily="34" charset="0"/>
              </a:rPr>
              <a:pPr algn="ctr"/>
              <a:t>94</a:t>
            </a:fld>
            <a:endParaRPr lang="ru-RU" sz="1400" b="1" dirty="0">
              <a:latin typeface="Calibri" panose="020F0502020204030204" pitchFamily="34" charset="0"/>
            </a:endParaRPr>
          </a:p>
        </p:txBody>
      </p:sp>
      <p:grpSp>
        <p:nvGrpSpPr>
          <p:cNvPr id="5" name="Группа 90"/>
          <p:cNvGrpSpPr/>
          <p:nvPr/>
        </p:nvGrpSpPr>
        <p:grpSpPr>
          <a:xfrm>
            <a:off x="31634" y="6519161"/>
            <a:ext cx="2477765" cy="327779"/>
            <a:chOff x="31634" y="6519161"/>
            <a:chExt cx="2477765" cy="327779"/>
          </a:xfrm>
        </p:grpSpPr>
        <p:sp>
          <p:nvSpPr>
            <p:cNvPr id="92" name="TextBox 91"/>
            <p:cNvSpPr txBox="1"/>
            <p:nvPr/>
          </p:nvSpPr>
          <p:spPr>
            <a:xfrm>
              <a:off x="324698" y="6552772"/>
              <a:ext cx="218470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b="1" dirty="0" smtClean="0">
                  <a:latin typeface="Calibri" panose="020F0502020204030204" pitchFamily="34" charset="0"/>
                </a:rPr>
                <a:t>Администрация города Твери</a:t>
              </a:r>
              <a:endParaRPr lang="ru-RU" sz="1200" b="1" dirty="0">
                <a:latin typeface="Calibri" panose="020F0502020204030204" pitchFamily="34" charset="0"/>
              </a:endParaRPr>
            </a:p>
          </p:txBody>
        </p:sp>
        <p:pic>
          <p:nvPicPr>
            <p:cNvPr id="93" name="Picture 2" descr="Герб города Тверь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1634" y="6519161"/>
              <a:ext cx="294369" cy="3277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="" xmlns:p14="http://schemas.microsoft.com/office/powerpoint/2010/main" val="1662556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95988" y="-38405"/>
            <a:ext cx="11662480" cy="9210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>Муниципальная программа  города Твери</a:t>
            </a:r>
          </a:p>
          <a:p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cs typeface="Times New Roman" pitchFamily="18" charset="0"/>
              </a:rPr>
              <a:t>«Развитие территориального общественного самоуправления в городе Твери» </a:t>
            </a:r>
            <a:endParaRPr lang="ru-RU" sz="2000" b="1" dirty="0">
              <a:solidFill>
                <a:schemeClr val="accent5">
                  <a:lumMod val="7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12" name="Пирог 11"/>
          <p:cNvSpPr/>
          <p:nvPr/>
        </p:nvSpPr>
        <p:spPr>
          <a:xfrm flipH="1">
            <a:off x="4433276" y="1826658"/>
            <a:ext cx="3325448" cy="3325448"/>
          </a:xfrm>
          <a:prstGeom prst="pie">
            <a:avLst>
              <a:gd name="adj1" fmla="val 1170633"/>
              <a:gd name="adj2" fmla="val 9813719"/>
            </a:avLst>
          </a:prstGeom>
          <a:solidFill>
            <a:srgbClr val="70C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Пирог 12"/>
          <p:cNvSpPr/>
          <p:nvPr/>
        </p:nvSpPr>
        <p:spPr>
          <a:xfrm flipH="1">
            <a:off x="4433276" y="1826658"/>
            <a:ext cx="3325448" cy="3325448"/>
          </a:xfrm>
          <a:prstGeom prst="pie">
            <a:avLst>
              <a:gd name="adj1" fmla="val 16183250"/>
              <a:gd name="adj2" fmla="val 1171460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Пирог 13"/>
          <p:cNvSpPr/>
          <p:nvPr/>
        </p:nvSpPr>
        <p:spPr>
          <a:xfrm flipH="1">
            <a:off x="4433276" y="1826658"/>
            <a:ext cx="3325448" cy="3325448"/>
          </a:xfrm>
          <a:prstGeom prst="pie">
            <a:avLst>
              <a:gd name="adj1" fmla="val 9763393"/>
              <a:gd name="adj2" fmla="val 16217943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4802594" y="2135594"/>
            <a:ext cx="2586812" cy="2586812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6" name="Овал 15"/>
          <p:cNvSpPr/>
          <p:nvPr/>
        </p:nvSpPr>
        <p:spPr>
          <a:xfrm>
            <a:off x="7434951" y="1984250"/>
            <a:ext cx="180748" cy="18074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7417971" y="4583719"/>
            <a:ext cx="180748" cy="180748"/>
          </a:xfrm>
          <a:prstGeom prst="ellipse">
            <a:avLst/>
          </a:prstGeom>
          <a:solidFill>
            <a:srgbClr val="70C3EC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7600832" y="4295778"/>
            <a:ext cx="379858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cs typeface="Times New Roman" pitchFamily="18" charset="0"/>
              </a:rPr>
              <a:t>Задача </a:t>
            </a:r>
            <a:endParaRPr lang="ru-RU" sz="1400" dirty="0" smtClean="0">
              <a:cs typeface="Times New Roman" pitchFamily="18" charset="0"/>
            </a:endParaRPr>
          </a:p>
          <a:p>
            <a:r>
              <a:rPr lang="ru-RU" sz="1400" dirty="0" smtClean="0">
                <a:cs typeface="Times New Roman" pitchFamily="18" charset="0"/>
              </a:rPr>
              <a:t>«Расширение взаимодействия органов </a:t>
            </a:r>
            <a:r>
              <a:rPr lang="ru-RU" sz="1400" dirty="0" err="1" smtClean="0">
                <a:cs typeface="Times New Roman" pitchFamily="18" charset="0"/>
              </a:rPr>
              <a:t>ТОС</a:t>
            </a:r>
            <a:r>
              <a:rPr lang="ru-RU" sz="1400" dirty="0" smtClean="0">
                <a:cs typeface="Times New Roman" pitchFamily="18" charset="0"/>
              </a:rPr>
              <a:t> </a:t>
            </a:r>
          </a:p>
          <a:p>
            <a:r>
              <a:rPr lang="ru-RU" sz="1400" dirty="0" smtClean="0">
                <a:cs typeface="Times New Roman" pitchFamily="18" charset="0"/>
              </a:rPr>
              <a:t>с органами местного самоуправления»</a:t>
            </a:r>
            <a:endParaRPr lang="ru-RU" sz="1400" dirty="0">
              <a:cs typeface="Times New Roman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7641342" y="1357148"/>
            <a:ext cx="377307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cs typeface="Times New Roman" pitchFamily="18" charset="0"/>
              </a:rPr>
              <a:t>Задача </a:t>
            </a:r>
            <a:endParaRPr lang="ru-RU" sz="1400" dirty="0" smtClean="0">
              <a:cs typeface="Times New Roman" pitchFamily="18" charset="0"/>
            </a:endParaRPr>
          </a:p>
          <a:p>
            <a:r>
              <a:rPr lang="ru-RU" sz="1400" dirty="0" smtClean="0">
                <a:cs typeface="Times New Roman" pitchFamily="18" charset="0"/>
              </a:rPr>
              <a:t>«Расширение участия органов </a:t>
            </a:r>
            <a:r>
              <a:rPr lang="ru-RU" sz="1400" dirty="0" err="1" smtClean="0">
                <a:cs typeface="Times New Roman" pitchFamily="18" charset="0"/>
              </a:rPr>
              <a:t>ТОС</a:t>
            </a:r>
            <a:r>
              <a:rPr lang="ru-RU" sz="1400" dirty="0" smtClean="0">
                <a:cs typeface="Times New Roman" pitchFamily="18" charset="0"/>
              </a:rPr>
              <a:t> </a:t>
            </a:r>
          </a:p>
          <a:p>
            <a:r>
              <a:rPr lang="ru-RU" sz="1400" dirty="0" smtClean="0">
                <a:cs typeface="Times New Roman" pitchFamily="18" charset="0"/>
              </a:rPr>
              <a:t>в социально-экономическом развитии </a:t>
            </a:r>
          </a:p>
          <a:p>
            <a:r>
              <a:rPr lang="ru-RU" sz="1400" dirty="0" smtClean="0">
                <a:cs typeface="Times New Roman" pitchFamily="18" charset="0"/>
              </a:rPr>
              <a:t>города Твери»</a:t>
            </a:r>
            <a:endParaRPr lang="ru-RU" sz="1400" dirty="0">
              <a:cs typeface="Times New Roman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1582142" y="1641002"/>
            <a:ext cx="289790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dirty="0">
                <a:cs typeface="Times New Roman" pitchFamily="18" charset="0"/>
              </a:rPr>
              <a:t>Задача </a:t>
            </a:r>
            <a:endParaRPr lang="ru-RU" sz="1400" dirty="0" smtClean="0">
              <a:cs typeface="Times New Roman" pitchFamily="18" charset="0"/>
            </a:endParaRPr>
          </a:p>
          <a:p>
            <a:pPr algn="r"/>
            <a:r>
              <a:rPr lang="ru-RU" sz="1400" dirty="0" smtClean="0">
                <a:cs typeface="Times New Roman" pitchFamily="18" charset="0"/>
              </a:rPr>
              <a:t>«Увеличение количества</a:t>
            </a:r>
          </a:p>
          <a:p>
            <a:pPr algn="r"/>
            <a:r>
              <a:rPr lang="ru-RU" sz="1400" dirty="0" smtClean="0">
                <a:cs typeface="Times New Roman" pitchFamily="18" charset="0"/>
              </a:rPr>
              <a:t> органов </a:t>
            </a:r>
            <a:r>
              <a:rPr lang="ru-RU" sz="1400" dirty="0" err="1" smtClean="0">
                <a:cs typeface="Times New Roman" pitchFamily="18" charset="0"/>
              </a:rPr>
              <a:t>ТОС</a:t>
            </a:r>
            <a:r>
              <a:rPr lang="ru-RU" sz="1400" dirty="0" smtClean="0">
                <a:cs typeface="Times New Roman" pitchFamily="18" charset="0"/>
              </a:rPr>
              <a:t>»</a:t>
            </a:r>
            <a:endParaRPr lang="ru-RU" sz="1400" dirty="0">
              <a:cs typeface="Times New Roman" pitchFamily="18" charset="0"/>
            </a:endParaRPr>
          </a:p>
        </p:txBody>
      </p:sp>
      <p:grpSp>
        <p:nvGrpSpPr>
          <p:cNvPr id="2" name="Группа 68"/>
          <p:cNvGrpSpPr/>
          <p:nvPr/>
        </p:nvGrpSpPr>
        <p:grpSpPr>
          <a:xfrm>
            <a:off x="2914756" y="2372740"/>
            <a:ext cx="1518520" cy="654256"/>
            <a:chOff x="1521737" y="2683358"/>
            <a:chExt cx="1518520" cy="654256"/>
          </a:xfrm>
        </p:grpSpPr>
        <p:sp>
          <p:nvSpPr>
            <p:cNvPr id="72" name="Прямоугольник 71"/>
            <p:cNvSpPr/>
            <p:nvPr/>
          </p:nvSpPr>
          <p:spPr>
            <a:xfrm>
              <a:off x="1973278" y="2757806"/>
              <a:ext cx="405717" cy="144000"/>
            </a:xfrm>
            <a:prstGeom prst="rect">
              <a:avLst/>
            </a:prstGeom>
            <a:solidFill>
              <a:srgbClr val="7296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" dirty="0">
                <a:solidFill>
                  <a:schemeClr val="bg1"/>
                </a:solidFill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1521737" y="2691283"/>
              <a:ext cx="4988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dirty="0" smtClean="0">
                  <a:solidFill>
                    <a:schemeClr val="bg1">
                      <a:lumMod val="50000"/>
                    </a:schemeClr>
                  </a:solidFill>
                </a:rPr>
                <a:t>2024</a:t>
              </a:r>
            </a:p>
            <a:p>
              <a:r>
                <a:rPr lang="ru-RU" sz="1200" b="1" dirty="0" smtClean="0">
                  <a:solidFill>
                    <a:schemeClr val="bg1">
                      <a:lumMod val="50000"/>
                    </a:schemeClr>
                  </a:solidFill>
                </a:rPr>
                <a:t>2025</a:t>
              </a:r>
            </a:p>
            <a:p>
              <a:r>
                <a:rPr lang="ru-RU" sz="1200" b="1" dirty="0" smtClean="0">
                  <a:solidFill>
                    <a:schemeClr val="bg1">
                      <a:lumMod val="50000"/>
                    </a:schemeClr>
                  </a:solidFill>
                </a:rPr>
                <a:t>2026</a:t>
              </a:r>
              <a:endParaRPr lang="ru-RU" sz="12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2322559" y="2683358"/>
              <a:ext cx="71769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 smtClean="0"/>
                <a:t>0,2</a:t>
              </a:r>
            </a:p>
            <a:p>
              <a:r>
                <a:rPr lang="ru-RU" sz="1200" dirty="0"/>
                <a:t>0,2</a:t>
              </a:r>
            </a:p>
            <a:p>
              <a:r>
                <a:rPr lang="ru-RU" sz="1200" dirty="0"/>
                <a:t>0,2</a:t>
              </a:r>
            </a:p>
          </p:txBody>
        </p:sp>
      </p:grpSp>
      <p:grpSp>
        <p:nvGrpSpPr>
          <p:cNvPr id="3" name="Группа 81"/>
          <p:cNvGrpSpPr/>
          <p:nvPr/>
        </p:nvGrpSpPr>
        <p:grpSpPr>
          <a:xfrm>
            <a:off x="7877178" y="4961426"/>
            <a:ext cx="1518520" cy="654256"/>
            <a:chOff x="1521737" y="2683358"/>
            <a:chExt cx="1518520" cy="654256"/>
          </a:xfrm>
        </p:grpSpPr>
        <p:sp>
          <p:nvSpPr>
            <p:cNvPr id="86" name="TextBox 85"/>
            <p:cNvSpPr txBox="1"/>
            <p:nvPr/>
          </p:nvSpPr>
          <p:spPr>
            <a:xfrm>
              <a:off x="1521737" y="2691283"/>
              <a:ext cx="4988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dirty="0" smtClean="0">
                  <a:solidFill>
                    <a:schemeClr val="bg1">
                      <a:lumMod val="50000"/>
                    </a:schemeClr>
                  </a:solidFill>
                </a:rPr>
                <a:t>2024</a:t>
              </a:r>
            </a:p>
            <a:p>
              <a:r>
                <a:rPr lang="ru-RU" sz="1200" b="1" dirty="0" smtClean="0">
                  <a:solidFill>
                    <a:schemeClr val="bg1">
                      <a:lumMod val="50000"/>
                    </a:schemeClr>
                  </a:solidFill>
                </a:rPr>
                <a:t>2025</a:t>
              </a:r>
            </a:p>
            <a:p>
              <a:r>
                <a:rPr lang="ru-RU" sz="1200" b="1" dirty="0" smtClean="0">
                  <a:solidFill>
                    <a:schemeClr val="bg1">
                      <a:lumMod val="50000"/>
                    </a:schemeClr>
                  </a:solidFill>
                </a:rPr>
                <a:t>2026</a:t>
              </a:r>
              <a:endParaRPr lang="ru-RU" sz="12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2322559" y="2683358"/>
              <a:ext cx="71769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 smtClean="0"/>
                <a:t>0,3</a:t>
              </a:r>
            </a:p>
            <a:p>
              <a:r>
                <a:rPr lang="ru-RU" sz="1200" dirty="0" smtClean="0"/>
                <a:t>0,3</a:t>
              </a:r>
            </a:p>
            <a:p>
              <a:r>
                <a:rPr lang="ru-RU" sz="1200" dirty="0" smtClean="0"/>
                <a:t>0,3</a:t>
              </a:r>
              <a:endParaRPr lang="ru-RU" sz="1200" dirty="0"/>
            </a:p>
          </p:txBody>
        </p:sp>
      </p:grpSp>
      <p:grpSp>
        <p:nvGrpSpPr>
          <p:cNvPr id="4" name="Группа 87"/>
          <p:cNvGrpSpPr/>
          <p:nvPr/>
        </p:nvGrpSpPr>
        <p:grpSpPr>
          <a:xfrm>
            <a:off x="7833018" y="2241802"/>
            <a:ext cx="1518520" cy="654256"/>
            <a:chOff x="1521737" y="2683358"/>
            <a:chExt cx="1518520" cy="654256"/>
          </a:xfrm>
        </p:grpSpPr>
        <p:sp>
          <p:nvSpPr>
            <p:cNvPr id="89" name="Прямоугольник 88"/>
            <p:cNvSpPr/>
            <p:nvPr/>
          </p:nvSpPr>
          <p:spPr>
            <a:xfrm>
              <a:off x="1987410" y="2743627"/>
              <a:ext cx="396000" cy="154216"/>
            </a:xfrm>
            <a:prstGeom prst="rect">
              <a:avLst/>
            </a:prstGeom>
            <a:solidFill>
              <a:srgbClr val="7296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" dirty="0">
                <a:solidFill>
                  <a:schemeClr val="bg1"/>
                </a:solidFill>
              </a:endParaRPr>
            </a:p>
          </p:txBody>
        </p:sp>
        <p:sp>
          <p:nvSpPr>
            <p:cNvPr id="90" name="Прямоугольник 89"/>
            <p:cNvSpPr/>
            <p:nvPr/>
          </p:nvSpPr>
          <p:spPr>
            <a:xfrm>
              <a:off x="1987410" y="2933780"/>
              <a:ext cx="399216" cy="144000"/>
            </a:xfrm>
            <a:prstGeom prst="rect">
              <a:avLst/>
            </a:prstGeom>
            <a:solidFill>
              <a:srgbClr val="7296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" dirty="0">
                <a:solidFill>
                  <a:schemeClr val="bg1"/>
                </a:solidFill>
              </a:endParaRPr>
            </a:p>
          </p:txBody>
        </p:sp>
        <p:sp>
          <p:nvSpPr>
            <p:cNvPr id="91" name="Прямоугольник 90"/>
            <p:cNvSpPr/>
            <p:nvPr/>
          </p:nvSpPr>
          <p:spPr>
            <a:xfrm>
              <a:off x="1984194" y="3115000"/>
              <a:ext cx="399216" cy="144000"/>
            </a:xfrm>
            <a:prstGeom prst="rect">
              <a:avLst/>
            </a:prstGeom>
            <a:solidFill>
              <a:srgbClr val="7296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" dirty="0">
                <a:solidFill>
                  <a:schemeClr val="bg1"/>
                </a:solidFill>
              </a:endParaRP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1521737" y="2691283"/>
              <a:ext cx="4988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dirty="0" smtClean="0">
                  <a:solidFill>
                    <a:schemeClr val="bg1">
                      <a:lumMod val="50000"/>
                    </a:schemeClr>
                  </a:solidFill>
                </a:rPr>
                <a:t>2024</a:t>
              </a:r>
            </a:p>
            <a:p>
              <a:r>
                <a:rPr lang="ru-RU" sz="1200" b="1" dirty="0" smtClean="0">
                  <a:solidFill>
                    <a:schemeClr val="bg1">
                      <a:lumMod val="50000"/>
                    </a:schemeClr>
                  </a:solidFill>
                </a:rPr>
                <a:t>2025</a:t>
              </a:r>
            </a:p>
            <a:p>
              <a:r>
                <a:rPr lang="ru-RU" sz="1200" b="1" dirty="0" smtClean="0">
                  <a:solidFill>
                    <a:schemeClr val="bg1">
                      <a:lumMod val="50000"/>
                    </a:schemeClr>
                  </a:solidFill>
                </a:rPr>
                <a:t>2026</a:t>
              </a:r>
              <a:endParaRPr lang="ru-RU" sz="12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2322559" y="2683358"/>
              <a:ext cx="71769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/>
                <a:t>3</a:t>
              </a:r>
              <a:r>
                <a:rPr lang="ru-RU" sz="1200" dirty="0" smtClean="0"/>
                <a:t>,0</a:t>
              </a:r>
            </a:p>
            <a:p>
              <a:r>
                <a:rPr lang="ru-RU" sz="1200" dirty="0"/>
                <a:t>3</a:t>
              </a:r>
              <a:r>
                <a:rPr lang="ru-RU" sz="1200" dirty="0" smtClean="0"/>
                <a:t>,0</a:t>
              </a:r>
            </a:p>
            <a:p>
              <a:r>
                <a:rPr lang="ru-RU" sz="1200" dirty="0"/>
                <a:t>3</a:t>
              </a:r>
              <a:r>
                <a:rPr lang="ru-RU" sz="1200" dirty="0" smtClean="0"/>
                <a:t>,0</a:t>
              </a:r>
              <a:endParaRPr lang="ru-RU" sz="1200" dirty="0"/>
            </a:p>
          </p:txBody>
        </p:sp>
      </p:grpSp>
      <p:sp>
        <p:nvSpPr>
          <p:cNvPr id="95" name="TextBox 94"/>
          <p:cNvSpPr txBox="1"/>
          <p:nvPr/>
        </p:nvSpPr>
        <p:spPr>
          <a:xfrm>
            <a:off x="5576499" y="4292074"/>
            <a:ext cx="10390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cs typeface="Times New Roman" pitchFamily="18" charset="0"/>
              </a:rPr>
              <a:t>м</a:t>
            </a:r>
            <a:r>
              <a:rPr lang="ru-RU" dirty="0" smtClean="0">
                <a:cs typeface="Times New Roman" pitchFamily="18" charset="0"/>
              </a:rPr>
              <a:t>лн руб.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97" name="Прямоугольник 96"/>
          <p:cNvSpPr/>
          <p:nvPr/>
        </p:nvSpPr>
        <p:spPr>
          <a:xfrm>
            <a:off x="5070951" y="3192942"/>
            <a:ext cx="468000" cy="943318"/>
          </a:xfrm>
          <a:prstGeom prst="rect">
            <a:avLst/>
          </a:prstGeom>
          <a:solidFill>
            <a:srgbClr val="7296AA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8" name="Прямоугольник 97"/>
          <p:cNvSpPr/>
          <p:nvPr/>
        </p:nvSpPr>
        <p:spPr>
          <a:xfrm>
            <a:off x="5874914" y="3192942"/>
            <a:ext cx="468000" cy="943190"/>
          </a:xfrm>
          <a:prstGeom prst="rect">
            <a:avLst/>
          </a:prstGeom>
          <a:solidFill>
            <a:srgbClr val="7296AA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9" name="Прямоугольник 98"/>
          <p:cNvSpPr/>
          <p:nvPr/>
        </p:nvSpPr>
        <p:spPr>
          <a:xfrm>
            <a:off x="6682227" y="3185016"/>
            <a:ext cx="468000" cy="957615"/>
          </a:xfrm>
          <a:prstGeom prst="rect">
            <a:avLst/>
          </a:prstGeom>
          <a:solidFill>
            <a:srgbClr val="7296AA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TextBox 99"/>
          <p:cNvSpPr txBox="1"/>
          <p:nvPr/>
        </p:nvSpPr>
        <p:spPr>
          <a:xfrm>
            <a:off x="5051706" y="3909420"/>
            <a:ext cx="49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2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2024</a:t>
            </a:r>
            <a:endParaRPr lang="ru-RU" sz="12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5863626" y="3916773"/>
            <a:ext cx="49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2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2025</a:t>
            </a:r>
            <a:endParaRPr lang="ru-RU" sz="12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6673311" y="3916773"/>
            <a:ext cx="49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2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2026</a:t>
            </a:r>
            <a:endParaRPr lang="ru-RU" sz="12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5111913" y="2915943"/>
            <a:ext cx="3802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3,5</a:t>
            </a:r>
            <a:endParaRPr lang="ru-RU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5903724" y="2915943"/>
            <a:ext cx="3802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3,5</a:t>
            </a:r>
            <a:endParaRPr lang="ru-RU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6726111" y="2919112"/>
            <a:ext cx="3802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3,5</a:t>
            </a:r>
            <a:endParaRPr lang="ru-RU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6" name="Прямоугольник 105"/>
          <p:cNvSpPr/>
          <p:nvPr/>
        </p:nvSpPr>
        <p:spPr>
          <a:xfrm>
            <a:off x="1760116" y="856984"/>
            <a:ext cx="50780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>Цель муниципальной программы: </a:t>
            </a:r>
          </a:p>
          <a:p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>Увеличение гражданской активности населения города Твери</a:t>
            </a:r>
            <a:endParaRPr lang="ru-RU" sz="1400" b="1" dirty="0">
              <a:solidFill>
                <a:schemeClr val="bg1">
                  <a:lumMod val="50000"/>
                </a:schemeClr>
              </a:solidFill>
              <a:cs typeface="Times New Roman" pitchFamily="18" charset="0"/>
            </a:endParaRPr>
          </a:p>
        </p:txBody>
      </p:sp>
      <p:pic>
        <p:nvPicPr>
          <p:cNvPr id="107" name="Picture 2" descr="http://cdn.onlinewebfonts.com/svg/download_464253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585" y="858905"/>
            <a:ext cx="622255" cy="62289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11423913" y="6492875"/>
            <a:ext cx="768087" cy="365125"/>
          </a:xfrm>
        </p:spPr>
        <p:txBody>
          <a:bodyPr/>
          <a:lstStyle/>
          <a:p>
            <a:fld id="{F8B4F9AE-2B7D-43B8-AD8B-ED3109F5FBD3}" type="slidenum">
              <a:rPr lang="ru-RU" sz="1400" b="1" smtClean="0">
                <a:solidFill>
                  <a:schemeClr val="bg1"/>
                </a:solidFill>
              </a:rPr>
              <a:pPr/>
              <a:t>95</a:t>
            </a:fld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63" name="Прямоугольник 77"/>
          <p:cNvSpPr/>
          <p:nvPr/>
        </p:nvSpPr>
        <p:spPr>
          <a:xfrm>
            <a:off x="0" y="6581160"/>
            <a:ext cx="12187680" cy="276480"/>
          </a:xfrm>
          <a:prstGeom prst="rect">
            <a:avLst/>
          </a:prstGeom>
          <a:solidFill>
            <a:srgbClr val="BCB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350" b="1" strike="noStrike" spc="-1" dirty="0">
              <a:solidFill>
                <a:schemeClr val="lt1"/>
              </a:solidFill>
              <a:latin typeface="Calibri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11824592" y="6550223"/>
            <a:ext cx="36740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6E56C8BD-70D1-4B45-8C1B-2C0F3206853E}" type="slidenum">
              <a:rPr lang="ru-RU" sz="1400" b="1">
                <a:latin typeface="Calibri" panose="020F0502020204030204" pitchFamily="34" charset="0"/>
              </a:rPr>
              <a:pPr algn="ctr"/>
              <a:t>95</a:t>
            </a:fld>
            <a:endParaRPr lang="ru-RU" sz="1400" b="1" dirty="0">
              <a:latin typeface="Calibri" panose="020F0502020204030204" pitchFamily="34" charset="0"/>
            </a:endParaRPr>
          </a:p>
        </p:txBody>
      </p:sp>
      <p:grpSp>
        <p:nvGrpSpPr>
          <p:cNvPr id="5" name="Группа 64"/>
          <p:cNvGrpSpPr/>
          <p:nvPr/>
        </p:nvGrpSpPr>
        <p:grpSpPr>
          <a:xfrm>
            <a:off x="31634" y="6519161"/>
            <a:ext cx="2477765" cy="327779"/>
            <a:chOff x="31634" y="6519161"/>
            <a:chExt cx="2477765" cy="327779"/>
          </a:xfrm>
        </p:grpSpPr>
        <p:sp>
          <p:nvSpPr>
            <p:cNvPr id="70" name="TextBox 69"/>
            <p:cNvSpPr txBox="1"/>
            <p:nvPr/>
          </p:nvSpPr>
          <p:spPr>
            <a:xfrm>
              <a:off x="324698" y="6552772"/>
              <a:ext cx="218470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b="1" dirty="0" smtClean="0">
                  <a:latin typeface="Calibri" panose="020F0502020204030204" pitchFamily="34" charset="0"/>
                </a:rPr>
                <a:t>Администрация города Твери</a:t>
              </a:r>
              <a:endParaRPr lang="ru-RU" sz="1200" b="1" dirty="0">
                <a:latin typeface="Calibri" panose="020F0502020204030204" pitchFamily="34" charset="0"/>
              </a:endParaRPr>
            </a:p>
          </p:txBody>
        </p:sp>
        <p:pic>
          <p:nvPicPr>
            <p:cNvPr id="108" name="Picture 2" descr="Герб города Тверь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1634" y="6519161"/>
              <a:ext cx="294369" cy="3277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59" name="Picture 12" descr="https://img.hhcdn.ru/zp-image/aHR0cHM6Ly9jZG4zLnpwLnJ1L2pvYi9hdHRhY2hlcy8yMDE4LzExLzFmL2U1LzFmZTVmYTkxMTY4M2U0YTQ4ODVjNTUwOTdjNWRmNTNh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5034"/>
          <a:stretch/>
        </p:blipFill>
        <p:spPr bwMode="auto">
          <a:xfrm flipH="1">
            <a:off x="5727754" y="2387591"/>
            <a:ext cx="698339" cy="4238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Прямоугольник 59"/>
          <p:cNvSpPr/>
          <p:nvPr/>
        </p:nvSpPr>
        <p:spPr>
          <a:xfrm>
            <a:off x="3366855" y="2623905"/>
            <a:ext cx="405717" cy="144000"/>
          </a:xfrm>
          <a:prstGeom prst="rect">
            <a:avLst/>
          </a:prstGeom>
          <a:solidFill>
            <a:srgbClr val="7296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" dirty="0">
              <a:solidFill>
                <a:schemeClr val="bg1"/>
              </a:solidFill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3356139" y="2811308"/>
            <a:ext cx="405717" cy="144000"/>
          </a:xfrm>
          <a:prstGeom prst="rect">
            <a:avLst/>
          </a:prstGeom>
          <a:solidFill>
            <a:srgbClr val="7296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" dirty="0">
              <a:solidFill>
                <a:schemeClr val="bg1"/>
              </a:solidFill>
            </a:endParaRPr>
          </a:p>
        </p:txBody>
      </p:sp>
      <p:sp>
        <p:nvSpPr>
          <p:cNvPr id="73" name="Овал 72"/>
          <p:cNvSpPr/>
          <p:nvPr/>
        </p:nvSpPr>
        <p:spPr>
          <a:xfrm>
            <a:off x="4679194" y="1962212"/>
            <a:ext cx="180748" cy="180748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Прямоугольник 84"/>
          <p:cNvSpPr/>
          <p:nvPr/>
        </p:nvSpPr>
        <p:spPr>
          <a:xfrm>
            <a:off x="8342887" y="5049387"/>
            <a:ext cx="399216" cy="144000"/>
          </a:xfrm>
          <a:prstGeom prst="rect">
            <a:avLst/>
          </a:prstGeom>
          <a:solidFill>
            <a:srgbClr val="7296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" dirty="0">
              <a:solidFill>
                <a:schemeClr val="bg1"/>
              </a:solidFill>
            </a:endParaRPr>
          </a:p>
        </p:txBody>
      </p:sp>
      <p:sp>
        <p:nvSpPr>
          <p:cNvPr id="94" name="Прямоугольник 93"/>
          <p:cNvSpPr/>
          <p:nvPr/>
        </p:nvSpPr>
        <p:spPr>
          <a:xfrm>
            <a:off x="8335252" y="5233092"/>
            <a:ext cx="399216" cy="144000"/>
          </a:xfrm>
          <a:prstGeom prst="rect">
            <a:avLst/>
          </a:prstGeom>
          <a:solidFill>
            <a:srgbClr val="7296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" dirty="0">
              <a:solidFill>
                <a:schemeClr val="bg1"/>
              </a:solidFill>
            </a:endParaRPr>
          </a:p>
        </p:txBody>
      </p:sp>
      <p:sp>
        <p:nvSpPr>
          <p:cNvPr id="96" name="Прямоугольник 95"/>
          <p:cNvSpPr/>
          <p:nvPr/>
        </p:nvSpPr>
        <p:spPr>
          <a:xfrm>
            <a:off x="8335813" y="5428602"/>
            <a:ext cx="399216" cy="144000"/>
          </a:xfrm>
          <a:prstGeom prst="rect">
            <a:avLst/>
          </a:prstGeom>
          <a:solidFill>
            <a:srgbClr val="7296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" dirty="0">
              <a:solidFill>
                <a:schemeClr val="bg1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1793174" y="3307716"/>
            <a:ext cx="23869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cs typeface="Times New Roman" pitchFamily="18" charset="0"/>
              </a:rPr>
              <a:t>Закупка расходных материалов для проведения собраний граждан</a:t>
            </a:r>
            <a:endParaRPr lang="ru-RU" sz="1200" dirty="0">
              <a:cs typeface="Times New Roman" pitchFamily="18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7794171" y="2904093"/>
            <a:ext cx="424344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cs typeface="Times New Roman" pitchFamily="18" charset="0"/>
              </a:rPr>
              <a:t>Приобретение расходных материалов и поощрение участников районных конкурсов по благоустройству территорий, издание информационно-методических материалов, проведение культурно-массовых мероприятий с участием активистов ТОС</a:t>
            </a:r>
            <a:endParaRPr lang="ru-RU" sz="1200" dirty="0">
              <a:cs typeface="Times New Roman" pitchFamily="18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6764975" y="5678914"/>
            <a:ext cx="50747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cs typeface="Times New Roman" pitchFamily="18" charset="0"/>
              </a:rPr>
              <a:t>Проведение заседаний общественных советов по вопросам территориального общественного самоуправления при администрациях районов города, проведение круглых столов, обучающих семинаров, тренингов, деловых игр</a:t>
            </a:r>
            <a:endParaRPr lang="ru-RU" sz="12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05712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866901" y="1704975"/>
            <a:ext cx="85439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</a:rPr>
              <a:t>Муниципальные учреждения</a:t>
            </a:r>
          </a:p>
          <a:p>
            <a:pPr algn="ctr"/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</a:rPr>
              <a:t>города Твери</a:t>
            </a:r>
            <a:endParaRPr lang="ru-RU" sz="3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Прямоугольник 77"/>
          <p:cNvSpPr/>
          <p:nvPr/>
        </p:nvSpPr>
        <p:spPr>
          <a:xfrm>
            <a:off x="0" y="6581160"/>
            <a:ext cx="12187680" cy="276480"/>
          </a:xfrm>
          <a:prstGeom prst="rect">
            <a:avLst/>
          </a:prstGeom>
          <a:solidFill>
            <a:srgbClr val="BCB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350" b="1" strike="noStrike" spc="-1" dirty="0">
              <a:solidFill>
                <a:schemeClr val="lt1"/>
              </a:solidFill>
              <a:latin typeface="Calibri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824592" y="6550223"/>
            <a:ext cx="36740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6E56C8BD-70D1-4B45-8C1B-2C0F3206853E}" type="slidenum">
              <a:rPr lang="ru-RU" sz="1400" b="1">
                <a:latin typeface="Calibri" panose="020F0502020204030204" pitchFamily="34" charset="0"/>
              </a:rPr>
              <a:pPr algn="ctr"/>
              <a:t>96</a:t>
            </a:fld>
            <a:endParaRPr lang="ru-RU" sz="1200" b="1" dirty="0">
              <a:latin typeface="Calibri" panose="020F0502020204030204" pitchFamily="34" charset="0"/>
            </a:endParaRPr>
          </a:p>
        </p:txBody>
      </p:sp>
      <p:grpSp>
        <p:nvGrpSpPr>
          <p:cNvPr id="2" name="Группа 8"/>
          <p:cNvGrpSpPr/>
          <p:nvPr/>
        </p:nvGrpSpPr>
        <p:grpSpPr>
          <a:xfrm>
            <a:off x="31634" y="6519161"/>
            <a:ext cx="2477765" cy="327779"/>
            <a:chOff x="31634" y="6519161"/>
            <a:chExt cx="2477765" cy="327779"/>
          </a:xfrm>
        </p:grpSpPr>
        <p:sp>
          <p:nvSpPr>
            <p:cNvPr id="6" name="TextBox 5"/>
            <p:cNvSpPr txBox="1"/>
            <p:nvPr/>
          </p:nvSpPr>
          <p:spPr>
            <a:xfrm>
              <a:off x="324698" y="6552772"/>
              <a:ext cx="218470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b="1" dirty="0" smtClean="0">
                  <a:latin typeface="Calibri" panose="020F0502020204030204" pitchFamily="34" charset="0"/>
                </a:rPr>
                <a:t>Администрация города Твери</a:t>
              </a:r>
              <a:endParaRPr lang="ru-RU" sz="1200" b="1" dirty="0">
                <a:latin typeface="Calibri" panose="020F0502020204030204" pitchFamily="34" charset="0"/>
              </a:endParaRPr>
            </a:p>
          </p:txBody>
        </p:sp>
        <p:pic>
          <p:nvPicPr>
            <p:cNvPr id="8" name="Picture 2" descr="Герб города Тверь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1634" y="6519161"/>
              <a:ext cx="294369" cy="3277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="" xmlns:p14="http://schemas.microsoft.com/office/powerpoint/2010/main" val="3648121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Прямоугольник 92"/>
          <p:cNvSpPr/>
          <p:nvPr/>
        </p:nvSpPr>
        <p:spPr>
          <a:xfrm>
            <a:off x="1860596" y="4063793"/>
            <a:ext cx="3566242" cy="897185"/>
          </a:xfrm>
          <a:custGeom>
            <a:avLst/>
            <a:gdLst/>
            <a:ahLst/>
            <a:cxnLst/>
            <a:rect l="l" t="t" r="r" b="b"/>
            <a:pathLst>
              <a:path w="2992602" h="905009">
                <a:moveTo>
                  <a:pt x="0" y="0"/>
                </a:moveTo>
                <a:lnTo>
                  <a:pt x="2992602" y="0"/>
                </a:lnTo>
                <a:lnTo>
                  <a:pt x="2770346" y="452504"/>
                </a:lnTo>
                <a:lnTo>
                  <a:pt x="2992602" y="905009"/>
                </a:lnTo>
                <a:lnTo>
                  <a:pt x="0" y="905009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solidFill>
              <a:srgbClr val="E4E6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4" name="Прямоугольник 11"/>
          <p:cNvSpPr/>
          <p:nvPr/>
        </p:nvSpPr>
        <p:spPr>
          <a:xfrm>
            <a:off x="7168080" y="3580174"/>
            <a:ext cx="3037842" cy="858047"/>
          </a:xfrm>
          <a:custGeom>
            <a:avLst/>
            <a:gdLst/>
            <a:ahLst/>
            <a:cxnLst/>
            <a:rect l="l" t="t" r="r" b="b"/>
            <a:pathLst>
              <a:path w="2847983" h="873885">
                <a:moveTo>
                  <a:pt x="0" y="0"/>
                </a:moveTo>
                <a:lnTo>
                  <a:pt x="2847983" y="0"/>
                </a:lnTo>
                <a:lnTo>
                  <a:pt x="2847983" y="873885"/>
                </a:lnTo>
                <a:lnTo>
                  <a:pt x="16210" y="873885"/>
                </a:lnTo>
                <a:lnTo>
                  <a:pt x="222718" y="453444"/>
                </a:lnTo>
                <a:close/>
              </a:path>
            </a:pathLst>
          </a:custGeom>
          <a:solidFill>
            <a:srgbClr val="BCB2B0"/>
          </a:solidFill>
          <a:ln>
            <a:solidFill>
              <a:srgbClr val="BCB2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3" name="Прямоугольник 58"/>
          <p:cNvSpPr/>
          <p:nvPr/>
        </p:nvSpPr>
        <p:spPr>
          <a:xfrm>
            <a:off x="1812890" y="3146009"/>
            <a:ext cx="4548151" cy="392576"/>
          </a:xfrm>
          <a:custGeom>
            <a:avLst/>
            <a:gdLst/>
            <a:ahLst/>
            <a:cxnLst/>
            <a:rect l="l" t="t" r="r" b="b"/>
            <a:pathLst>
              <a:path w="3566485" h="440751">
                <a:moveTo>
                  <a:pt x="0" y="0"/>
                </a:moveTo>
                <a:lnTo>
                  <a:pt x="3352012" y="0"/>
                </a:lnTo>
                <a:lnTo>
                  <a:pt x="3351007" y="2046"/>
                </a:lnTo>
                <a:lnTo>
                  <a:pt x="3566485" y="440751"/>
                </a:lnTo>
                <a:lnTo>
                  <a:pt x="0" y="440751"/>
                </a:lnTo>
                <a:close/>
              </a:path>
            </a:pathLst>
          </a:custGeom>
          <a:solidFill>
            <a:srgbClr val="1C6D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ru-RU" sz="1350" b="0" strike="noStrike" spc="-1">
              <a:solidFill>
                <a:schemeClr val="accent5">
                  <a:lumMod val="50000"/>
                </a:schemeClr>
              </a:solidFill>
              <a:latin typeface="Calibri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135619" y="1768520"/>
            <a:ext cx="3070303" cy="823979"/>
          </a:xfrm>
          <a:custGeom>
            <a:avLst/>
            <a:gdLst/>
            <a:ahLst/>
            <a:cxnLst/>
            <a:rect l="l" t="t" r="r" b="b"/>
            <a:pathLst>
              <a:path w="2847983" h="873885">
                <a:moveTo>
                  <a:pt x="0" y="0"/>
                </a:moveTo>
                <a:lnTo>
                  <a:pt x="2847983" y="0"/>
                </a:lnTo>
                <a:lnTo>
                  <a:pt x="2847983" y="873885"/>
                </a:lnTo>
                <a:lnTo>
                  <a:pt x="16210" y="873885"/>
                </a:lnTo>
                <a:lnTo>
                  <a:pt x="222718" y="453444"/>
                </a:lnTo>
                <a:close/>
              </a:path>
            </a:pathLst>
          </a:custGeom>
          <a:solidFill>
            <a:srgbClr val="BCB2B0"/>
          </a:solidFill>
          <a:ln>
            <a:solidFill>
              <a:srgbClr val="BCB2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75" name="TextBox 16"/>
          <p:cNvSpPr/>
          <p:nvPr/>
        </p:nvSpPr>
        <p:spPr>
          <a:xfrm>
            <a:off x="282479" y="148189"/>
            <a:ext cx="9410152" cy="46021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strike="noStrike" spc="-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Сеть </a:t>
            </a:r>
            <a:r>
              <a:rPr lang="ru-RU" sz="2400" strike="noStrike" spc="-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муниципальных учреждений</a:t>
            </a:r>
            <a:endParaRPr lang="ru-RU" sz="2400" strike="noStrike" spc="-1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583" name="Прямоугольник 20"/>
          <p:cNvSpPr/>
          <p:nvPr/>
        </p:nvSpPr>
        <p:spPr>
          <a:xfrm>
            <a:off x="7685488" y="1988220"/>
            <a:ext cx="2277600" cy="3371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600" b="1" strike="noStrike" spc="-1" dirty="0">
                <a:latin typeface="Calibri"/>
              </a:rPr>
              <a:t>Школы - 52                       </a:t>
            </a:r>
            <a:endParaRPr lang="ru-RU" sz="1600" b="0" strike="noStrike" spc="-1" dirty="0">
              <a:latin typeface="XO Oriel"/>
            </a:endParaRPr>
          </a:p>
        </p:txBody>
      </p:sp>
      <p:sp>
        <p:nvSpPr>
          <p:cNvPr id="1585" name="Прямоугольник 22"/>
          <p:cNvSpPr/>
          <p:nvPr/>
        </p:nvSpPr>
        <p:spPr>
          <a:xfrm>
            <a:off x="1890370" y="3201485"/>
            <a:ext cx="3516480" cy="3371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600" b="1" strike="noStrike" spc="-1" dirty="0">
                <a:latin typeface="Calibri"/>
              </a:rPr>
              <a:t>Загородные лагеря - 9</a:t>
            </a:r>
            <a:endParaRPr lang="ru-RU" sz="1600" b="0" strike="noStrike" spc="-1" dirty="0">
              <a:latin typeface="XO Oriel"/>
            </a:endParaRPr>
          </a:p>
        </p:txBody>
      </p:sp>
      <p:sp>
        <p:nvSpPr>
          <p:cNvPr id="1586" name="Прямоугольник 23"/>
          <p:cNvSpPr/>
          <p:nvPr/>
        </p:nvSpPr>
        <p:spPr>
          <a:xfrm>
            <a:off x="2170051" y="4205713"/>
            <a:ext cx="3553584" cy="5833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600" b="1" strike="noStrike" spc="-1" dirty="0">
                <a:solidFill>
                  <a:srgbClr val="023B6E"/>
                </a:solidFill>
                <a:latin typeface="Calibri"/>
              </a:rPr>
              <a:t>Учреждения </a:t>
            </a:r>
            <a:endParaRPr lang="ru-RU" sz="1600" b="1" strike="noStrike" spc="-1" dirty="0" smtClean="0">
              <a:solidFill>
                <a:srgbClr val="023B6E"/>
              </a:solid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lang="ru-RU" sz="1600" b="1" strike="noStrike" spc="-1" dirty="0" smtClean="0">
                <a:solidFill>
                  <a:srgbClr val="023B6E"/>
                </a:solidFill>
                <a:latin typeface="Calibri"/>
              </a:rPr>
              <a:t>спортивной </a:t>
            </a:r>
            <a:r>
              <a:rPr lang="ru-RU" sz="1600" b="1" strike="noStrike" spc="-1" dirty="0">
                <a:solidFill>
                  <a:srgbClr val="023B6E"/>
                </a:solidFill>
                <a:latin typeface="Calibri"/>
              </a:rPr>
              <a:t>подготовки - 2</a:t>
            </a:r>
            <a:endParaRPr lang="ru-RU" sz="1600" b="0" strike="noStrike" spc="-1" dirty="0">
              <a:solidFill>
                <a:srgbClr val="023B6E"/>
              </a:solidFill>
              <a:latin typeface="XO Oriel"/>
            </a:endParaRPr>
          </a:p>
        </p:txBody>
      </p:sp>
      <p:sp>
        <p:nvSpPr>
          <p:cNvPr id="1587" name="Овал 24"/>
          <p:cNvSpPr/>
          <p:nvPr/>
        </p:nvSpPr>
        <p:spPr>
          <a:xfrm>
            <a:off x="3428160" y="608400"/>
            <a:ext cx="699360" cy="5245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593" name="Овал 30"/>
          <p:cNvSpPr/>
          <p:nvPr/>
        </p:nvSpPr>
        <p:spPr>
          <a:xfrm>
            <a:off x="2900160" y="5740920"/>
            <a:ext cx="699360" cy="5245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Calibri"/>
            </a:endParaRPr>
          </a:p>
        </p:txBody>
      </p:sp>
      <p:sp>
        <p:nvSpPr>
          <p:cNvPr id="59" name="Полилиния 95"/>
          <p:cNvSpPr/>
          <p:nvPr/>
        </p:nvSpPr>
        <p:spPr>
          <a:xfrm rot="5400000">
            <a:off x="5339128" y="2038002"/>
            <a:ext cx="905010" cy="1206647"/>
          </a:xfrm>
          <a:custGeom>
            <a:avLst/>
            <a:gdLst>
              <a:gd name="textAreaLeft" fmla="*/ 0 w 1809000"/>
              <a:gd name="textAreaRight" fmla="*/ 1809360 w 1809000"/>
              <a:gd name="textAreaTop" fmla="*/ 0 h 2079720"/>
              <a:gd name="textAreaBottom" fmla="*/ 2080080 h 2079720"/>
            </a:gdLst>
            <a:ahLst/>
            <a:cxnLst/>
            <a:rect l="textAreaLeft" t="textAreaTop" r="textAreaRight" b="textAreaBottom"/>
            <a:pathLst>
              <a:path w="2079918" h="1809529">
                <a:moveTo>
                  <a:pt x="1039958" y="0"/>
                </a:moveTo>
                <a:lnTo>
                  <a:pt x="2079917" y="393573"/>
                </a:lnTo>
                <a:lnTo>
                  <a:pt x="2079917" y="1415956"/>
                </a:lnTo>
                <a:lnTo>
                  <a:pt x="1039958" y="1809529"/>
                </a:lnTo>
                <a:lnTo>
                  <a:pt x="1" y="1415956"/>
                </a:lnTo>
                <a:lnTo>
                  <a:pt x="1" y="393573"/>
                </a:lnTo>
                <a:lnTo>
                  <a:pt x="1039958" y="0"/>
                </a:lnTo>
                <a:close/>
              </a:path>
            </a:pathLst>
          </a:custGeom>
          <a:solidFill>
            <a:srgbClr val="70C3EC"/>
          </a:solidFill>
          <a:ln w="38100">
            <a:solidFill>
              <a:schemeClr val="bg1"/>
            </a:solidFill>
          </a:ln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 lIns="343080" tIns="385200" rIns="343080" bIns="385200" numCol="1" spcCol="1440" anchor="ctr">
            <a:noAutofit/>
          </a:bodyPr>
          <a:lstStyle/>
          <a:p>
            <a:pPr algn="ctr">
              <a:lnSpc>
                <a:spcPct val="90000"/>
              </a:lnSpc>
              <a:spcAft>
                <a:spcPts val="561"/>
              </a:spcAft>
            </a:pPr>
            <a:endParaRPr lang="ru-RU" sz="2000" b="0" strike="noStrike" spc="-1" dirty="0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1565" name="PlaceHolder 1"/>
          <p:cNvSpPr>
            <a:spLocks noGrp="1"/>
          </p:cNvSpPr>
          <p:nvPr>
            <p:ph type="sldNum" idx="4294967295"/>
          </p:nvPr>
        </p:nvSpPr>
        <p:spPr>
          <a:xfrm>
            <a:off x="11496128" y="6524666"/>
            <a:ext cx="695872" cy="360528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lang="ru-RU" sz="1400" b="1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F0B4F00F-C48B-4C81-B769-6242BA380418}" type="slidenum">
              <a:rPr lang="ru-RU" sz="1200" b="1" strike="noStrike" spc="-1" smtClean="0">
                <a:solidFill>
                  <a:schemeClr val="tx1"/>
                </a:solidFill>
              </a:rPr>
              <a:pPr indent="0" algn="r">
                <a:lnSpc>
                  <a:spcPct val="100000"/>
                </a:lnSpc>
                <a:buNone/>
              </a:pPr>
              <a:t>97</a:t>
            </a:fld>
            <a:endParaRPr lang="ru-RU" sz="1200" b="0" strike="noStrike" spc="-1" dirty="0">
              <a:solidFill>
                <a:schemeClr val="tx1"/>
              </a:solidFill>
              <a:latin typeface="Times New Roman"/>
            </a:endParaRPr>
          </a:p>
        </p:txBody>
      </p:sp>
      <p:sp>
        <p:nvSpPr>
          <p:cNvPr id="60" name="Полилиния 95"/>
          <p:cNvSpPr/>
          <p:nvPr/>
        </p:nvSpPr>
        <p:spPr>
          <a:xfrm rot="5400000">
            <a:off x="5358229" y="3945971"/>
            <a:ext cx="909662" cy="1145306"/>
          </a:xfrm>
          <a:custGeom>
            <a:avLst/>
            <a:gdLst>
              <a:gd name="textAreaLeft" fmla="*/ 0 w 1809000"/>
              <a:gd name="textAreaRight" fmla="*/ 1809360 w 1809000"/>
              <a:gd name="textAreaTop" fmla="*/ 0 h 2079720"/>
              <a:gd name="textAreaBottom" fmla="*/ 2080080 h 2079720"/>
            </a:gdLst>
            <a:ahLst/>
            <a:cxnLst/>
            <a:rect l="textAreaLeft" t="textAreaTop" r="textAreaRight" b="textAreaBottom"/>
            <a:pathLst>
              <a:path w="2079918" h="1809529">
                <a:moveTo>
                  <a:pt x="1039958" y="0"/>
                </a:moveTo>
                <a:lnTo>
                  <a:pt x="2079917" y="393573"/>
                </a:lnTo>
                <a:lnTo>
                  <a:pt x="2079917" y="1415956"/>
                </a:lnTo>
                <a:lnTo>
                  <a:pt x="1039958" y="1809529"/>
                </a:lnTo>
                <a:lnTo>
                  <a:pt x="1" y="1415956"/>
                </a:lnTo>
                <a:lnTo>
                  <a:pt x="1" y="393573"/>
                </a:lnTo>
                <a:lnTo>
                  <a:pt x="1039958" y="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 lIns="343080" tIns="385200" rIns="343080" bIns="385200" numCol="1" spcCol="1440" anchor="ctr">
            <a:noAutofit/>
          </a:bodyPr>
          <a:lstStyle/>
          <a:p>
            <a:pPr algn="ctr">
              <a:lnSpc>
                <a:spcPct val="90000"/>
              </a:lnSpc>
              <a:spcAft>
                <a:spcPts val="561"/>
              </a:spcAft>
            </a:pPr>
            <a:endParaRPr lang="ru-RU" sz="2000" b="0" strike="noStrike" spc="-1" dirty="0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1591" name="Овал 28"/>
          <p:cNvSpPr/>
          <p:nvPr/>
        </p:nvSpPr>
        <p:spPr>
          <a:xfrm>
            <a:off x="5505842" y="4238314"/>
            <a:ext cx="577329" cy="51775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Calibri"/>
            </a:endParaRPr>
          </a:p>
        </p:txBody>
      </p:sp>
      <p:sp>
        <p:nvSpPr>
          <p:cNvPr id="65" name="Полилиния 95"/>
          <p:cNvSpPr/>
          <p:nvPr/>
        </p:nvSpPr>
        <p:spPr>
          <a:xfrm rot="5400000">
            <a:off x="6280251" y="3422305"/>
            <a:ext cx="921549" cy="1173785"/>
          </a:xfrm>
          <a:custGeom>
            <a:avLst/>
            <a:gdLst>
              <a:gd name="textAreaLeft" fmla="*/ 0 w 1809000"/>
              <a:gd name="textAreaRight" fmla="*/ 1809360 w 1809000"/>
              <a:gd name="textAreaTop" fmla="*/ 0 h 2079720"/>
              <a:gd name="textAreaBottom" fmla="*/ 2080080 h 2079720"/>
            </a:gdLst>
            <a:ahLst/>
            <a:cxnLst/>
            <a:rect l="textAreaLeft" t="textAreaTop" r="textAreaRight" b="textAreaBottom"/>
            <a:pathLst>
              <a:path w="2079918" h="1809529">
                <a:moveTo>
                  <a:pt x="1039958" y="0"/>
                </a:moveTo>
                <a:lnTo>
                  <a:pt x="2079917" y="393573"/>
                </a:lnTo>
                <a:lnTo>
                  <a:pt x="2079917" y="1415956"/>
                </a:lnTo>
                <a:lnTo>
                  <a:pt x="1039958" y="1809529"/>
                </a:lnTo>
                <a:lnTo>
                  <a:pt x="1" y="1415956"/>
                </a:lnTo>
                <a:lnTo>
                  <a:pt x="1" y="393573"/>
                </a:lnTo>
                <a:lnTo>
                  <a:pt x="1039958" y="0"/>
                </a:lnTo>
                <a:close/>
              </a:path>
            </a:pathLst>
          </a:custGeom>
          <a:solidFill>
            <a:srgbClr val="BCB2B0"/>
          </a:solidFill>
          <a:ln w="38100">
            <a:solidFill>
              <a:schemeClr val="bg1"/>
            </a:solidFill>
          </a:ln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 lIns="343080" tIns="385200" rIns="343080" bIns="385200" numCol="1" spcCol="1440" anchor="ctr">
            <a:noAutofit/>
          </a:bodyPr>
          <a:lstStyle/>
          <a:p>
            <a:pPr algn="ctr">
              <a:lnSpc>
                <a:spcPct val="90000"/>
              </a:lnSpc>
              <a:spcAft>
                <a:spcPts val="561"/>
              </a:spcAft>
            </a:pPr>
            <a:endParaRPr lang="ru-RU" sz="2000" b="0" strike="noStrike" spc="-1" dirty="0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64" name="Полилиния 95"/>
          <p:cNvSpPr/>
          <p:nvPr/>
        </p:nvSpPr>
        <p:spPr>
          <a:xfrm rot="5400000">
            <a:off x="6294055" y="1605003"/>
            <a:ext cx="857266" cy="1151015"/>
          </a:xfrm>
          <a:custGeom>
            <a:avLst/>
            <a:gdLst>
              <a:gd name="textAreaLeft" fmla="*/ 0 w 1809000"/>
              <a:gd name="textAreaRight" fmla="*/ 1809360 w 1809000"/>
              <a:gd name="textAreaTop" fmla="*/ 0 h 2079720"/>
              <a:gd name="textAreaBottom" fmla="*/ 2080080 h 2079720"/>
            </a:gdLst>
            <a:ahLst/>
            <a:cxnLst/>
            <a:rect l="textAreaLeft" t="textAreaTop" r="textAreaRight" b="textAreaBottom"/>
            <a:pathLst>
              <a:path w="2079918" h="1809529">
                <a:moveTo>
                  <a:pt x="1039958" y="0"/>
                </a:moveTo>
                <a:lnTo>
                  <a:pt x="2079917" y="393573"/>
                </a:lnTo>
                <a:lnTo>
                  <a:pt x="2079917" y="1415956"/>
                </a:lnTo>
                <a:lnTo>
                  <a:pt x="1039958" y="1809529"/>
                </a:lnTo>
                <a:lnTo>
                  <a:pt x="1" y="1415956"/>
                </a:lnTo>
                <a:lnTo>
                  <a:pt x="1" y="393573"/>
                </a:lnTo>
                <a:lnTo>
                  <a:pt x="1039958" y="0"/>
                </a:lnTo>
                <a:close/>
              </a:path>
            </a:pathLst>
          </a:custGeom>
          <a:solidFill>
            <a:srgbClr val="BCB2B0"/>
          </a:solidFill>
          <a:ln w="38100">
            <a:solidFill>
              <a:schemeClr val="bg1"/>
            </a:solidFill>
          </a:ln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 lIns="343080" tIns="385200" rIns="343080" bIns="385200" numCol="1" spcCol="1440" anchor="ctr">
            <a:noAutofit/>
          </a:bodyPr>
          <a:lstStyle/>
          <a:p>
            <a:pPr algn="ctr">
              <a:lnSpc>
                <a:spcPct val="90000"/>
              </a:lnSpc>
              <a:spcAft>
                <a:spcPts val="561"/>
              </a:spcAft>
            </a:pPr>
            <a:endParaRPr lang="ru-RU" sz="2000" b="0" strike="noStrike" spc="-1" dirty="0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61" name="Полилиния 95"/>
          <p:cNvSpPr/>
          <p:nvPr/>
        </p:nvSpPr>
        <p:spPr>
          <a:xfrm rot="5400000">
            <a:off x="5317544" y="1102470"/>
            <a:ext cx="921550" cy="1180015"/>
          </a:xfrm>
          <a:custGeom>
            <a:avLst/>
            <a:gdLst>
              <a:gd name="textAreaLeft" fmla="*/ 0 w 1809000"/>
              <a:gd name="textAreaRight" fmla="*/ 1809360 w 1809000"/>
              <a:gd name="textAreaTop" fmla="*/ 0 h 2079720"/>
              <a:gd name="textAreaBottom" fmla="*/ 2080080 h 2079720"/>
            </a:gdLst>
            <a:ahLst/>
            <a:cxnLst/>
            <a:rect l="textAreaLeft" t="textAreaTop" r="textAreaRight" b="textAreaBottom"/>
            <a:pathLst>
              <a:path w="2079918" h="1809529">
                <a:moveTo>
                  <a:pt x="1039958" y="0"/>
                </a:moveTo>
                <a:lnTo>
                  <a:pt x="2079917" y="393573"/>
                </a:lnTo>
                <a:lnTo>
                  <a:pt x="2079917" y="1415956"/>
                </a:lnTo>
                <a:lnTo>
                  <a:pt x="1039958" y="1809529"/>
                </a:lnTo>
                <a:lnTo>
                  <a:pt x="1" y="1415956"/>
                </a:lnTo>
                <a:lnTo>
                  <a:pt x="1" y="393573"/>
                </a:lnTo>
                <a:lnTo>
                  <a:pt x="1039958" y="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 lIns="343080" tIns="385200" rIns="343080" bIns="385200" numCol="1" spcCol="1440" anchor="ctr">
            <a:noAutofit/>
          </a:bodyPr>
          <a:lstStyle/>
          <a:p>
            <a:pPr algn="ctr">
              <a:lnSpc>
                <a:spcPct val="90000"/>
              </a:lnSpc>
              <a:spcAft>
                <a:spcPts val="561"/>
              </a:spcAft>
            </a:pPr>
            <a:endParaRPr lang="ru-RU" sz="2000" b="0" strike="noStrike" spc="-1" dirty="0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67" name="Овал 28"/>
          <p:cNvSpPr/>
          <p:nvPr/>
        </p:nvSpPr>
        <p:spPr>
          <a:xfrm>
            <a:off x="5491212" y="1430217"/>
            <a:ext cx="594826" cy="52452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Calibri"/>
            </a:endParaRPr>
          </a:p>
        </p:txBody>
      </p:sp>
      <p:sp>
        <p:nvSpPr>
          <p:cNvPr id="63" name="Полилиния 95"/>
          <p:cNvSpPr/>
          <p:nvPr/>
        </p:nvSpPr>
        <p:spPr>
          <a:xfrm rot="5400000">
            <a:off x="6302314" y="4403245"/>
            <a:ext cx="910223" cy="1140985"/>
          </a:xfrm>
          <a:custGeom>
            <a:avLst/>
            <a:gdLst>
              <a:gd name="textAreaLeft" fmla="*/ 0 w 1809000"/>
              <a:gd name="textAreaRight" fmla="*/ 1809360 w 1809000"/>
              <a:gd name="textAreaTop" fmla="*/ 0 h 2079720"/>
              <a:gd name="textAreaBottom" fmla="*/ 2080080 h 2079720"/>
            </a:gdLst>
            <a:ahLst/>
            <a:cxnLst/>
            <a:rect l="textAreaLeft" t="textAreaTop" r="textAreaRight" b="textAreaBottom"/>
            <a:pathLst>
              <a:path w="2079918" h="1809529">
                <a:moveTo>
                  <a:pt x="1039958" y="0"/>
                </a:moveTo>
                <a:lnTo>
                  <a:pt x="2079917" y="393573"/>
                </a:lnTo>
                <a:lnTo>
                  <a:pt x="2079917" y="1415956"/>
                </a:lnTo>
                <a:lnTo>
                  <a:pt x="1039958" y="1809529"/>
                </a:lnTo>
                <a:lnTo>
                  <a:pt x="1" y="1415956"/>
                </a:lnTo>
                <a:lnTo>
                  <a:pt x="1" y="393573"/>
                </a:lnTo>
                <a:lnTo>
                  <a:pt x="1039958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 lIns="343080" tIns="385200" rIns="343080" bIns="385200" numCol="1" spcCol="1440" anchor="ctr">
            <a:noAutofit/>
          </a:bodyPr>
          <a:lstStyle/>
          <a:p>
            <a:pPr algn="ctr">
              <a:lnSpc>
                <a:spcPct val="90000"/>
              </a:lnSpc>
              <a:spcAft>
                <a:spcPts val="561"/>
              </a:spcAft>
            </a:pPr>
            <a:endParaRPr lang="ru-RU" sz="2000" b="0" strike="noStrike" spc="-1" dirty="0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186935" y="1236988"/>
            <a:ext cx="4018987" cy="456519"/>
          </a:xfrm>
          <a:custGeom>
            <a:avLst/>
            <a:gdLst/>
            <a:ahLst/>
            <a:cxnLst/>
            <a:rect l="l" t="t" r="r" b="b"/>
            <a:pathLst>
              <a:path w="3493976" h="422209">
                <a:moveTo>
                  <a:pt x="0" y="0"/>
                </a:moveTo>
                <a:lnTo>
                  <a:pt x="3493976" y="0"/>
                </a:lnTo>
                <a:lnTo>
                  <a:pt x="3493976" y="422209"/>
                </a:lnTo>
                <a:lnTo>
                  <a:pt x="207377" y="422209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solidFill>
              <a:srgbClr val="E4E6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84" name="Прямоугольник 21"/>
          <p:cNvSpPr/>
          <p:nvPr/>
        </p:nvSpPr>
        <p:spPr>
          <a:xfrm>
            <a:off x="6558269" y="1324258"/>
            <a:ext cx="3387360" cy="3371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600" b="1" strike="noStrike" spc="-1" dirty="0">
                <a:latin typeface="Calibri"/>
              </a:rPr>
              <a:t>Детские сады - </a:t>
            </a:r>
            <a:r>
              <a:rPr lang="ru-RU" sz="1600" b="1" strike="noStrike" spc="-1" dirty="0" smtClean="0">
                <a:latin typeface="Calibri"/>
              </a:rPr>
              <a:t>83</a:t>
            </a:r>
            <a:endParaRPr lang="ru-RU" sz="1600" b="0" strike="noStrike" spc="-1" dirty="0">
              <a:latin typeface="XO Oriel"/>
            </a:endParaRPr>
          </a:p>
        </p:txBody>
      </p:sp>
      <p:sp>
        <p:nvSpPr>
          <p:cNvPr id="93" name="Прямоугольник 92"/>
          <p:cNvSpPr/>
          <p:nvPr/>
        </p:nvSpPr>
        <p:spPr>
          <a:xfrm>
            <a:off x="1812890" y="2196646"/>
            <a:ext cx="3566243" cy="897185"/>
          </a:xfrm>
          <a:custGeom>
            <a:avLst/>
            <a:gdLst/>
            <a:ahLst/>
            <a:cxnLst/>
            <a:rect l="l" t="t" r="r" b="b"/>
            <a:pathLst>
              <a:path w="2992602" h="905009">
                <a:moveTo>
                  <a:pt x="0" y="0"/>
                </a:moveTo>
                <a:lnTo>
                  <a:pt x="2992602" y="0"/>
                </a:lnTo>
                <a:lnTo>
                  <a:pt x="2770346" y="452504"/>
                </a:lnTo>
                <a:lnTo>
                  <a:pt x="2992602" y="905009"/>
                </a:lnTo>
                <a:lnTo>
                  <a:pt x="0" y="905009"/>
                </a:lnTo>
                <a:close/>
              </a:path>
            </a:pathLst>
          </a:custGeom>
          <a:solidFill>
            <a:srgbClr val="70C3EC"/>
          </a:solidFill>
          <a:ln>
            <a:solidFill>
              <a:srgbClr val="70C3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95" name="Прямоугольник 32"/>
          <p:cNvSpPr/>
          <p:nvPr/>
        </p:nvSpPr>
        <p:spPr>
          <a:xfrm>
            <a:off x="7431897" y="3763624"/>
            <a:ext cx="2807000" cy="5833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600" b="1" strike="noStrike" spc="-1" dirty="0">
                <a:latin typeface="Calibri"/>
              </a:rPr>
              <a:t>Учреждения культуры </a:t>
            </a:r>
            <a:endParaRPr lang="ru-RU" sz="1600" b="1" strike="noStrike" spc="-1" dirty="0" smtClean="0">
              <a:latin typeface="Calibri"/>
            </a:endParaRPr>
          </a:p>
          <a:p>
            <a:pPr>
              <a:lnSpc>
                <a:spcPct val="100000"/>
              </a:lnSpc>
            </a:pPr>
            <a:r>
              <a:rPr lang="ru-RU" sz="1600" b="1" strike="noStrike" spc="-1" dirty="0" smtClean="0">
                <a:latin typeface="Calibri"/>
              </a:rPr>
              <a:t>и </a:t>
            </a:r>
            <a:r>
              <a:rPr lang="ru-RU" sz="1600" b="1" strike="noStrike" spc="-1" dirty="0">
                <a:latin typeface="Calibri"/>
              </a:rPr>
              <a:t>молодёжной </a:t>
            </a:r>
            <a:r>
              <a:rPr lang="ru-RU" sz="1600" b="1" strike="noStrike" spc="-1" dirty="0" smtClean="0">
                <a:latin typeface="Calibri"/>
              </a:rPr>
              <a:t>политики </a:t>
            </a:r>
            <a:r>
              <a:rPr lang="ru-RU" sz="1600" b="1" strike="noStrike" spc="-1" dirty="0">
                <a:latin typeface="Calibri"/>
              </a:rPr>
              <a:t>– 12</a:t>
            </a:r>
            <a:endParaRPr lang="ru-RU" sz="1600" b="0" strike="noStrike" spc="-1" dirty="0">
              <a:latin typeface="XO Oriel"/>
            </a:endParaRPr>
          </a:p>
        </p:txBody>
      </p:sp>
      <p:sp>
        <p:nvSpPr>
          <p:cNvPr id="125" name="Прямоугольник 11"/>
          <p:cNvSpPr/>
          <p:nvPr/>
        </p:nvSpPr>
        <p:spPr>
          <a:xfrm>
            <a:off x="7154331" y="4547839"/>
            <a:ext cx="3084565" cy="873994"/>
          </a:xfrm>
          <a:custGeom>
            <a:avLst/>
            <a:gdLst/>
            <a:ahLst/>
            <a:cxnLst/>
            <a:rect l="l" t="t" r="r" b="b"/>
            <a:pathLst>
              <a:path w="2847983" h="873885">
                <a:moveTo>
                  <a:pt x="0" y="0"/>
                </a:moveTo>
                <a:lnTo>
                  <a:pt x="2847983" y="0"/>
                </a:lnTo>
                <a:lnTo>
                  <a:pt x="2847983" y="873885"/>
                </a:lnTo>
                <a:lnTo>
                  <a:pt x="16210" y="873885"/>
                </a:lnTo>
                <a:lnTo>
                  <a:pt x="222718" y="453444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96" name="Прямоугольник 33"/>
          <p:cNvSpPr/>
          <p:nvPr/>
        </p:nvSpPr>
        <p:spPr>
          <a:xfrm>
            <a:off x="7431897" y="4547839"/>
            <a:ext cx="2774025" cy="89109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600" b="1" strike="noStrike" spc="-1" dirty="0">
                <a:solidFill>
                  <a:schemeClr val="bg1"/>
                </a:solidFill>
                <a:latin typeface="Calibri"/>
              </a:rPr>
              <a:t>Иные учреждения  - </a:t>
            </a:r>
            <a:r>
              <a:rPr lang="ru-RU" sz="1600" b="1" strike="noStrike" spc="-1" dirty="0" smtClean="0">
                <a:solidFill>
                  <a:schemeClr val="bg1"/>
                </a:solidFill>
                <a:latin typeface="Calibri"/>
              </a:rPr>
              <a:t>22</a:t>
            </a:r>
            <a:endParaRPr lang="ru-RU" sz="1600" b="0" strike="noStrike" spc="-1" dirty="0">
              <a:solidFill>
                <a:schemeClr val="bg1"/>
              </a:solidFill>
              <a:latin typeface="XO Oriel"/>
            </a:endParaRPr>
          </a:p>
          <a:p>
            <a:pPr>
              <a:lnSpc>
                <a:spcPct val="100000"/>
              </a:lnSpc>
            </a:pPr>
            <a:r>
              <a:rPr lang="ru-RU" sz="1100" b="1" strike="noStrike" spc="-1" dirty="0">
                <a:solidFill>
                  <a:schemeClr val="bg1"/>
                </a:solidFill>
                <a:latin typeface="Calibri"/>
              </a:rPr>
              <a:t> </a:t>
            </a:r>
            <a:r>
              <a:rPr lang="ru-RU" sz="1200" b="1" strike="noStrike" spc="-1" dirty="0">
                <a:solidFill>
                  <a:schemeClr val="bg1"/>
                </a:solidFill>
                <a:latin typeface="Calibri"/>
              </a:rPr>
              <a:t>(СМИ, баня, </a:t>
            </a:r>
            <a:r>
              <a:rPr lang="ru-RU" sz="1200" b="1" strike="noStrike" spc="-1" dirty="0" smtClean="0">
                <a:solidFill>
                  <a:schemeClr val="bg1"/>
                </a:solidFill>
                <a:latin typeface="Calibri"/>
              </a:rPr>
              <a:t>учреждения </a:t>
            </a:r>
            <a:r>
              <a:rPr lang="ru-RU" sz="1200" b="1" strike="noStrike" spc="-1" dirty="0">
                <a:solidFill>
                  <a:schemeClr val="bg1"/>
                </a:solidFill>
                <a:latin typeface="Calibri"/>
              </a:rPr>
              <a:t>в </a:t>
            </a:r>
            <a:r>
              <a:rPr lang="ru-RU" sz="1200" b="1" strike="noStrike" spc="-1" dirty="0" smtClean="0">
                <a:solidFill>
                  <a:schemeClr val="bg1"/>
                </a:solidFill>
                <a:latin typeface="Calibri"/>
              </a:rPr>
              <a:t>области</a:t>
            </a:r>
          </a:p>
          <a:p>
            <a:pPr>
              <a:lnSpc>
                <a:spcPct val="100000"/>
              </a:lnSpc>
            </a:pPr>
            <a:r>
              <a:rPr lang="ru-RU" sz="1200" b="1" strike="noStrike" spc="-1" dirty="0" smtClean="0">
                <a:solidFill>
                  <a:schemeClr val="bg1"/>
                </a:solidFill>
                <a:latin typeface="Calibri"/>
              </a:rPr>
              <a:t> </a:t>
            </a:r>
            <a:r>
              <a:rPr lang="ru-RU" sz="1200" b="1" strike="noStrike" spc="-1" dirty="0">
                <a:solidFill>
                  <a:schemeClr val="bg1"/>
                </a:solidFill>
                <a:latin typeface="Calibri"/>
              </a:rPr>
              <a:t>благоустройства и озеленения, </a:t>
            </a:r>
            <a:endParaRPr lang="ru-RU" sz="1200" b="1" strike="noStrike" spc="-1" dirty="0" smtClean="0">
              <a:solidFill>
                <a:schemeClr val="bg1"/>
              </a:solid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lang="ru-RU" sz="1200" b="1" strike="noStrike" spc="-1" dirty="0" smtClean="0">
                <a:solidFill>
                  <a:schemeClr val="bg1"/>
                </a:solidFill>
                <a:latin typeface="Calibri"/>
              </a:rPr>
              <a:t>ЖКХ</a:t>
            </a:r>
            <a:r>
              <a:rPr lang="ru-RU" sz="1200" b="1" strike="noStrike" spc="-1" dirty="0">
                <a:solidFill>
                  <a:schemeClr val="bg1"/>
                </a:solidFill>
                <a:latin typeface="Calibri"/>
              </a:rPr>
              <a:t>, похоронных услуг и др.)</a:t>
            </a:r>
            <a:endParaRPr lang="ru-RU" sz="1200" b="0" strike="noStrike" spc="-1" dirty="0">
              <a:solidFill>
                <a:schemeClr val="bg1"/>
              </a:solidFill>
              <a:latin typeface="XO Oriel"/>
            </a:endParaRPr>
          </a:p>
        </p:txBody>
      </p:sp>
      <p:sp>
        <p:nvSpPr>
          <p:cNvPr id="1594" name="Прямоугольник 31"/>
          <p:cNvSpPr/>
          <p:nvPr/>
        </p:nvSpPr>
        <p:spPr>
          <a:xfrm>
            <a:off x="1860605" y="2348956"/>
            <a:ext cx="3576011" cy="5833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600" b="1" strike="noStrike" spc="-1" dirty="0">
                <a:solidFill>
                  <a:srgbClr val="023B6E"/>
                </a:solidFill>
                <a:latin typeface="Calibri"/>
              </a:rPr>
              <a:t>Учреждения </a:t>
            </a:r>
            <a:endParaRPr lang="ru-RU" sz="1600" b="1" strike="noStrike" spc="-1" dirty="0" smtClean="0">
              <a:solidFill>
                <a:srgbClr val="023B6E"/>
              </a:solid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lang="ru-RU" sz="1600" b="1" strike="noStrike" spc="-1" dirty="0" smtClean="0">
                <a:solidFill>
                  <a:srgbClr val="023B6E"/>
                </a:solidFill>
                <a:latin typeface="Calibri"/>
              </a:rPr>
              <a:t>дополнительного </a:t>
            </a:r>
            <a:r>
              <a:rPr lang="ru-RU" sz="1600" b="1" strike="noStrike" spc="-1" dirty="0">
                <a:solidFill>
                  <a:srgbClr val="023B6E"/>
                </a:solidFill>
                <a:latin typeface="Calibri"/>
              </a:rPr>
              <a:t>образования - 5</a:t>
            </a:r>
            <a:endParaRPr lang="ru-RU" sz="1600" b="0" strike="noStrike" spc="-1" dirty="0">
              <a:solidFill>
                <a:srgbClr val="023B6E"/>
              </a:solidFill>
              <a:latin typeface="XO Oriel"/>
            </a:endParaRPr>
          </a:p>
        </p:txBody>
      </p:sp>
      <p:sp>
        <p:nvSpPr>
          <p:cNvPr id="74" name="Прямоугольник 70"/>
          <p:cNvSpPr/>
          <p:nvPr/>
        </p:nvSpPr>
        <p:spPr>
          <a:xfrm rot="5400000" flipV="1">
            <a:off x="73299" y="336912"/>
            <a:ext cx="377822" cy="4571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720" rIns="90000" bIns="72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350" b="0" strike="noStrike" spc="-1">
              <a:solidFill>
                <a:schemeClr val="lt1"/>
              </a:solidFill>
              <a:latin typeface="Calibri"/>
            </a:endParaRPr>
          </a:p>
        </p:txBody>
      </p:sp>
      <p:sp>
        <p:nvSpPr>
          <p:cNvPr id="75" name="Прямоугольник 77"/>
          <p:cNvSpPr/>
          <p:nvPr/>
        </p:nvSpPr>
        <p:spPr>
          <a:xfrm>
            <a:off x="0" y="6581160"/>
            <a:ext cx="12187680" cy="276480"/>
          </a:xfrm>
          <a:prstGeom prst="rect">
            <a:avLst/>
          </a:prstGeom>
          <a:solidFill>
            <a:srgbClr val="BCB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350" b="1" strike="noStrike" spc="-1" dirty="0">
              <a:solidFill>
                <a:schemeClr val="lt1"/>
              </a:solidFill>
              <a:latin typeface="Calibri"/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11824592" y="6550223"/>
            <a:ext cx="36740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6E56C8BD-70D1-4B45-8C1B-2C0F3206853E}" type="slidenum">
              <a:rPr lang="ru-RU" sz="1400" b="1">
                <a:latin typeface="Calibri" panose="020F0502020204030204" pitchFamily="34" charset="0"/>
              </a:rPr>
              <a:pPr algn="ctr"/>
              <a:t>97</a:t>
            </a:fld>
            <a:endParaRPr lang="ru-RU" sz="1400" b="1" dirty="0">
              <a:latin typeface="Calibri" panose="020F0502020204030204" pitchFamily="34" charset="0"/>
            </a:endParaRPr>
          </a:p>
        </p:txBody>
      </p:sp>
      <p:grpSp>
        <p:nvGrpSpPr>
          <p:cNvPr id="2" name="Группа 76"/>
          <p:cNvGrpSpPr/>
          <p:nvPr/>
        </p:nvGrpSpPr>
        <p:grpSpPr>
          <a:xfrm>
            <a:off x="31634" y="6519161"/>
            <a:ext cx="2477765" cy="327779"/>
            <a:chOff x="31634" y="6519161"/>
            <a:chExt cx="2477765" cy="327779"/>
          </a:xfrm>
        </p:grpSpPr>
        <p:sp>
          <p:nvSpPr>
            <p:cNvPr id="78" name="TextBox 77"/>
            <p:cNvSpPr txBox="1"/>
            <p:nvPr/>
          </p:nvSpPr>
          <p:spPr>
            <a:xfrm>
              <a:off x="324698" y="6552772"/>
              <a:ext cx="218470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b="1" dirty="0" smtClean="0">
                  <a:latin typeface="Calibri" panose="020F0502020204030204" pitchFamily="34" charset="0"/>
                </a:rPr>
                <a:t>Администрация города Твери</a:t>
              </a:r>
              <a:endParaRPr lang="ru-RU" sz="1200" b="1" dirty="0">
                <a:latin typeface="Calibri" panose="020F0502020204030204" pitchFamily="34" charset="0"/>
              </a:endParaRPr>
            </a:p>
          </p:txBody>
        </p:sp>
        <p:pic>
          <p:nvPicPr>
            <p:cNvPr id="79" name="Picture 2" descr="Герб города Тверь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634" y="6519161"/>
              <a:ext cx="294369" cy="3277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0" name="Овал 26"/>
          <p:cNvSpPr/>
          <p:nvPr/>
        </p:nvSpPr>
        <p:spPr>
          <a:xfrm>
            <a:off x="5436616" y="1331945"/>
            <a:ext cx="667260" cy="63195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Calibri"/>
            </a:endParaRPr>
          </a:p>
        </p:txBody>
      </p:sp>
      <p:pic>
        <p:nvPicPr>
          <p:cNvPr id="1597" name="Picture 6" descr="https://fondation.impactmontreal.com/wp-content/uploads/2016/01/project-1.png"/>
          <p:cNvPicPr/>
          <p:nvPr/>
        </p:nvPicPr>
        <p:blipFill>
          <a:blip r:embed="rId4" cstate="print"/>
          <a:stretch/>
        </p:blipFill>
        <p:spPr>
          <a:xfrm>
            <a:off x="5550717" y="1447223"/>
            <a:ext cx="455203" cy="40140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</p:pic>
      <p:sp>
        <p:nvSpPr>
          <p:cNvPr id="81" name="Овал 26"/>
          <p:cNvSpPr/>
          <p:nvPr/>
        </p:nvSpPr>
        <p:spPr>
          <a:xfrm>
            <a:off x="5460876" y="4192906"/>
            <a:ext cx="667260" cy="63195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Calibri"/>
            </a:endParaRPr>
          </a:p>
        </p:txBody>
      </p:sp>
      <p:pic>
        <p:nvPicPr>
          <p:cNvPr id="1603" name="Рисунок 40"/>
          <p:cNvPicPr/>
          <p:nvPr/>
        </p:nvPicPr>
        <p:blipFill>
          <a:blip r:embed="rId5" cstate="print"/>
          <a:stretch/>
        </p:blipFill>
        <p:spPr>
          <a:xfrm>
            <a:off x="5599289" y="4305121"/>
            <a:ext cx="428341" cy="3841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82" name="Полилиния 95"/>
          <p:cNvSpPr/>
          <p:nvPr/>
        </p:nvSpPr>
        <p:spPr>
          <a:xfrm rot="5400000">
            <a:off x="6305460" y="2522272"/>
            <a:ext cx="844669" cy="1132766"/>
          </a:xfrm>
          <a:custGeom>
            <a:avLst/>
            <a:gdLst>
              <a:gd name="textAreaLeft" fmla="*/ 0 w 1809000"/>
              <a:gd name="textAreaRight" fmla="*/ 1809360 w 1809000"/>
              <a:gd name="textAreaTop" fmla="*/ 0 h 2079720"/>
              <a:gd name="textAreaBottom" fmla="*/ 2080080 h 2079720"/>
            </a:gdLst>
            <a:ahLst/>
            <a:cxnLst/>
            <a:rect l="textAreaLeft" t="textAreaTop" r="textAreaRight" b="textAreaBottom"/>
            <a:pathLst>
              <a:path w="2079918" h="1809529">
                <a:moveTo>
                  <a:pt x="1039958" y="0"/>
                </a:moveTo>
                <a:lnTo>
                  <a:pt x="2079917" y="393573"/>
                </a:lnTo>
                <a:lnTo>
                  <a:pt x="2079917" y="1415956"/>
                </a:lnTo>
                <a:lnTo>
                  <a:pt x="1039958" y="1809529"/>
                </a:lnTo>
                <a:lnTo>
                  <a:pt x="1" y="1415956"/>
                </a:lnTo>
                <a:lnTo>
                  <a:pt x="1" y="393573"/>
                </a:lnTo>
                <a:lnTo>
                  <a:pt x="1039958" y="0"/>
                </a:lnTo>
                <a:close/>
              </a:path>
            </a:pathLst>
          </a:custGeom>
          <a:solidFill>
            <a:srgbClr val="1C6DCE"/>
          </a:solidFill>
          <a:ln w="38100">
            <a:solidFill>
              <a:schemeClr val="bg1"/>
            </a:solidFill>
          </a:ln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 lIns="343080" tIns="385200" rIns="343080" bIns="385200" numCol="1" spcCol="1440" anchor="ctr">
            <a:noAutofit/>
          </a:bodyPr>
          <a:lstStyle/>
          <a:p>
            <a:pPr algn="ctr">
              <a:lnSpc>
                <a:spcPct val="90000"/>
              </a:lnSpc>
              <a:spcAft>
                <a:spcPts val="561"/>
              </a:spcAft>
            </a:pPr>
            <a:endParaRPr lang="ru-RU" sz="2000" b="0" strike="noStrike" spc="-1" dirty="0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83" name="Овал 26"/>
          <p:cNvSpPr/>
          <p:nvPr/>
        </p:nvSpPr>
        <p:spPr>
          <a:xfrm>
            <a:off x="6394957" y="2795725"/>
            <a:ext cx="667260" cy="63195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Calibri"/>
            </a:endParaRPr>
          </a:p>
        </p:txBody>
      </p:sp>
      <p:pic>
        <p:nvPicPr>
          <p:cNvPr id="1601" name="Picture 16" descr="http://cdn.onlinewebfonts.com/svg/download_533336.png"/>
          <p:cNvPicPr/>
          <p:nvPr/>
        </p:nvPicPr>
        <p:blipFill>
          <a:blip r:embed="rId6" cstate="print"/>
          <a:stretch/>
        </p:blipFill>
        <p:spPr>
          <a:xfrm>
            <a:off x="6444595" y="2921435"/>
            <a:ext cx="566400" cy="334440"/>
          </a:xfrm>
          <a:prstGeom prst="rect">
            <a:avLst/>
          </a:prstGeom>
          <a:ln w="0">
            <a:noFill/>
          </a:ln>
        </p:spPr>
      </p:pic>
      <p:sp>
        <p:nvSpPr>
          <p:cNvPr id="84" name="Овал 26"/>
          <p:cNvSpPr/>
          <p:nvPr/>
        </p:nvSpPr>
        <p:spPr>
          <a:xfrm>
            <a:off x="5460876" y="2312443"/>
            <a:ext cx="667260" cy="63195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Calibri"/>
            </a:endParaRPr>
          </a:p>
        </p:txBody>
      </p:sp>
      <p:pic>
        <p:nvPicPr>
          <p:cNvPr id="1600" name="Рисунок 37"/>
          <p:cNvPicPr/>
          <p:nvPr/>
        </p:nvPicPr>
        <p:blipFill>
          <a:blip r:embed="rId7" cstate="print"/>
          <a:stretch/>
        </p:blipFill>
        <p:spPr>
          <a:xfrm>
            <a:off x="5550717" y="2421625"/>
            <a:ext cx="467981" cy="448287"/>
          </a:xfrm>
          <a:prstGeom prst="rect">
            <a:avLst/>
          </a:prstGeom>
          <a:ln w="0">
            <a:noFill/>
          </a:ln>
        </p:spPr>
      </p:pic>
      <p:sp>
        <p:nvSpPr>
          <p:cNvPr id="85" name="Овал 26"/>
          <p:cNvSpPr/>
          <p:nvPr/>
        </p:nvSpPr>
        <p:spPr>
          <a:xfrm>
            <a:off x="6361041" y="1880667"/>
            <a:ext cx="667260" cy="63195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Calibri"/>
            </a:endParaRPr>
          </a:p>
        </p:txBody>
      </p:sp>
      <p:pic>
        <p:nvPicPr>
          <p:cNvPr id="1598" name="Picture 8" descr="https://svgsilh.com/png-512/160871.png"/>
          <p:cNvPicPr/>
          <p:nvPr/>
        </p:nvPicPr>
        <p:blipFill>
          <a:blip r:embed="rId8" cstate="print"/>
          <a:stretch/>
        </p:blipFill>
        <p:spPr>
          <a:xfrm>
            <a:off x="6468720" y="1982627"/>
            <a:ext cx="467843" cy="348286"/>
          </a:xfrm>
          <a:prstGeom prst="rect">
            <a:avLst/>
          </a:prstGeom>
          <a:ln w="0">
            <a:noFill/>
          </a:ln>
        </p:spPr>
      </p:pic>
      <p:sp>
        <p:nvSpPr>
          <p:cNvPr id="86" name="Овал 26"/>
          <p:cNvSpPr/>
          <p:nvPr/>
        </p:nvSpPr>
        <p:spPr>
          <a:xfrm>
            <a:off x="6441937" y="3710981"/>
            <a:ext cx="667260" cy="63195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Calibri"/>
            </a:endParaRPr>
          </a:p>
        </p:txBody>
      </p:sp>
      <p:pic>
        <p:nvPicPr>
          <p:cNvPr id="1602" name="Рисунок 39"/>
          <p:cNvPicPr/>
          <p:nvPr/>
        </p:nvPicPr>
        <p:blipFill>
          <a:blip r:embed="rId9" cstate="print"/>
          <a:stretch/>
        </p:blipFill>
        <p:spPr>
          <a:xfrm>
            <a:off x="6528261" y="3854168"/>
            <a:ext cx="538080" cy="359640"/>
          </a:xfrm>
          <a:prstGeom prst="rect">
            <a:avLst/>
          </a:prstGeom>
          <a:ln w="0">
            <a:noFill/>
          </a:ln>
        </p:spPr>
      </p:pic>
      <p:sp>
        <p:nvSpPr>
          <p:cNvPr id="87" name="Овал 26"/>
          <p:cNvSpPr/>
          <p:nvPr/>
        </p:nvSpPr>
        <p:spPr>
          <a:xfrm>
            <a:off x="6450289" y="4657758"/>
            <a:ext cx="667260" cy="63195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Calibri"/>
            </a:endParaRPr>
          </a:p>
        </p:txBody>
      </p:sp>
      <p:pic>
        <p:nvPicPr>
          <p:cNvPr id="1599" name="Picture 2" descr="https://www.mtech.sk/public/media/1818/company.jpg"/>
          <p:cNvPicPr/>
          <p:nvPr/>
        </p:nvPicPr>
        <p:blipFill>
          <a:blip r:embed="rId10" cstate="print"/>
          <a:stretch/>
        </p:blipFill>
        <p:spPr>
          <a:xfrm>
            <a:off x="6525577" y="4807438"/>
            <a:ext cx="536640" cy="30708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="" xmlns:p14="http://schemas.microsoft.com/office/powerpoint/2010/main" val="306560898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27"/>
          <p:cNvSpPr/>
          <p:nvPr/>
        </p:nvSpPr>
        <p:spPr>
          <a:xfrm>
            <a:off x="4626462" y="4969585"/>
            <a:ext cx="265608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0000"/>
                </a:solidFill>
                <a:latin typeface="Calibri"/>
              </a:rPr>
              <a:t>Коммунальное хозяйство</a:t>
            </a:r>
            <a:endParaRPr lang="ru-RU" sz="1800" b="0" strike="noStrike" spc="-1" dirty="0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5" name="TextBox 128"/>
          <p:cNvSpPr/>
          <p:nvPr/>
        </p:nvSpPr>
        <p:spPr>
          <a:xfrm>
            <a:off x="4827995" y="3982758"/>
            <a:ext cx="371484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0000"/>
                </a:solidFill>
                <a:latin typeface="Calibri"/>
              </a:rPr>
              <a:t>Социальная поддержка населения</a:t>
            </a:r>
            <a:endParaRPr lang="ru-RU" sz="1800" b="0" strike="noStrike" spc="-1" dirty="0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6" name="TextBox 129"/>
          <p:cNvSpPr/>
          <p:nvPr/>
        </p:nvSpPr>
        <p:spPr>
          <a:xfrm>
            <a:off x="4698115" y="2062993"/>
            <a:ext cx="492696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0000"/>
                </a:solidFill>
                <a:latin typeface="Calibri"/>
              </a:rPr>
              <a:t>Дорожное хозяйство и общественный транспорт</a:t>
            </a:r>
            <a:endParaRPr lang="ru-RU" sz="1800" b="0" strike="noStrike" spc="-1" dirty="0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7" name="TextBox 130"/>
          <p:cNvSpPr/>
          <p:nvPr/>
        </p:nvSpPr>
        <p:spPr>
          <a:xfrm>
            <a:off x="4824996" y="3271079"/>
            <a:ext cx="5062320" cy="36787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pc="-1" dirty="0">
                <a:solidFill>
                  <a:srgbClr val="000000"/>
                </a:solidFill>
                <a:latin typeface="Calibri"/>
              </a:rPr>
              <a:t>Формирование современной городской среды</a:t>
            </a:r>
          </a:p>
        </p:txBody>
      </p:sp>
      <p:sp>
        <p:nvSpPr>
          <p:cNvPr id="8" name="Пирог 2"/>
          <p:cNvSpPr/>
          <p:nvPr/>
        </p:nvSpPr>
        <p:spPr>
          <a:xfrm>
            <a:off x="-2434320" y="1452240"/>
            <a:ext cx="4933440" cy="4933440"/>
          </a:xfrm>
          <a:prstGeom prst="pie">
            <a:avLst>
              <a:gd name="adj1" fmla="val 16216140"/>
              <a:gd name="adj2" fmla="val 16950564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Пирог 54"/>
          <p:cNvSpPr/>
          <p:nvPr/>
        </p:nvSpPr>
        <p:spPr>
          <a:xfrm>
            <a:off x="-2434320" y="1452240"/>
            <a:ext cx="4933440" cy="4933440"/>
          </a:xfrm>
          <a:prstGeom prst="pie">
            <a:avLst>
              <a:gd name="adj1" fmla="val 16849541"/>
              <a:gd name="adj2" fmla="val 18198023"/>
            </a:avLst>
          </a:prstGeom>
          <a:solidFill>
            <a:srgbClr val="1C6D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Пирог 55"/>
          <p:cNvSpPr/>
          <p:nvPr/>
        </p:nvSpPr>
        <p:spPr>
          <a:xfrm>
            <a:off x="-2434320" y="1452240"/>
            <a:ext cx="4933440" cy="4933440"/>
          </a:xfrm>
          <a:prstGeom prst="pie">
            <a:avLst>
              <a:gd name="adj1" fmla="val 18181915"/>
              <a:gd name="adj2" fmla="val 2065255"/>
            </a:avLst>
          </a:prstGeom>
          <a:solidFill>
            <a:srgbClr val="70C3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Пирог 56"/>
          <p:cNvSpPr/>
          <p:nvPr/>
        </p:nvSpPr>
        <p:spPr>
          <a:xfrm>
            <a:off x="-2434320" y="1452240"/>
            <a:ext cx="4933440" cy="4933440"/>
          </a:xfrm>
          <a:prstGeom prst="pie">
            <a:avLst>
              <a:gd name="adj1" fmla="val 2027106"/>
              <a:gd name="adj2" fmla="val 5414032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cxnSp>
        <p:nvCxnSpPr>
          <p:cNvPr id="12" name="Прямая соединительная линия 5"/>
          <p:cNvCxnSpPr/>
          <p:nvPr/>
        </p:nvCxnSpPr>
        <p:spPr>
          <a:xfrm flipH="1">
            <a:off x="299160" y="916560"/>
            <a:ext cx="59400" cy="521640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</p:cxnSp>
      <p:cxnSp>
        <p:nvCxnSpPr>
          <p:cNvPr id="13" name="Прямая соединительная линия 7"/>
          <p:cNvCxnSpPr/>
          <p:nvPr/>
        </p:nvCxnSpPr>
        <p:spPr>
          <a:xfrm flipH="1">
            <a:off x="991432" y="1321225"/>
            <a:ext cx="119880" cy="340200"/>
          </a:xfrm>
          <a:prstGeom prst="straightConnector1">
            <a:avLst/>
          </a:prstGeom>
          <a:ln w="28575">
            <a:solidFill>
              <a:srgbClr val="1C6DCE"/>
            </a:solidFill>
          </a:ln>
        </p:spPr>
      </p:cxnSp>
      <p:cxnSp>
        <p:nvCxnSpPr>
          <p:cNvPr id="14" name="Прямая соединительная линия 10"/>
          <p:cNvCxnSpPr/>
          <p:nvPr/>
        </p:nvCxnSpPr>
        <p:spPr>
          <a:xfrm flipH="1">
            <a:off x="2458440" y="3564720"/>
            <a:ext cx="213840" cy="55333"/>
          </a:xfrm>
          <a:prstGeom prst="straightConnector1">
            <a:avLst/>
          </a:prstGeom>
          <a:ln w="28575">
            <a:solidFill>
              <a:srgbClr val="70C3EC"/>
            </a:solidFill>
          </a:ln>
        </p:spPr>
      </p:cxnSp>
      <p:sp>
        <p:nvSpPr>
          <p:cNvPr id="15" name="TextBox 198"/>
          <p:cNvSpPr/>
          <p:nvPr/>
        </p:nvSpPr>
        <p:spPr>
          <a:xfrm>
            <a:off x="3550412" y="4895154"/>
            <a:ext cx="1005061" cy="5217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strike="noStrike" spc="-1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/>
              </a:rPr>
              <a:t>153,7</a:t>
            </a:r>
            <a:endParaRPr lang="ru-RU" sz="2800" b="0" strike="noStrike" spc="-1" dirty="0">
              <a:solidFill>
                <a:schemeClr val="accent2">
                  <a:lumMod val="60000"/>
                  <a:lumOff val="40000"/>
                </a:schemeClr>
              </a:solidFill>
              <a:latin typeface="XO Oriel"/>
            </a:endParaRPr>
          </a:p>
        </p:txBody>
      </p:sp>
      <p:sp>
        <p:nvSpPr>
          <p:cNvPr id="16" name="TextBox 199"/>
          <p:cNvSpPr/>
          <p:nvPr/>
        </p:nvSpPr>
        <p:spPr>
          <a:xfrm>
            <a:off x="3697115" y="3893140"/>
            <a:ext cx="1095990" cy="521766"/>
          </a:xfrm>
          <a:prstGeom prst="rect">
            <a:avLst/>
          </a:prstGeom>
          <a:noFill/>
          <a:ln w="0"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strike="noStrike" spc="-1" dirty="0">
                <a:solidFill>
                  <a:srgbClr val="70C3EC"/>
                </a:solidFill>
                <a:latin typeface="Calibri"/>
              </a:rPr>
              <a:t>284,3</a:t>
            </a:r>
            <a:endParaRPr lang="ru-RU" sz="2800" b="0" strike="noStrike" spc="-1" dirty="0">
              <a:solidFill>
                <a:srgbClr val="70C3EC"/>
              </a:solidFill>
              <a:latin typeface="XO Oriel"/>
            </a:endParaRPr>
          </a:p>
        </p:txBody>
      </p:sp>
      <p:sp>
        <p:nvSpPr>
          <p:cNvPr id="17" name="TextBox 200"/>
          <p:cNvSpPr/>
          <p:nvPr/>
        </p:nvSpPr>
        <p:spPr>
          <a:xfrm>
            <a:off x="3982385" y="3164438"/>
            <a:ext cx="810720" cy="516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strike="noStrike" spc="-1" dirty="0">
                <a:solidFill>
                  <a:srgbClr val="1C6DCE"/>
                </a:solidFill>
                <a:latin typeface="Calibri"/>
              </a:rPr>
              <a:t>55,2</a:t>
            </a:r>
            <a:endParaRPr lang="ru-RU" sz="2800" b="0" strike="noStrike" spc="-1" dirty="0">
              <a:solidFill>
                <a:srgbClr val="1C6DCE"/>
              </a:solidFill>
              <a:latin typeface="XO Oriel"/>
            </a:endParaRPr>
          </a:p>
        </p:txBody>
      </p:sp>
      <p:sp>
        <p:nvSpPr>
          <p:cNvPr id="18" name="TextBox 201"/>
          <p:cNvSpPr/>
          <p:nvPr/>
        </p:nvSpPr>
        <p:spPr>
          <a:xfrm>
            <a:off x="3929118" y="1973327"/>
            <a:ext cx="822447" cy="5217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strike="noStrike" spc="-1" dirty="0">
                <a:solidFill>
                  <a:schemeClr val="accent5">
                    <a:lumMod val="75000"/>
                  </a:schemeClr>
                </a:solidFill>
                <a:latin typeface="Calibri"/>
              </a:rPr>
              <a:t>15,2</a:t>
            </a:r>
            <a:endParaRPr lang="ru-RU" sz="2800" b="0" strike="noStrike" spc="-1" dirty="0">
              <a:solidFill>
                <a:schemeClr val="accent5">
                  <a:lumMod val="75000"/>
                </a:schemeClr>
              </a:solidFill>
              <a:latin typeface="XO Oriel"/>
            </a:endParaRPr>
          </a:p>
        </p:txBody>
      </p:sp>
      <p:cxnSp>
        <p:nvCxnSpPr>
          <p:cNvPr id="19" name="Прямая соединительная линия 13"/>
          <p:cNvCxnSpPr/>
          <p:nvPr/>
        </p:nvCxnSpPr>
        <p:spPr>
          <a:xfrm>
            <a:off x="3321452" y="2195108"/>
            <a:ext cx="457920" cy="360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</p:cxnSp>
      <p:cxnSp>
        <p:nvCxnSpPr>
          <p:cNvPr id="20" name="Прямая соединительная линия 202"/>
          <p:cNvCxnSpPr/>
          <p:nvPr/>
        </p:nvCxnSpPr>
        <p:spPr>
          <a:xfrm>
            <a:off x="3703140" y="3428640"/>
            <a:ext cx="324360" cy="360"/>
          </a:xfrm>
          <a:prstGeom prst="straightConnector1">
            <a:avLst/>
          </a:prstGeom>
          <a:ln w="28575">
            <a:solidFill>
              <a:srgbClr val="1C6DCE"/>
            </a:solidFill>
          </a:ln>
        </p:spPr>
      </p:cxnSp>
      <p:cxnSp>
        <p:nvCxnSpPr>
          <p:cNvPr id="21" name="Прямая соединительная линия 203"/>
          <p:cNvCxnSpPr/>
          <p:nvPr/>
        </p:nvCxnSpPr>
        <p:spPr>
          <a:xfrm>
            <a:off x="3179202" y="4132679"/>
            <a:ext cx="284497" cy="0"/>
          </a:xfrm>
          <a:prstGeom prst="straightConnector1">
            <a:avLst/>
          </a:prstGeom>
          <a:ln w="28575">
            <a:solidFill>
              <a:srgbClr val="70C3EC"/>
            </a:solidFill>
          </a:ln>
        </p:spPr>
      </p:cxnSp>
      <p:cxnSp>
        <p:nvCxnSpPr>
          <p:cNvPr id="22" name="Прямая соединительная линия 204"/>
          <p:cNvCxnSpPr/>
          <p:nvPr/>
        </p:nvCxnSpPr>
        <p:spPr>
          <a:xfrm>
            <a:off x="1331640" y="5978520"/>
            <a:ext cx="445687" cy="106076"/>
          </a:xfrm>
          <a:prstGeom prst="straightConnector1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</p:cxnSp>
      <p:sp>
        <p:nvSpPr>
          <p:cNvPr id="23" name="Овальная выноска 205"/>
          <p:cNvSpPr/>
          <p:nvPr/>
        </p:nvSpPr>
        <p:spPr>
          <a:xfrm>
            <a:off x="3429000" y="5978520"/>
            <a:ext cx="436320" cy="291960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350" b="0" strike="noStrike" spc="-1">
              <a:solidFill>
                <a:schemeClr val="lt1"/>
              </a:solidFill>
              <a:latin typeface="Calibri"/>
            </a:endParaRPr>
          </a:p>
        </p:txBody>
      </p:sp>
      <p:sp>
        <p:nvSpPr>
          <p:cNvPr id="24" name="TextBox 206"/>
          <p:cNvSpPr/>
          <p:nvPr/>
        </p:nvSpPr>
        <p:spPr>
          <a:xfrm>
            <a:off x="3524040" y="5916960"/>
            <a:ext cx="246600" cy="409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100" b="1" strike="noStrike" spc="-1" dirty="0" err="1">
                <a:solidFill>
                  <a:srgbClr val="FFFFFF"/>
                </a:solidFill>
                <a:latin typeface="Calibri"/>
              </a:rPr>
              <a:t>i</a:t>
            </a:r>
            <a:endParaRPr lang="ru-RU" sz="2100" b="0" strike="noStrike" spc="-1" dirty="0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25" name="TextBox 207"/>
          <p:cNvSpPr/>
          <p:nvPr/>
        </p:nvSpPr>
        <p:spPr>
          <a:xfrm>
            <a:off x="4168800" y="5774400"/>
            <a:ext cx="3468235" cy="76798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800" b="1" strike="noStrike" spc="-1" dirty="0">
                <a:solidFill>
                  <a:schemeClr val="accent2">
                    <a:lumMod val="75000"/>
                  </a:schemeClr>
                </a:solidFill>
                <a:latin typeface="Calibri"/>
              </a:rPr>
              <a:t>279,9</a:t>
            </a:r>
            <a:endParaRPr lang="ru-RU" sz="2800" b="0" strike="noStrike" spc="-1" dirty="0">
              <a:solidFill>
                <a:schemeClr val="accent2">
                  <a:lumMod val="75000"/>
                </a:schemeClr>
              </a:solidFill>
              <a:latin typeface="XO Oriel"/>
            </a:endParaRPr>
          </a:p>
          <a:p>
            <a:pPr>
              <a:lnSpc>
                <a:spcPct val="100000"/>
              </a:lnSpc>
            </a:pPr>
            <a:r>
              <a:rPr lang="ru-RU" sz="1600" b="1" strike="noStrike" spc="-1" dirty="0">
                <a:solidFill>
                  <a:schemeClr val="accent2">
                    <a:lumMod val="75000"/>
                  </a:schemeClr>
                </a:solidFill>
                <a:latin typeface="Calibri"/>
              </a:rPr>
              <a:t>Объём межбюджетных трансфертов</a:t>
            </a:r>
            <a:endParaRPr lang="ru-RU" sz="1600" b="1" strike="noStrike" spc="-1" dirty="0">
              <a:solidFill>
                <a:schemeClr val="accent2">
                  <a:lumMod val="75000"/>
                </a:schemeClr>
              </a:solidFill>
              <a:latin typeface="XO Oriel"/>
            </a:endParaRPr>
          </a:p>
        </p:txBody>
      </p:sp>
      <p:sp>
        <p:nvSpPr>
          <p:cNvPr id="26" name="TextBox 208"/>
          <p:cNvSpPr/>
          <p:nvPr/>
        </p:nvSpPr>
        <p:spPr>
          <a:xfrm>
            <a:off x="861655" y="5656809"/>
            <a:ext cx="663621" cy="32171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r">
              <a:lnSpc>
                <a:spcPct val="100000"/>
              </a:lnSpc>
            </a:pPr>
            <a:r>
              <a:rPr lang="ru-RU" sz="1500" b="1" strike="noStrike" spc="-1" dirty="0" smtClean="0">
                <a:solidFill>
                  <a:srgbClr val="FFFFFF"/>
                </a:solidFill>
                <a:latin typeface="Calibri"/>
              </a:rPr>
              <a:t>30,2%</a:t>
            </a:r>
            <a:endParaRPr lang="ru-RU" sz="1500" b="0" strike="noStrike" spc="-1" dirty="0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27" name="TextBox 209"/>
          <p:cNvSpPr/>
          <p:nvPr/>
        </p:nvSpPr>
        <p:spPr>
          <a:xfrm>
            <a:off x="1835499" y="3073384"/>
            <a:ext cx="663621" cy="32171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500" b="1" strike="noStrike" spc="-1" dirty="0" smtClean="0">
                <a:solidFill>
                  <a:srgbClr val="FFFFFF"/>
                </a:solidFill>
                <a:latin typeface="Calibri"/>
              </a:rPr>
              <a:t>55,9%</a:t>
            </a:r>
            <a:endParaRPr lang="ru-RU" sz="1500" b="0" strike="noStrike" spc="-1" dirty="0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28" name="TextBox 210"/>
          <p:cNvSpPr/>
          <p:nvPr/>
        </p:nvSpPr>
        <p:spPr>
          <a:xfrm>
            <a:off x="32220" y="1524369"/>
            <a:ext cx="418746" cy="32171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500" b="1" strike="noStrike" spc="-1" dirty="0" smtClean="0">
                <a:solidFill>
                  <a:srgbClr val="FFFFFF"/>
                </a:solidFill>
                <a:latin typeface="Calibri"/>
              </a:rPr>
              <a:t>3%</a:t>
            </a:r>
            <a:endParaRPr lang="ru-RU" sz="1500" b="0" strike="noStrike" spc="-1" dirty="0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29" name="TextBox 211"/>
          <p:cNvSpPr/>
          <p:nvPr/>
        </p:nvSpPr>
        <p:spPr>
          <a:xfrm>
            <a:off x="523146" y="1661425"/>
            <a:ext cx="663621" cy="32171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500" b="1" strike="noStrike" spc="-1" dirty="0" smtClean="0">
                <a:solidFill>
                  <a:srgbClr val="FFFFFF"/>
                </a:solidFill>
                <a:latin typeface="Calibri"/>
              </a:rPr>
              <a:t>10,9%</a:t>
            </a:r>
            <a:endParaRPr lang="ru-RU" sz="1500" b="0" strike="noStrike" spc="-1" dirty="0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30" name="Пирог 4"/>
          <p:cNvSpPr/>
          <p:nvPr/>
        </p:nvSpPr>
        <p:spPr>
          <a:xfrm>
            <a:off x="-1961640" y="1939320"/>
            <a:ext cx="3959640" cy="3959640"/>
          </a:xfrm>
          <a:prstGeom prst="pie">
            <a:avLst>
              <a:gd name="adj1" fmla="val 16197669"/>
              <a:gd name="adj2" fmla="val 541843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TextBox 126"/>
          <p:cNvSpPr/>
          <p:nvPr/>
        </p:nvSpPr>
        <p:spPr>
          <a:xfrm>
            <a:off x="65550" y="3532680"/>
            <a:ext cx="1005061" cy="5217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strike="noStrike" spc="-1" dirty="0" smtClean="0">
                <a:solidFill>
                  <a:schemeClr val="accent1">
                    <a:lumMod val="50000"/>
                  </a:schemeClr>
                </a:solidFill>
                <a:latin typeface="Calibri"/>
              </a:rPr>
              <a:t>508,4</a:t>
            </a:r>
            <a:endParaRPr lang="ru-RU" sz="2800" b="0" strike="noStrike" spc="-1" dirty="0">
              <a:solidFill>
                <a:srgbClr val="000000"/>
              </a:solidFill>
              <a:latin typeface="XO Oriel"/>
            </a:endParaRPr>
          </a:p>
        </p:txBody>
      </p:sp>
      <p:cxnSp>
        <p:nvCxnSpPr>
          <p:cNvPr id="32" name="Прямая соединительная линия 204"/>
          <p:cNvCxnSpPr/>
          <p:nvPr/>
        </p:nvCxnSpPr>
        <p:spPr>
          <a:xfrm>
            <a:off x="2868016" y="5100445"/>
            <a:ext cx="415344" cy="0"/>
          </a:xfrm>
          <a:prstGeom prst="straightConnector1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</p:cxnSp>
      <p:sp>
        <p:nvSpPr>
          <p:cNvPr id="39" name="Дуга 121"/>
          <p:cNvSpPr/>
          <p:nvPr/>
        </p:nvSpPr>
        <p:spPr>
          <a:xfrm>
            <a:off x="-3964800" y="913320"/>
            <a:ext cx="8015520" cy="6011640"/>
          </a:xfrm>
          <a:prstGeom prst="arc">
            <a:avLst>
              <a:gd name="adj1" fmla="val 16573640"/>
              <a:gd name="adj2" fmla="val 19914234"/>
            </a:avLst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Дуга 3"/>
          <p:cNvSpPr/>
          <p:nvPr/>
        </p:nvSpPr>
        <p:spPr>
          <a:xfrm>
            <a:off x="-3745993" y="1201450"/>
            <a:ext cx="7535520" cy="5651640"/>
          </a:xfrm>
          <a:prstGeom prst="arc">
            <a:avLst>
              <a:gd name="adj1" fmla="val 17545003"/>
              <a:gd name="adj2" fmla="val 21050428"/>
            </a:avLst>
          </a:prstGeom>
          <a:noFill/>
          <a:ln w="28575">
            <a:solidFill>
              <a:srgbClr val="1C6D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1" name="Дуга 116"/>
          <p:cNvSpPr/>
          <p:nvPr/>
        </p:nvSpPr>
        <p:spPr>
          <a:xfrm>
            <a:off x="-3466692" y="2708280"/>
            <a:ext cx="7040569" cy="5291640"/>
          </a:xfrm>
          <a:prstGeom prst="arc">
            <a:avLst>
              <a:gd name="adj1" fmla="val 19521126"/>
              <a:gd name="adj2" fmla="val 20326267"/>
            </a:avLst>
          </a:prstGeom>
          <a:noFill/>
          <a:ln w="28575">
            <a:solidFill>
              <a:srgbClr val="70C3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Дуга 3"/>
          <p:cNvSpPr/>
          <p:nvPr/>
        </p:nvSpPr>
        <p:spPr>
          <a:xfrm flipV="1">
            <a:off x="-4030230" y="1024443"/>
            <a:ext cx="7351680" cy="5538240"/>
          </a:xfrm>
          <a:prstGeom prst="arc">
            <a:avLst>
              <a:gd name="adj1" fmla="val 18741412"/>
              <a:gd name="adj2" fmla="val 20266313"/>
            </a:avLst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" name="Прямоугольник 77"/>
          <p:cNvSpPr/>
          <p:nvPr/>
        </p:nvSpPr>
        <p:spPr>
          <a:xfrm>
            <a:off x="0" y="6581160"/>
            <a:ext cx="12187680" cy="276480"/>
          </a:xfrm>
          <a:prstGeom prst="rect">
            <a:avLst/>
          </a:prstGeom>
          <a:solidFill>
            <a:srgbClr val="BCB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350" b="1" strike="noStrike" spc="-1" dirty="0">
              <a:solidFill>
                <a:schemeClr val="lt1"/>
              </a:solidFill>
              <a:latin typeface="Calibri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11824592" y="6550223"/>
            <a:ext cx="36740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6E56C8BD-70D1-4B45-8C1B-2C0F3206853E}" type="slidenum">
              <a:rPr lang="ru-RU" sz="1400" b="1">
                <a:latin typeface="Calibri" panose="020F0502020204030204" pitchFamily="34" charset="0"/>
              </a:rPr>
              <a:pPr algn="ctr"/>
              <a:t>98</a:t>
            </a:fld>
            <a:endParaRPr lang="ru-RU" sz="1400" b="1" dirty="0">
              <a:latin typeface="Calibri" panose="020F0502020204030204" pitchFamily="34" charset="0"/>
            </a:endParaRPr>
          </a:p>
        </p:txBody>
      </p:sp>
      <p:grpSp>
        <p:nvGrpSpPr>
          <p:cNvPr id="3" name="Группа 44"/>
          <p:cNvGrpSpPr/>
          <p:nvPr/>
        </p:nvGrpSpPr>
        <p:grpSpPr>
          <a:xfrm>
            <a:off x="31634" y="6519161"/>
            <a:ext cx="2477765" cy="327779"/>
            <a:chOff x="31634" y="6519161"/>
            <a:chExt cx="2477765" cy="327779"/>
          </a:xfrm>
        </p:grpSpPr>
        <p:sp>
          <p:nvSpPr>
            <p:cNvPr id="46" name="TextBox 45"/>
            <p:cNvSpPr txBox="1"/>
            <p:nvPr/>
          </p:nvSpPr>
          <p:spPr>
            <a:xfrm>
              <a:off x="324698" y="6552772"/>
              <a:ext cx="218470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b="1" dirty="0" smtClean="0">
                  <a:latin typeface="Calibri" panose="020F0502020204030204" pitchFamily="34" charset="0"/>
                </a:rPr>
                <a:t>Администрация города Твери</a:t>
              </a:r>
              <a:endParaRPr lang="ru-RU" sz="1200" b="1" dirty="0">
                <a:latin typeface="Calibri" panose="020F0502020204030204" pitchFamily="34" charset="0"/>
              </a:endParaRPr>
            </a:p>
          </p:txBody>
        </p:sp>
        <p:pic>
          <p:nvPicPr>
            <p:cNvPr id="47" name="Picture 2" descr="Герб города Тверь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1634" y="6519161"/>
              <a:ext cx="294369" cy="3277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8" name="Прямоугольник 131"/>
          <p:cNvSpPr/>
          <p:nvPr/>
        </p:nvSpPr>
        <p:spPr>
          <a:xfrm>
            <a:off x="353280" y="16264"/>
            <a:ext cx="11406720" cy="748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90000"/>
              </a:lnSpc>
            </a:pPr>
            <a:r>
              <a:rPr lang="ru-RU" sz="2400" strike="noStrike" spc="-1" dirty="0">
                <a:solidFill>
                  <a:schemeClr val="accent5">
                    <a:lumMod val="75000"/>
                  </a:schemeClr>
                </a:solidFill>
                <a:latin typeface="Calibri"/>
              </a:rPr>
              <a:t>Объёмы финансирования Адресной инвестиционной программы города Твери </a:t>
            </a:r>
            <a:endParaRPr lang="ru-RU" sz="2400" strike="noStrike" spc="-1" dirty="0" smtClean="0">
              <a:solidFill>
                <a:schemeClr val="accent5">
                  <a:lumMod val="75000"/>
                </a:schemeClr>
              </a:solidFill>
              <a:latin typeface="Calibri"/>
            </a:endParaRPr>
          </a:p>
          <a:p>
            <a:pPr>
              <a:lnSpc>
                <a:spcPct val="90000"/>
              </a:lnSpc>
            </a:pPr>
            <a:r>
              <a:rPr lang="ru-RU" sz="2400" strike="noStrike" spc="-1" dirty="0" smtClean="0">
                <a:solidFill>
                  <a:schemeClr val="accent5">
                    <a:lumMod val="75000"/>
                  </a:schemeClr>
                </a:solidFill>
                <a:latin typeface="Calibri"/>
              </a:rPr>
              <a:t>за </a:t>
            </a:r>
            <a:r>
              <a:rPr lang="ru-RU" sz="2400" strike="noStrike" spc="-1" dirty="0">
                <a:solidFill>
                  <a:schemeClr val="accent5">
                    <a:lumMod val="75000"/>
                  </a:schemeClr>
                </a:solidFill>
                <a:latin typeface="Calibri"/>
              </a:rPr>
              <a:t>период 2024-2026 годов, (</a:t>
            </a:r>
            <a:r>
              <a:rPr lang="ru-RU" sz="2400" strike="noStrike" spc="-1" dirty="0" smtClean="0">
                <a:solidFill>
                  <a:schemeClr val="accent5">
                    <a:lumMod val="75000"/>
                  </a:schemeClr>
                </a:solidFill>
                <a:latin typeface="Calibri"/>
              </a:rPr>
              <a:t>млн руб.)</a:t>
            </a:r>
            <a:endParaRPr lang="ru-RU" sz="2400" strike="noStrike" spc="-1" dirty="0">
              <a:solidFill>
                <a:schemeClr val="accent5">
                  <a:lumMod val="75000"/>
                </a:schemeClr>
              </a:solidFill>
              <a:latin typeface="XO Oriel"/>
            </a:endParaRPr>
          </a:p>
        </p:txBody>
      </p:sp>
      <p:cxnSp>
        <p:nvCxnSpPr>
          <p:cNvPr id="50" name="Прямая соединительная линия 49"/>
          <p:cNvCxnSpPr/>
          <p:nvPr/>
        </p:nvCxnSpPr>
        <p:spPr>
          <a:xfrm>
            <a:off x="341081" y="116696"/>
            <a:ext cx="0" cy="57600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040811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6"/>
          <p:cNvSpPr txBox="1"/>
          <p:nvPr/>
        </p:nvSpPr>
        <p:spPr>
          <a:xfrm>
            <a:off x="1042012" y="283643"/>
            <a:ext cx="65757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algn="ctr">
              <a:defRPr sz="2400" b="1">
                <a:solidFill>
                  <a:srgbClr val="01729E"/>
                </a:solidFill>
              </a:defRPr>
            </a:lvl1pPr>
          </a:lstStyle>
          <a:p>
            <a:r>
              <a:rPr lang="ru-RU" sz="2000" b="0" dirty="0">
                <a:solidFill>
                  <a:schemeClr val="tx1"/>
                </a:solidFill>
              </a:rPr>
              <a:t> </a:t>
            </a:r>
            <a:r>
              <a:rPr lang="ru-RU" b="0" spc="-1" dirty="0">
                <a:solidFill>
                  <a:schemeClr val="accent5">
                    <a:lumMod val="75000"/>
                  </a:schemeClr>
                </a:solidFill>
                <a:latin typeface="Calibri"/>
              </a:rPr>
              <a:t>Участие города Твери в национальных </a:t>
            </a:r>
            <a:r>
              <a:rPr lang="ru-RU" b="0" spc="-1" dirty="0" smtClean="0">
                <a:solidFill>
                  <a:schemeClr val="accent5">
                    <a:lumMod val="75000"/>
                  </a:schemeClr>
                </a:solidFill>
                <a:latin typeface="Calibri"/>
              </a:rPr>
              <a:t>проектах </a:t>
            </a:r>
          </a:p>
          <a:p>
            <a:r>
              <a:rPr lang="ru-RU" b="0" spc="-1" dirty="0" smtClean="0">
                <a:solidFill>
                  <a:schemeClr val="accent5">
                    <a:lumMod val="75000"/>
                  </a:schemeClr>
                </a:solidFill>
                <a:latin typeface="Calibri"/>
              </a:rPr>
              <a:t>на условия софинансирования в 2024 году</a:t>
            </a:r>
            <a:endParaRPr lang="ru-RU" b="0" spc="-1" dirty="0">
              <a:solidFill>
                <a:schemeClr val="accent5">
                  <a:lumMod val="75000"/>
                </a:schemeClr>
              </a:solidFill>
              <a:latin typeface="Calibri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783572" y="1322844"/>
            <a:ext cx="5871671" cy="10502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ctr"/>
            <a:r>
              <a:rPr lang="ru-RU" sz="1500" b="1" dirty="0" smtClean="0">
                <a:solidFill>
                  <a:srgbClr val="000000"/>
                </a:solidFill>
              </a:rPr>
              <a:t>Проведение капитального ремонта и приобретение оборудования в целях обеспечения односменного режима обучения в общеобразовательных организациях (МОУ СОШ №18)</a:t>
            </a:r>
          </a:p>
          <a:p>
            <a:pPr>
              <a:lnSpc>
                <a:spcPct val="115000"/>
              </a:lnSpc>
            </a:pPr>
            <a:r>
              <a:rPr lang="ru-RU" sz="1500" dirty="0" smtClean="0">
                <a:cs typeface="Times New Roman" pitchFamily="18" charset="0"/>
              </a:rPr>
              <a:t>Федеральный </a:t>
            </a:r>
            <a:r>
              <a:rPr lang="ru-RU" sz="1500" dirty="0">
                <a:cs typeface="Times New Roman" pitchFamily="18" charset="0"/>
              </a:rPr>
              <a:t>проект </a:t>
            </a:r>
            <a:r>
              <a:rPr lang="ru-RU" sz="1500" dirty="0" smtClean="0">
                <a:cs typeface="Times New Roman" pitchFamily="18" charset="0"/>
              </a:rPr>
              <a:t>«Современная школа»</a:t>
            </a:r>
            <a:endParaRPr lang="ru-RU" sz="1500" dirty="0"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071485" y="4839116"/>
            <a:ext cx="399681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>
                <a:cs typeface="Times New Roman" pitchFamily="18" charset="0"/>
              </a:rPr>
              <a:t>Ремонт автомобильных дорог города Твери </a:t>
            </a:r>
            <a:r>
              <a:rPr lang="ru-RU" sz="1500" dirty="0">
                <a:cs typeface="Times New Roman" pitchFamily="18" charset="0"/>
              </a:rPr>
              <a:t>Федеральный проект «Дорожная сеть»</a:t>
            </a:r>
          </a:p>
        </p:txBody>
      </p:sp>
      <p:grpSp>
        <p:nvGrpSpPr>
          <p:cNvPr id="2" name="Группа 11"/>
          <p:cNvGrpSpPr/>
          <p:nvPr/>
        </p:nvGrpSpPr>
        <p:grpSpPr>
          <a:xfrm>
            <a:off x="766427" y="1425700"/>
            <a:ext cx="1608218" cy="1234758"/>
            <a:chOff x="135247" y="111419"/>
            <a:chExt cx="1608218" cy="1234758"/>
          </a:xfrm>
        </p:grpSpPr>
        <p:sp>
          <p:nvSpPr>
            <p:cNvPr id="13" name="TextBox 12"/>
            <p:cNvSpPr txBox="1"/>
            <p:nvPr/>
          </p:nvSpPr>
          <p:spPr>
            <a:xfrm>
              <a:off x="266250" y="148879"/>
              <a:ext cx="1477215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900" b="1" dirty="0" smtClean="0">
                  <a:solidFill>
                    <a:srgbClr val="01B3CE"/>
                  </a:solidFill>
                </a:rPr>
                <a:t>ОБРАЗОВАНИЕ</a:t>
              </a:r>
              <a:endParaRPr lang="ru-RU" sz="900" b="1" dirty="0">
                <a:solidFill>
                  <a:srgbClr val="01B3CE"/>
                </a:solidFill>
              </a:endParaRPr>
            </a:p>
          </p:txBody>
        </p:sp>
        <p:sp>
          <p:nvSpPr>
            <p:cNvPr id="14" name="Прямоугольник 23"/>
            <p:cNvSpPr>
              <a:spLocks noChangeAspect="1"/>
            </p:cNvSpPr>
            <p:nvPr/>
          </p:nvSpPr>
          <p:spPr>
            <a:xfrm>
              <a:off x="135254" y="111419"/>
              <a:ext cx="1489076" cy="1229043"/>
            </a:xfrm>
            <a:custGeom>
              <a:avLst/>
              <a:gdLst>
                <a:gd name="connsiteX0" fmla="*/ 0 w 1482725"/>
                <a:gd name="connsiteY0" fmla="*/ 0 h 542925"/>
                <a:gd name="connsiteX1" fmla="*/ 1482725 w 1482725"/>
                <a:gd name="connsiteY1" fmla="*/ 0 h 542925"/>
                <a:gd name="connsiteX2" fmla="*/ 1482725 w 1482725"/>
                <a:gd name="connsiteY2" fmla="*/ 542925 h 542925"/>
                <a:gd name="connsiteX3" fmla="*/ 0 w 1482725"/>
                <a:gd name="connsiteY3" fmla="*/ 542925 h 542925"/>
                <a:gd name="connsiteX4" fmla="*/ 0 w 1482725"/>
                <a:gd name="connsiteY4" fmla="*/ 0 h 542925"/>
                <a:gd name="connsiteX0" fmla="*/ 644525 w 2127250"/>
                <a:gd name="connsiteY0" fmla="*/ 0 h 1755775"/>
                <a:gd name="connsiteX1" fmla="*/ 2127250 w 2127250"/>
                <a:gd name="connsiteY1" fmla="*/ 0 h 1755775"/>
                <a:gd name="connsiteX2" fmla="*/ 2127250 w 2127250"/>
                <a:gd name="connsiteY2" fmla="*/ 542925 h 1755775"/>
                <a:gd name="connsiteX3" fmla="*/ 0 w 2127250"/>
                <a:gd name="connsiteY3" fmla="*/ 1755775 h 1755775"/>
                <a:gd name="connsiteX4" fmla="*/ 644525 w 2127250"/>
                <a:gd name="connsiteY4" fmla="*/ 0 h 175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27250" h="1755775">
                  <a:moveTo>
                    <a:pt x="644525" y="0"/>
                  </a:moveTo>
                  <a:lnTo>
                    <a:pt x="2127250" y="0"/>
                  </a:lnTo>
                  <a:lnTo>
                    <a:pt x="2127250" y="542925"/>
                  </a:lnTo>
                  <a:lnTo>
                    <a:pt x="0" y="1755775"/>
                  </a:lnTo>
                  <a:lnTo>
                    <a:pt x="644525" y="0"/>
                  </a:lnTo>
                  <a:close/>
                </a:path>
              </a:pathLst>
            </a:custGeom>
            <a:noFill/>
            <a:ln>
              <a:solidFill>
                <a:srgbClr val="01B3C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22"/>
            <p:cNvSpPr>
              <a:spLocks noChangeAspect="1"/>
            </p:cNvSpPr>
            <p:nvPr/>
          </p:nvSpPr>
          <p:spPr>
            <a:xfrm>
              <a:off x="135247" y="417171"/>
              <a:ext cx="1349056" cy="929006"/>
            </a:xfrm>
            <a:custGeom>
              <a:avLst/>
              <a:gdLst>
                <a:gd name="connsiteX0" fmla="*/ 0 w 1308100"/>
                <a:gd name="connsiteY0" fmla="*/ 0 h 628650"/>
                <a:gd name="connsiteX1" fmla="*/ 1308100 w 1308100"/>
                <a:gd name="connsiteY1" fmla="*/ 0 h 628650"/>
                <a:gd name="connsiteX2" fmla="*/ 1308100 w 1308100"/>
                <a:gd name="connsiteY2" fmla="*/ 628650 h 628650"/>
                <a:gd name="connsiteX3" fmla="*/ 0 w 1308100"/>
                <a:gd name="connsiteY3" fmla="*/ 628650 h 628650"/>
                <a:gd name="connsiteX4" fmla="*/ 0 w 1308100"/>
                <a:gd name="connsiteY4" fmla="*/ 0 h 628650"/>
                <a:gd name="connsiteX0" fmla="*/ 619125 w 1927225"/>
                <a:gd name="connsiteY0" fmla="*/ 0 h 1327150"/>
                <a:gd name="connsiteX1" fmla="*/ 1927225 w 1927225"/>
                <a:gd name="connsiteY1" fmla="*/ 0 h 1327150"/>
                <a:gd name="connsiteX2" fmla="*/ 1927225 w 1927225"/>
                <a:gd name="connsiteY2" fmla="*/ 628650 h 1327150"/>
                <a:gd name="connsiteX3" fmla="*/ 0 w 1927225"/>
                <a:gd name="connsiteY3" fmla="*/ 1327150 h 1327150"/>
                <a:gd name="connsiteX4" fmla="*/ 619125 w 1927225"/>
                <a:gd name="connsiteY4" fmla="*/ 0 h 132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27225" h="1327150">
                  <a:moveTo>
                    <a:pt x="619125" y="0"/>
                  </a:moveTo>
                  <a:lnTo>
                    <a:pt x="1927225" y="0"/>
                  </a:lnTo>
                  <a:lnTo>
                    <a:pt x="1927225" y="628650"/>
                  </a:lnTo>
                  <a:lnTo>
                    <a:pt x="0" y="1327150"/>
                  </a:lnTo>
                  <a:lnTo>
                    <a:pt x="619125" y="0"/>
                  </a:lnTo>
                  <a:close/>
                </a:path>
              </a:pathLst>
            </a:custGeom>
            <a:solidFill>
              <a:srgbClr val="01B3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75274" y="417171"/>
              <a:ext cx="1226904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900" b="1" dirty="0" smtClean="0">
                  <a:solidFill>
                    <a:schemeClr val="bg1"/>
                  </a:solidFill>
                </a:rPr>
                <a:t>НАЦИОНАЛЬНЫЕ</a:t>
              </a:r>
            </a:p>
            <a:p>
              <a:pPr algn="r"/>
              <a:r>
                <a:rPr lang="ru-RU" sz="900" b="1" dirty="0" smtClean="0">
                  <a:solidFill>
                    <a:schemeClr val="bg1"/>
                  </a:solidFill>
                </a:rPr>
                <a:t>ПРОЕКТЫ</a:t>
              </a:r>
            </a:p>
            <a:p>
              <a:pPr algn="r"/>
              <a:r>
                <a:rPr lang="ru-RU" sz="900" b="1" dirty="0" smtClean="0">
                  <a:solidFill>
                    <a:schemeClr val="bg1"/>
                  </a:solidFill>
                </a:rPr>
                <a:t>РОССИИ</a:t>
              </a:r>
              <a:endParaRPr lang="ru-RU" sz="9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" name="Группа 21"/>
          <p:cNvGrpSpPr/>
          <p:nvPr/>
        </p:nvGrpSpPr>
        <p:grpSpPr>
          <a:xfrm>
            <a:off x="3259423" y="4796895"/>
            <a:ext cx="1645086" cy="1291681"/>
            <a:chOff x="110401" y="88428"/>
            <a:chExt cx="1645086" cy="1291681"/>
          </a:xfrm>
        </p:grpSpPr>
        <p:sp>
          <p:nvSpPr>
            <p:cNvPr id="23" name="Прямоугольник 23"/>
            <p:cNvSpPr>
              <a:spLocks noChangeAspect="1"/>
            </p:cNvSpPr>
            <p:nvPr/>
          </p:nvSpPr>
          <p:spPr>
            <a:xfrm>
              <a:off x="110408" y="145351"/>
              <a:ext cx="1489076" cy="1229043"/>
            </a:xfrm>
            <a:custGeom>
              <a:avLst/>
              <a:gdLst>
                <a:gd name="connsiteX0" fmla="*/ 0 w 1482725"/>
                <a:gd name="connsiteY0" fmla="*/ 0 h 542925"/>
                <a:gd name="connsiteX1" fmla="*/ 1482725 w 1482725"/>
                <a:gd name="connsiteY1" fmla="*/ 0 h 542925"/>
                <a:gd name="connsiteX2" fmla="*/ 1482725 w 1482725"/>
                <a:gd name="connsiteY2" fmla="*/ 542925 h 542925"/>
                <a:gd name="connsiteX3" fmla="*/ 0 w 1482725"/>
                <a:gd name="connsiteY3" fmla="*/ 542925 h 542925"/>
                <a:gd name="connsiteX4" fmla="*/ 0 w 1482725"/>
                <a:gd name="connsiteY4" fmla="*/ 0 h 542925"/>
                <a:gd name="connsiteX0" fmla="*/ 644525 w 2127250"/>
                <a:gd name="connsiteY0" fmla="*/ 0 h 1755775"/>
                <a:gd name="connsiteX1" fmla="*/ 2127250 w 2127250"/>
                <a:gd name="connsiteY1" fmla="*/ 0 h 1755775"/>
                <a:gd name="connsiteX2" fmla="*/ 2127250 w 2127250"/>
                <a:gd name="connsiteY2" fmla="*/ 542925 h 1755775"/>
                <a:gd name="connsiteX3" fmla="*/ 0 w 2127250"/>
                <a:gd name="connsiteY3" fmla="*/ 1755775 h 1755775"/>
                <a:gd name="connsiteX4" fmla="*/ 644525 w 2127250"/>
                <a:gd name="connsiteY4" fmla="*/ 0 h 175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27250" h="1755775">
                  <a:moveTo>
                    <a:pt x="644525" y="0"/>
                  </a:moveTo>
                  <a:lnTo>
                    <a:pt x="2127250" y="0"/>
                  </a:lnTo>
                  <a:lnTo>
                    <a:pt x="2127250" y="542925"/>
                  </a:lnTo>
                  <a:lnTo>
                    <a:pt x="0" y="1755775"/>
                  </a:lnTo>
                  <a:lnTo>
                    <a:pt x="644525" y="0"/>
                  </a:lnTo>
                  <a:close/>
                </a:path>
              </a:pathLst>
            </a:custGeom>
            <a:noFill/>
            <a:ln>
              <a:solidFill>
                <a:srgbClr val="DCAA4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2"/>
            <p:cNvSpPr>
              <a:spLocks noChangeAspect="1"/>
            </p:cNvSpPr>
            <p:nvPr/>
          </p:nvSpPr>
          <p:spPr>
            <a:xfrm>
              <a:off x="110401" y="451103"/>
              <a:ext cx="1349056" cy="929006"/>
            </a:xfrm>
            <a:custGeom>
              <a:avLst/>
              <a:gdLst>
                <a:gd name="connsiteX0" fmla="*/ 0 w 1308100"/>
                <a:gd name="connsiteY0" fmla="*/ 0 h 628650"/>
                <a:gd name="connsiteX1" fmla="*/ 1308100 w 1308100"/>
                <a:gd name="connsiteY1" fmla="*/ 0 h 628650"/>
                <a:gd name="connsiteX2" fmla="*/ 1308100 w 1308100"/>
                <a:gd name="connsiteY2" fmla="*/ 628650 h 628650"/>
                <a:gd name="connsiteX3" fmla="*/ 0 w 1308100"/>
                <a:gd name="connsiteY3" fmla="*/ 628650 h 628650"/>
                <a:gd name="connsiteX4" fmla="*/ 0 w 1308100"/>
                <a:gd name="connsiteY4" fmla="*/ 0 h 628650"/>
                <a:gd name="connsiteX0" fmla="*/ 619125 w 1927225"/>
                <a:gd name="connsiteY0" fmla="*/ 0 h 1327150"/>
                <a:gd name="connsiteX1" fmla="*/ 1927225 w 1927225"/>
                <a:gd name="connsiteY1" fmla="*/ 0 h 1327150"/>
                <a:gd name="connsiteX2" fmla="*/ 1927225 w 1927225"/>
                <a:gd name="connsiteY2" fmla="*/ 628650 h 1327150"/>
                <a:gd name="connsiteX3" fmla="*/ 0 w 1927225"/>
                <a:gd name="connsiteY3" fmla="*/ 1327150 h 1327150"/>
                <a:gd name="connsiteX4" fmla="*/ 619125 w 1927225"/>
                <a:gd name="connsiteY4" fmla="*/ 0 h 132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27225" h="1327150">
                  <a:moveTo>
                    <a:pt x="619125" y="0"/>
                  </a:moveTo>
                  <a:lnTo>
                    <a:pt x="1927225" y="0"/>
                  </a:lnTo>
                  <a:lnTo>
                    <a:pt x="1927225" y="628650"/>
                  </a:lnTo>
                  <a:lnTo>
                    <a:pt x="0" y="1327150"/>
                  </a:lnTo>
                  <a:lnTo>
                    <a:pt x="619125" y="0"/>
                  </a:lnTo>
                  <a:close/>
                </a:path>
              </a:pathLst>
            </a:custGeom>
            <a:solidFill>
              <a:srgbClr val="DCAA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67244" y="450246"/>
              <a:ext cx="1146514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900" b="1" dirty="0" smtClean="0">
                  <a:solidFill>
                    <a:schemeClr val="bg1"/>
                  </a:solidFill>
                </a:rPr>
                <a:t>НАЦИОНАЛЬНЫЕ</a:t>
              </a:r>
            </a:p>
            <a:p>
              <a:pPr algn="r"/>
              <a:r>
                <a:rPr lang="ru-RU" sz="900" b="1" dirty="0" smtClean="0">
                  <a:solidFill>
                    <a:schemeClr val="bg1"/>
                  </a:solidFill>
                </a:rPr>
                <a:t>ПРОЕКТЫ</a:t>
              </a:r>
            </a:p>
            <a:p>
              <a:pPr algn="r"/>
              <a:r>
                <a:rPr lang="ru-RU" sz="900" b="1" dirty="0" smtClean="0">
                  <a:solidFill>
                    <a:schemeClr val="bg1"/>
                  </a:solidFill>
                </a:rPr>
                <a:t>РОССИИ</a:t>
              </a:r>
              <a:endParaRPr lang="ru-RU" sz="900" b="1" dirty="0">
                <a:solidFill>
                  <a:schemeClr val="bg1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44519" y="88428"/>
              <a:ext cx="141096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b="1" dirty="0" smtClean="0">
                  <a:solidFill>
                    <a:srgbClr val="DCAA44"/>
                  </a:solidFill>
                </a:rPr>
                <a:t>БЕЗОПАСНЫЕ  </a:t>
              </a:r>
            </a:p>
            <a:p>
              <a:pPr algn="ctr"/>
              <a:r>
                <a:rPr lang="ru-RU" sz="700" b="1" dirty="0" smtClean="0">
                  <a:solidFill>
                    <a:srgbClr val="DCAA44"/>
                  </a:solidFill>
                </a:rPr>
                <a:t>КАЧЕСТВЕННЫЕ  ДОРОГИ</a:t>
              </a:r>
              <a:endParaRPr lang="ru-RU" sz="700" b="1" dirty="0">
                <a:solidFill>
                  <a:srgbClr val="DCAA44"/>
                </a:solidFill>
              </a:endParaRPr>
            </a:p>
          </p:txBody>
        </p:sp>
      </p:grpSp>
      <p:grpSp>
        <p:nvGrpSpPr>
          <p:cNvPr id="5" name="Группа 26"/>
          <p:cNvGrpSpPr/>
          <p:nvPr/>
        </p:nvGrpSpPr>
        <p:grpSpPr>
          <a:xfrm>
            <a:off x="2299071" y="3472495"/>
            <a:ext cx="1690264" cy="1252459"/>
            <a:chOff x="42335" y="2805065"/>
            <a:chExt cx="1690264" cy="1252459"/>
          </a:xfrm>
        </p:grpSpPr>
        <p:sp>
          <p:nvSpPr>
            <p:cNvPr id="28" name="Прямоугольник 23"/>
            <p:cNvSpPr>
              <a:spLocks noChangeAspect="1"/>
            </p:cNvSpPr>
            <p:nvPr/>
          </p:nvSpPr>
          <p:spPr>
            <a:xfrm>
              <a:off x="42342" y="2828481"/>
              <a:ext cx="1489076" cy="1229043"/>
            </a:xfrm>
            <a:custGeom>
              <a:avLst/>
              <a:gdLst>
                <a:gd name="connsiteX0" fmla="*/ 0 w 1482725"/>
                <a:gd name="connsiteY0" fmla="*/ 0 h 542925"/>
                <a:gd name="connsiteX1" fmla="*/ 1482725 w 1482725"/>
                <a:gd name="connsiteY1" fmla="*/ 0 h 542925"/>
                <a:gd name="connsiteX2" fmla="*/ 1482725 w 1482725"/>
                <a:gd name="connsiteY2" fmla="*/ 542925 h 542925"/>
                <a:gd name="connsiteX3" fmla="*/ 0 w 1482725"/>
                <a:gd name="connsiteY3" fmla="*/ 542925 h 542925"/>
                <a:gd name="connsiteX4" fmla="*/ 0 w 1482725"/>
                <a:gd name="connsiteY4" fmla="*/ 0 h 542925"/>
                <a:gd name="connsiteX0" fmla="*/ 644525 w 2127250"/>
                <a:gd name="connsiteY0" fmla="*/ 0 h 1755775"/>
                <a:gd name="connsiteX1" fmla="*/ 2127250 w 2127250"/>
                <a:gd name="connsiteY1" fmla="*/ 0 h 1755775"/>
                <a:gd name="connsiteX2" fmla="*/ 2127250 w 2127250"/>
                <a:gd name="connsiteY2" fmla="*/ 542925 h 1755775"/>
                <a:gd name="connsiteX3" fmla="*/ 0 w 2127250"/>
                <a:gd name="connsiteY3" fmla="*/ 1755775 h 1755775"/>
                <a:gd name="connsiteX4" fmla="*/ 644525 w 2127250"/>
                <a:gd name="connsiteY4" fmla="*/ 0 h 175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27250" h="1755775">
                  <a:moveTo>
                    <a:pt x="644525" y="0"/>
                  </a:moveTo>
                  <a:lnTo>
                    <a:pt x="2127250" y="0"/>
                  </a:lnTo>
                  <a:lnTo>
                    <a:pt x="2127250" y="542925"/>
                  </a:lnTo>
                  <a:lnTo>
                    <a:pt x="0" y="1755775"/>
                  </a:lnTo>
                  <a:lnTo>
                    <a:pt x="644525" y="0"/>
                  </a:lnTo>
                  <a:close/>
                </a:path>
              </a:pathLst>
            </a:custGeom>
            <a:noFill/>
            <a:ln>
              <a:solidFill>
                <a:srgbClr val="41BA7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Прямоугольник 22"/>
            <p:cNvSpPr>
              <a:spLocks noChangeAspect="1"/>
            </p:cNvSpPr>
            <p:nvPr/>
          </p:nvSpPr>
          <p:spPr>
            <a:xfrm>
              <a:off x="42335" y="3128518"/>
              <a:ext cx="1349056" cy="929006"/>
            </a:xfrm>
            <a:custGeom>
              <a:avLst/>
              <a:gdLst>
                <a:gd name="connsiteX0" fmla="*/ 0 w 1308100"/>
                <a:gd name="connsiteY0" fmla="*/ 0 h 628650"/>
                <a:gd name="connsiteX1" fmla="*/ 1308100 w 1308100"/>
                <a:gd name="connsiteY1" fmla="*/ 0 h 628650"/>
                <a:gd name="connsiteX2" fmla="*/ 1308100 w 1308100"/>
                <a:gd name="connsiteY2" fmla="*/ 628650 h 628650"/>
                <a:gd name="connsiteX3" fmla="*/ 0 w 1308100"/>
                <a:gd name="connsiteY3" fmla="*/ 628650 h 628650"/>
                <a:gd name="connsiteX4" fmla="*/ 0 w 1308100"/>
                <a:gd name="connsiteY4" fmla="*/ 0 h 628650"/>
                <a:gd name="connsiteX0" fmla="*/ 619125 w 1927225"/>
                <a:gd name="connsiteY0" fmla="*/ 0 h 1327150"/>
                <a:gd name="connsiteX1" fmla="*/ 1927225 w 1927225"/>
                <a:gd name="connsiteY1" fmla="*/ 0 h 1327150"/>
                <a:gd name="connsiteX2" fmla="*/ 1927225 w 1927225"/>
                <a:gd name="connsiteY2" fmla="*/ 628650 h 1327150"/>
                <a:gd name="connsiteX3" fmla="*/ 0 w 1927225"/>
                <a:gd name="connsiteY3" fmla="*/ 1327150 h 1327150"/>
                <a:gd name="connsiteX4" fmla="*/ 619125 w 1927225"/>
                <a:gd name="connsiteY4" fmla="*/ 0 h 132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27225" h="1327150">
                  <a:moveTo>
                    <a:pt x="619125" y="0"/>
                  </a:moveTo>
                  <a:lnTo>
                    <a:pt x="1927225" y="0"/>
                  </a:lnTo>
                  <a:lnTo>
                    <a:pt x="1927225" y="628650"/>
                  </a:lnTo>
                  <a:lnTo>
                    <a:pt x="0" y="1327150"/>
                  </a:lnTo>
                  <a:lnTo>
                    <a:pt x="619125" y="0"/>
                  </a:lnTo>
                  <a:close/>
                </a:path>
              </a:pathLst>
            </a:custGeom>
            <a:solidFill>
              <a:srgbClr val="41BA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55384" y="2805065"/>
              <a:ext cx="14772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900" b="1" dirty="0" smtClean="0">
                  <a:solidFill>
                    <a:srgbClr val="41BA7C"/>
                  </a:solidFill>
                </a:rPr>
                <a:t>ЖИЛЬЁ И </a:t>
              </a:r>
            </a:p>
            <a:p>
              <a:pPr algn="ctr"/>
              <a:r>
                <a:rPr lang="ru-RU" sz="900" b="1" dirty="0" smtClean="0">
                  <a:solidFill>
                    <a:srgbClr val="41BA7C"/>
                  </a:solidFill>
                </a:rPr>
                <a:t>ГОРОДСКАЯ СРЕДА</a:t>
              </a:r>
              <a:endParaRPr lang="ru-RU" sz="900" b="1" dirty="0">
                <a:solidFill>
                  <a:srgbClr val="41BA7C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55384" y="3109679"/>
              <a:ext cx="1193770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900" b="1" dirty="0" smtClean="0">
                  <a:solidFill>
                    <a:schemeClr val="bg1"/>
                  </a:solidFill>
                </a:rPr>
                <a:t>НАЦИОНАЛЬНЫЕ</a:t>
              </a:r>
            </a:p>
            <a:p>
              <a:pPr algn="r"/>
              <a:r>
                <a:rPr lang="ru-RU" sz="900" b="1" dirty="0" smtClean="0">
                  <a:solidFill>
                    <a:schemeClr val="bg1"/>
                  </a:solidFill>
                </a:rPr>
                <a:t>ПРОЕКТЫ</a:t>
              </a:r>
            </a:p>
            <a:p>
              <a:pPr algn="r"/>
              <a:r>
                <a:rPr lang="ru-RU" sz="900" b="1" dirty="0" smtClean="0">
                  <a:solidFill>
                    <a:schemeClr val="bg1"/>
                  </a:solidFill>
                </a:rPr>
                <a:t>РОССИИ</a:t>
              </a:r>
              <a:endParaRPr lang="ru-RU" sz="9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2" name="Прямоугольник 31"/>
          <p:cNvSpPr/>
          <p:nvPr/>
        </p:nvSpPr>
        <p:spPr>
          <a:xfrm>
            <a:off x="4204586" y="3488900"/>
            <a:ext cx="604381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500" b="1" dirty="0" smtClean="0">
                <a:cs typeface="Times New Roman" pitchFamily="18" charset="0"/>
              </a:rPr>
              <a:t>Благоустройство общественных и дворовых </a:t>
            </a:r>
            <a:r>
              <a:rPr lang="ru-RU" altLang="ru-RU" sz="1500" b="1" dirty="0">
                <a:cs typeface="Times New Roman" pitchFamily="18" charset="0"/>
              </a:rPr>
              <a:t>территорий </a:t>
            </a:r>
            <a:r>
              <a:rPr lang="ru-RU" sz="1500" b="1" dirty="0">
                <a:cs typeface="Times New Roman" pitchFamily="18" charset="0"/>
              </a:rPr>
              <a:t>города Твери </a:t>
            </a:r>
            <a:r>
              <a:rPr lang="ru-RU" sz="1500" dirty="0">
                <a:cs typeface="Times New Roman" pitchFamily="18" charset="0"/>
              </a:rPr>
              <a:t>Федеральный проект </a:t>
            </a:r>
            <a:r>
              <a:rPr lang="ru-RU" sz="1500" dirty="0" smtClean="0">
                <a:cs typeface="Times New Roman" pitchFamily="18" charset="0"/>
              </a:rPr>
              <a:t>«Формирование комфортной городской среды»</a:t>
            </a:r>
            <a:endParaRPr lang="ru-RU" sz="1500" dirty="0">
              <a:cs typeface="Times New Roman" pitchFamily="18" charset="0"/>
            </a:endParaRPr>
          </a:p>
        </p:txBody>
      </p:sp>
      <p:sp>
        <p:nvSpPr>
          <p:cNvPr id="40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11423913" y="6492875"/>
            <a:ext cx="768087" cy="365125"/>
          </a:xfrm>
        </p:spPr>
        <p:txBody>
          <a:bodyPr/>
          <a:lstStyle/>
          <a:p>
            <a:fld id="{F8B4F9AE-2B7D-43B8-AD8B-ED3109F5FBD3}" type="slidenum">
              <a:rPr lang="ru-RU" sz="1400" b="1" smtClean="0">
                <a:solidFill>
                  <a:schemeClr val="bg1"/>
                </a:solidFill>
              </a:rPr>
              <a:pPr/>
              <a:t>99</a:t>
            </a:fld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34" name="Прямоугольник 77"/>
          <p:cNvSpPr/>
          <p:nvPr/>
        </p:nvSpPr>
        <p:spPr>
          <a:xfrm>
            <a:off x="0" y="6581160"/>
            <a:ext cx="12187680" cy="276480"/>
          </a:xfrm>
          <a:prstGeom prst="rect">
            <a:avLst/>
          </a:prstGeom>
          <a:solidFill>
            <a:srgbClr val="BCB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350" b="1" strike="noStrike" spc="-1" dirty="0">
              <a:solidFill>
                <a:schemeClr val="lt1"/>
              </a:solidFill>
              <a:latin typeface="Calibri"/>
            </a:endParaRPr>
          </a:p>
        </p:txBody>
      </p:sp>
      <p:grpSp>
        <p:nvGrpSpPr>
          <p:cNvPr id="36" name="Группа 44"/>
          <p:cNvGrpSpPr/>
          <p:nvPr/>
        </p:nvGrpSpPr>
        <p:grpSpPr>
          <a:xfrm>
            <a:off x="31634" y="6519161"/>
            <a:ext cx="2477765" cy="327779"/>
            <a:chOff x="31634" y="6519161"/>
            <a:chExt cx="2477765" cy="327779"/>
          </a:xfrm>
        </p:grpSpPr>
        <p:sp>
          <p:nvSpPr>
            <p:cNvPr id="37" name="TextBox 36"/>
            <p:cNvSpPr txBox="1"/>
            <p:nvPr/>
          </p:nvSpPr>
          <p:spPr>
            <a:xfrm>
              <a:off x="324698" y="6552772"/>
              <a:ext cx="218470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b="1" dirty="0" smtClean="0">
                  <a:latin typeface="Calibri" panose="020F0502020204030204" pitchFamily="34" charset="0"/>
                </a:rPr>
                <a:t>Администрация города Твери</a:t>
              </a:r>
              <a:endParaRPr lang="ru-RU" sz="1200" b="1" dirty="0">
                <a:latin typeface="Calibri" panose="020F0502020204030204" pitchFamily="34" charset="0"/>
              </a:endParaRPr>
            </a:p>
          </p:txBody>
        </p:sp>
        <p:pic>
          <p:nvPicPr>
            <p:cNvPr id="38" name="Picture 2" descr="Герб города Тверь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1634" y="6519161"/>
              <a:ext cx="294369" cy="3277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7" name="Прямоугольник 70"/>
          <p:cNvSpPr/>
          <p:nvPr/>
        </p:nvSpPr>
        <p:spPr>
          <a:xfrm rot="5400000" flipV="1">
            <a:off x="474435" y="725081"/>
            <a:ext cx="664603" cy="4571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720" rIns="90000" bIns="72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350" b="0" strike="noStrike" spc="-1">
              <a:solidFill>
                <a:schemeClr val="lt1"/>
              </a:solidFill>
              <a:latin typeface="Calibri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852846" y="2342142"/>
            <a:ext cx="5871671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ctr"/>
            <a:r>
              <a:rPr lang="ru-RU" sz="1500" b="1" dirty="0" smtClean="0">
                <a:solidFill>
                  <a:srgbClr val="FF0000"/>
                </a:solidFill>
              </a:rPr>
              <a:t>Советники</a:t>
            </a:r>
            <a:endParaRPr lang="ru-RU" sz="1500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44" name="Номер слайда 7"/>
          <p:cNvSpPr txBox="1">
            <a:spLocks/>
          </p:cNvSpPr>
          <p:nvPr/>
        </p:nvSpPr>
        <p:spPr>
          <a:xfrm>
            <a:off x="11423913" y="6492875"/>
            <a:ext cx="7680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B4F9AE-2B7D-43B8-AD8B-ED3109F5FBD3}" type="slidenum">
              <a:rPr kumimoji="0" lang="ru-RU" sz="1400" b="1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99</a:t>
            </a:fld>
            <a:endParaRPr kumimoji="0" lang="ru-RU" sz="1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1649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2873</TotalTime>
  <Words>10154</Words>
  <Application>Microsoft Office PowerPoint</Application>
  <PresentationFormat>Произвольный</PresentationFormat>
  <Paragraphs>2872</Paragraphs>
  <Slides>111</Slides>
  <Notes>76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111</vt:i4>
      </vt:variant>
    </vt:vector>
  </HeadingPairs>
  <TitlesOfParts>
    <vt:vector size="112" baseType="lpstr">
      <vt:lpstr>Тема Office</vt:lpstr>
      <vt:lpstr>Слайд 1</vt:lpstr>
      <vt:lpstr>О ГОРОДЕ ТВЕРИ</vt:lpstr>
      <vt:lpstr>Слайд 3</vt:lpstr>
      <vt:lpstr>Слайд 4</vt:lpstr>
      <vt:lpstr>Слайд 5</vt:lpstr>
      <vt:lpstr>Бюджетная система Российской Федерации</vt:lpstr>
      <vt:lpstr>Местный бюджет</vt:lpstr>
      <vt:lpstr>Федеральное законодательство, регулирующее формирование  и исполнение бюджетов всех уровней:</vt:lpstr>
      <vt:lpstr>Слайд 9</vt:lpstr>
      <vt:lpstr>На чём основано составление проекта бюджета города Твери?</vt:lpstr>
      <vt:lpstr>Слайд 11</vt:lpstr>
      <vt:lpstr>Составные части бюджета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Основные характеристики бюджета города Твери на 2024 год и на плановый период 2025 и 2026 годов</vt:lpstr>
      <vt:lpstr>Слайд 27</vt:lpstr>
      <vt:lpstr>Слайд 28</vt:lpstr>
      <vt:lpstr>-   поступающие в бюджет денежные средства, за исключением средств, являющихся  источниками финансирования дефицита бюджета. Доходы бюджетов формируются в соответствии с бюджетным законодательством Российской Федерации, законодательством о налогах и сборах и законодательством об иных обязательных платежах.                                                                                                              </vt:lpstr>
      <vt:lpstr>Слайд 30</vt:lpstr>
      <vt:lpstr>Слайд 31</vt:lpstr>
      <vt:lpstr>Слайд 32</vt:lpstr>
      <vt:lpstr>Слайд 33</vt:lpstr>
      <vt:lpstr>Неналоговые доходы бюджета города Твери  на 2024 год и на плановый период 2025 и 2026 годов </vt:lpstr>
      <vt:lpstr>Слайд 35</vt:lpstr>
      <vt:lpstr>Слайд 36</vt:lpstr>
      <vt:lpstr>Слайд 37</vt:lpstr>
      <vt:lpstr>Слайд 38</vt:lpstr>
      <vt:lpstr>-   выплачиваемые  из  бюджета денежные  средства, за исключением средств, являющихся  источниками финансирования дефицита бюджета. Формирование расходов осуществляется в соответствии с расходными обязательствами, обусловленными  установленным законодательством разграничением полномочий, исполнение которых должно происходить в  очередном финансовом году за счет средств соответствующих бюджетов.  </vt:lpstr>
      <vt:lpstr>Структура расходов бюджета города Твери на  2023 год и на плановый период 2024 и 2025 годов по источникам финансирования</vt:lpstr>
      <vt:lpstr> </vt:lpstr>
      <vt:lpstr>Отраслевая структура расходов бюджета города Твери  в 2024 году и плановом периоде 2025 и 2026 годов</vt:lpstr>
      <vt:lpstr>Слайд 43</vt:lpstr>
      <vt:lpstr>Социально-культурная сфера в 2024 году</vt:lpstr>
      <vt:lpstr>Городское хозяйство в 2024 году</vt:lpstr>
      <vt:lpstr>Программная структура расходов бюджета города Твери на  2024 год и на плановый период 2025 и 2026 годов</vt:lpstr>
      <vt:lpstr>Слайд 47</vt:lpstr>
      <vt:lpstr>Слайд 48</vt:lpstr>
      <vt:lpstr>Слайд 49</vt:lpstr>
      <vt:lpstr>Слайд 50</vt:lpstr>
      <vt:lpstr>Слайд 51</vt:lpstr>
      <vt:lpstr>  Подпрограмма  «Развитие дошкольного образования» по направлениям расходов:  </vt:lpstr>
      <vt:lpstr>     </vt:lpstr>
      <vt:lpstr>  Подпрограмма  «Развитие системы предоставления детям услуг дополнительного образования» по направлениям расходов:   </vt:lpstr>
      <vt:lpstr>   Подпрограмма  «Совершенствование механизма предоставления услуг по организации отдыха детей в каникулярное время» по направлениям расходов:   </vt:lpstr>
      <vt:lpstr>Слайд 56</vt:lpstr>
      <vt:lpstr>Слайд 57</vt:lpstr>
      <vt:lpstr>Слайд 58</vt:lpstr>
      <vt:lpstr>Слайд 59</vt:lpstr>
      <vt:lpstr>  Подпрограмма  «Сохранение и развитие культурного потенциала города Твери» по направлениям расходов:  </vt:lpstr>
      <vt:lpstr>Слайд 61</vt:lpstr>
      <vt:lpstr>Слайд 62</vt:lpstr>
      <vt:lpstr>Слайд 63</vt:lpstr>
      <vt:lpstr>   Подпрограмма  «Развитие физической культуры и спорта   города Твери» по направлениям расходов:  </vt:lpstr>
      <vt:lpstr>Слайд 65</vt:lpstr>
      <vt:lpstr>Обеспечение жильем молодых семей в городе Твери </vt:lpstr>
      <vt:lpstr>Слайд 67</vt:lpstr>
      <vt:lpstr>Слайд 68</vt:lpstr>
      <vt:lpstr>  Подпрограмма  «Оказание дополнительных мер социальной поддержки и социальной помощи отдельным категориям населения города Твери» по направлениям расходов: </vt:lpstr>
      <vt:lpstr>Оказание адресной социальной помощи отдельным категориям граждан из числа ветеранов боевых действий, уволенных в запас и ставших инвалидами вследствие ранения, контузии, увечья или заболевания, полученных при исполнении служебных обязанностей в районах боевых действий</vt:lpstr>
      <vt:lpstr>Оказание адресной социальной помощи гражданам, удостоенным государственных наград (почетных званий)  в социальной сфере</vt:lpstr>
      <vt:lpstr>Ежемесячная денежная выплата лицам, удостоенным звания «Почетный гражданин города Твери»</vt:lpstr>
      <vt:lpstr>Единовременная денежная выплата на возмещение расходов, связанных с организацией погребения лиц,  удостоенных звания «Почетный гражданин города Твери»</vt:lpstr>
      <vt:lpstr>Оказание адресной социальной поддержки отдельным категориям граждан Российской Федерации,  зарегистрированных в городе Твери</vt:lpstr>
      <vt:lpstr>              продолжение</vt:lpstr>
      <vt:lpstr>Слайд 76</vt:lpstr>
      <vt:lpstr>Слайд 77</vt:lpstr>
      <vt:lpstr>Слайд 78</vt:lpstr>
      <vt:lpstr> Расходы на реализацию муниципальной программы  «Обеспечение доступным жильем населения города Твери» на 2024 год   </vt:lpstr>
      <vt:lpstr>Слайд 80</vt:lpstr>
      <vt:lpstr>Слайд 81</vt:lpstr>
      <vt:lpstr>Расходы на реализацию муниципальной программы  «Коммунальное хозяйство города Твери» на 2024 год  </vt:lpstr>
      <vt:lpstr>Слайд 83</vt:lpstr>
      <vt:lpstr>Расходы на реализацию муниципальной программы  «Дорожное хозяйство и общественный транспорт города Твери» на 2024 год  </vt:lpstr>
      <vt:lpstr>Слайд 85</vt:lpstr>
      <vt:lpstr>Слайд 86</vt:lpstr>
      <vt:lpstr>Расходы на реализацию муниципальной программы  «Формирование современной городской среды» на 2024 год </vt:lpstr>
      <vt:lpstr>Слайд 88</vt:lpstr>
      <vt:lpstr>Слайд 89</vt:lpstr>
      <vt:lpstr>Слайд 90</vt:lpstr>
      <vt:lpstr>Слайд 91</vt:lpstr>
      <vt:lpstr>Слайд 92</vt:lpstr>
      <vt:lpstr>Слайд 93</vt:lpstr>
      <vt:lpstr>Слайд 94</vt:lpstr>
      <vt:lpstr>Слайд 95</vt:lpstr>
      <vt:lpstr>Слайд 96</vt:lpstr>
      <vt:lpstr>Слайд 97</vt:lpstr>
      <vt:lpstr>Слайд 98</vt:lpstr>
      <vt:lpstr>Слайд 99</vt:lpstr>
      <vt:lpstr>Расходы в рамках национальных проектов</vt:lpstr>
      <vt:lpstr>Слайд 101</vt:lpstr>
      <vt:lpstr>Слайд 102</vt:lpstr>
      <vt:lpstr>Слайд 103</vt:lpstr>
      <vt:lpstr>Слайд 104</vt:lpstr>
      <vt:lpstr>Слайд 105</vt:lpstr>
      <vt:lpstr>Слайд 106</vt:lpstr>
      <vt:lpstr>Слайд 107</vt:lpstr>
      <vt:lpstr>Слайд 108</vt:lpstr>
      <vt:lpstr>Слайд 109</vt:lpstr>
      <vt:lpstr>Слайд 110</vt:lpstr>
      <vt:lpstr>Слайд 111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Яковлев Алексей Александрович</dc:creator>
  <cp:lastModifiedBy>fin_obitockaya</cp:lastModifiedBy>
  <cp:revision>390</cp:revision>
  <cp:lastPrinted>2022-12-14T12:51:54Z</cp:lastPrinted>
  <dcterms:created xsi:type="dcterms:W3CDTF">2022-12-12T14:21:16Z</dcterms:created>
  <dcterms:modified xsi:type="dcterms:W3CDTF">2024-01-24T13:24:24Z</dcterms:modified>
</cp:coreProperties>
</file>