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diagrams/data71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drawing29.xml" ContentType="application/vnd.ms-office.drawingml.diagramDrawing+xml"/>
  <Override PartName="/ppt/diagrams/quickStyle75.xml" ContentType="application/vnd.openxmlformats-officedocument.drawingml.diagramStyle+xml"/>
  <Override PartName="/ppt/diagrams/drawing76.xml" ContentType="application/vnd.ms-office.drawingml.diagramDrawing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diagrams/layout39.xml" ContentType="application/vnd.openxmlformats-officedocument.drawingml.diagramLayout+xml"/>
  <Override PartName="/ppt/drawings/drawing17.xml" ContentType="application/vnd.openxmlformats-officedocument.drawingml.chartshapes+xml"/>
  <Override PartName="/ppt/diagrams/layout17.xml" ContentType="application/vnd.openxmlformats-officedocument.drawingml.diagramLayout+xml"/>
  <Override PartName="/ppt/notesSlides/notesSlide41.xml" ContentType="application/vnd.openxmlformats-officedocument.presentationml.notesSlide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drawing54.xml" ContentType="application/vnd.ms-office.drawingml.diagramDrawing+xml"/>
  <Override PartName="/ppt/diagrams/layout64.xml" ContentType="application/vnd.openxmlformats-officedocument.drawingml.diagramLayout+xml"/>
  <Override PartName="/ppt/diagrams/quickStyle31.xml" ContentType="application/vnd.openxmlformats-officedocument.drawingml.diagramStyle+xml"/>
  <Override PartName="/ppt/diagrams/drawing32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colors27.xml" ContentType="application/vnd.openxmlformats-officedocument.drawingml.diagramColors+xml"/>
  <Override PartName="/ppt/diagrams/layout42.xml" ContentType="application/vnd.openxmlformats-officedocument.drawingml.diagramLayout+xml"/>
  <Override PartName="/ppt/diagrams/colors74.xml" ContentType="application/vnd.openxmlformats-officedocument.drawingml.diagramColors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data18.xml" ContentType="application/vnd.openxmlformats-officedocument.drawingml.diagramData+xml"/>
  <Override PartName="/ppt/diagrams/colors52.xml" ContentType="application/vnd.openxmlformats-officedocument.drawingml.diagramColors+xml"/>
  <Override PartName="/ppt/diagrams/data65.xml" ContentType="application/vnd.openxmlformats-officedocument.drawingml.diagramData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drawings/drawing3.xml" ContentType="application/vnd.openxmlformats-officedocument.drawingml.chartshapes+xml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43.xml" ContentType="application/vnd.openxmlformats-officedocument.drawingml.diagramData+xml"/>
  <Override PartName="/ppt/diagrams/quickStyle69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diagrams/layout58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diagrams/colors68.xml" ContentType="application/vnd.openxmlformats-officedocument.drawingml.diagramColors+xml"/>
  <Override PartName="/ppt/diagrams/quickStyle72.xml" ContentType="application/vnd.openxmlformats-officedocument.drawingml.diagramStyle+xml"/>
  <Override PartName="/ppt/diagrams/drawing73.xml" ContentType="application/vnd.ms-office.drawingml.diagramDrawing+xml"/>
  <Override PartName="/ppt/diagrams/layout83.xml" ContentType="application/vnd.openxmlformats-officedocument.drawingml.diagramLayout+xml"/>
  <Override PartName="/ppt/notesSlides/notesSlide60.xml" ContentType="application/vnd.openxmlformats-officedocument.presentationml.notesSlide+xml"/>
  <Override PartName="/ppt/drawings/drawing14.xml" ContentType="application/vnd.openxmlformats-officedocument.drawingml.chartshapes+xml"/>
  <Override PartName="/ppt/diagrams/drawing8.xml" ContentType="application/vnd.ms-office.drawingml.diagramDrawing+xml"/>
  <Override PartName="/ppt/diagrams/quickStyle50.xml" ContentType="application/vnd.openxmlformats-officedocument.drawingml.diagramStyle+xml"/>
  <Override PartName="/ppt/diagrams/drawing51.xml" ContentType="application/vnd.ms-office.drawingml.diagramDrawing+xml"/>
  <Override PartName="/ppt/diagrams/layout14.xml" ContentType="application/vnd.openxmlformats-officedocument.drawingml.diagramLayout+xml"/>
  <Override PartName="/ppt/diagrams/colors46.xml" ContentType="application/vnd.openxmlformats-officedocument.drawingml.diagramColors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colors71.xml" ContentType="application/vnd.openxmlformats-officedocument.drawingml.diagramColors+xml"/>
  <Override PartName="/ppt/diagrams/data84.xml" ContentType="application/vnd.openxmlformats-officedocument.drawingml.diagramData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diagrams/data62.xml" ContentType="application/vnd.openxmlformats-officedocument.drawingml.diagramData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66.xml" ContentType="application/vnd.openxmlformats-officedocument.drawingml.diagramStyle+xml"/>
  <Override PartName="/ppt/diagrams/drawing67.xml" ContentType="application/vnd.ms-office.drawingml.diagramDrawing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7.xml" ContentType="application/vnd.openxmlformats-officedocument.drawingml.diagramLayout+xml"/>
  <Override PartName="/ppt/notesSlides/notesSlide5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diagrams/layout55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drawing70.xml" ContentType="application/vnd.ms-office.drawingml.diagramDrawing+xml"/>
  <Override PartName="/ppt/diagrams/data78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rawings/drawing11.xml" ContentType="application/vnd.openxmlformats-officedocument.drawingml.chartshapes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65.xml" ContentType="application/vnd.openxmlformats-officedocument.drawingml.diagramColors+xml"/>
  <Override PartName="/ppt/diagrams/layout80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data34.xml" ContentType="application/vnd.openxmlformats-officedocument.drawingml.diagramData+xml"/>
  <Override PartName="/ppt/diagrams/data81.xml" ContentType="application/vnd.openxmlformats-officedocument.drawingml.diagramData+xml"/>
  <Override PartName="/ppt/diagrams/colors21.xml" ContentType="application/vnd.openxmlformats-officedocument.drawingml.diagramColors+xml"/>
  <Override PartName="/ppt/notesSlides/notesSlide48.xml" ContentType="application/vnd.openxmlformats-officedocument.presentationml.notes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layout49.xml" ContentType="application/vnd.openxmlformats-officedocument.drawingml.diagramLayout+xml"/>
  <Override PartName="/ppt/diagrams/drawing64.xml" ContentType="application/vnd.ms-office.drawingml.diagramDrawing+xml"/>
  <Override PartName="/ppt/charts/chart12.xml" ContentType="application/vnd.openxmlformats-officedocument.drawingml.chart+xml"/>
  <Override PartName="/ppt/diagrams/layout27.xml" ContentType="application/vnd.openxmlformats-officedocument.drawingml.diagramLayout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notesSlides/notesSlide51.xml" ContentType="application/vnd.openxmlformats-officedocument.presentationml.notesSlide+xml"/>
  <Override PartName="/ppt/diagrams/layout7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colors84.xml" ContentType="application/vnd.openxmlformats-officedocument.drawingml.diagramColors+xml"/>
  <Override PartName="/ppt/slides/slide98.xml" ContentType="application/vnd.openxmlformats-officedocument.presentationml.slide+xml"/>
  <Override PartName="/ppt/diagrams/drawing20.xml" ContentType="application/vnd.ms-office.drawingml.diagramDrawing+xml"/>
  <Override PartName="/ppt/diagrams/layout5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62.xml" ContentType="application/vnd.openxmlformats-officedocument.drawingml.diagramColors+xml"/>
  <Override PartName="/ppt/diagrams/data75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53.xml" ContentType="application/vnd.openxmlformats-officedocument.drawingml.diagramData+xml"/>
  <Override PartName="/ppt/diagrams/quickStyle79.xml" ContentType="application/vnd.openxmlformats-officedocument.drawingml.diagramStyl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colors40.xml" ContentType="application/vnd.openxmlformats-officedocument.drawingml.diagramColors+xml"/>
  <Override PartName="/ppt/charts/chart28.xml" ContentType="application/vnd.openxmlformats-officedocument.drawingml.chart+xml"/>
  <Override PartName="/ppt/diagrams/data31.xml" ContentType="application/vnd.openxmlformats-officedocument.drawingml.diagramData+xml"/>
  <Override PartName="/ppt/notesSlides/notesSlide45.xml" ContentType="application/vnd.openxmlformats-officedocument.presentationml.notesSlide+xml"/>
  <Override PartName="/ppt/diagrams/quickStyle57.xml" ContentType="application/vnd.openxmlformats-officedocument.drawingml.diagramStyle+xml"/>
  <Override PartName="/ppt/diagrams/drawing58.xml" ContentType="application/vnd.ms-office.drawingml.diagramDrawing+xml"/>
  <Override PartName="/ppt/slides/slide32.xml" ContentType="application/vnd.openxmlformats-officedocument.presentationml.slide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layout68.xml" ContentType="application/vnd.openxmlformats-officedocument.drawingml.diagramLayout+xml"/>
  <Override PartName="/ppt/diagrams/quickStyle82.xml" ContentType="application/vnd.openxmlformats-officedocument.drawingml.diagramStyle+xml"/>
  <Override PartName="/ppt/diagrams/drawing83.xml" ContentType="application/vnd.ms-office.drawingml.diagramDrawing+xml"/>
  <Override PartName="/ppt/slides/slide10.xml" ContentType="application/vnd.openxmlformats-officedocument.presentationml.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46.xml" ContentType="application/vnd.openxmlformats-officedocument.drawingml.diagramLayout+xml"/>
  <Override PartName="/ppt/diagrams/colors78.xml" ContentType="application/vnd.openxmlformats-officedocument.drawingml.diagramColor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drawing61.xml" ContentType="application/vnd.ms-office.drawingml.diagramDrawing+xml"/>
  <Override PartName="/ppt/diagrams/data69.xml" ContentType="application/vnd.openxmlformats-officedocument.drawingml.diagramData+xml"/>
  <Override PartName="/ppt/drawings/drawing7.xml" ContentType="application/vnd.openxmlformats-officedocument.drawingml.chartshapes+xml"/>
  <Override PartName="/ppt/diagrams/layout24.xml" ContentType="application/vnd.openxmlformats-officedocument.drawingml.diagramLayout+xml"/>
  <Override PartName="/ppt/diagrams/layout71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diagrams/colors81.xml" ContentType="application/vnd.openxmlformats-officedocument.drawingml.diagramColor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data25.xml" ContentType="application/vnd.openxmlformats-officedocument.drawingml.diagramData+xml"/>
  <Override PartName="/ppt/diagrams/data72.xml" ContentType="application/vnd.openxmlformats-officedocument.drawingml.diagramData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charts/chart25.xml" ContentType="application/vnd.openxmlformats-officedocument.drawingml.chart+xml"/>
  <Override PartName="/ppt/diagrams/quickStyle76.xml" ContentType="application/vnd.openxmlformats-officedocument.drawingml.diagramStyle+xml"/>
  <Override PartName="/ppt/diagrams/drawing77.xml" ContentType="application/vnd.ms-office.drawingml.diagramDrawing+xml"/>
  <Override PartName="/ppt/slides/slide51.xml" ContentType="application/vnd.openxmlformats-officedocument.presentationml.slide+xml"/>
  <Override PartName="/ppt/diagrams/quickStyle54.xml" ContentType="application/vnd.openxmlformats-officedocument.drawingml.diagramStyle+xml"/>
  <Override PartName="/ppt/diagrams/drawing55.xml" ContentType="application/vnd.ms-office.drawingml.diagramDrawing+xml"/>
  <Override PartName="/ppt/drawings/drawing18.xml" ContentType="application/vnd.openxmlformats-officedocument.drawingml.chartshapes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Override PartName="/ppt/diagrams/layout65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75.xml" ContentType="application/vnd.openxmlformats-officedocument.drawingml.diagramColors+xml"/>
  <Override PartName="/ppt/diagrams/drawing80.xml" ContentType="application/vnd.ms-office.drawingml.diagramDrawing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43.xml" ContentType="application/vnd.openxmlformats-officedocument.drawingml.diagramLayou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66.xml" ContentType="application/vnd.openxmlformats-officedocument.drawingml.diagramData+xml"/>
  <Override PartName="/ppt/slides/slide67.xml" ContentType="application/vnd.openxmlformats-officedocument.presentationml.slide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colors31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notesSlides/notesSlide47.xml" ContentType="application/vnd.openxmlformats-officedocument.presentationml.notesSlide+xml"/>
  <Override PartName="/ppt/diagrams/quickStyle59.xml" ContentType="application/vnd.openxmlformats-officedocument.drawingml.diagramStyle+xml"/>
  <Override PartName="/ppt/diagrams/data80.xml" ContentType="application/vnd.openxmlformats-officedocument.drawingml.diagramData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37.xml" ContentType="application/vnd.openxmlformats-officedocument.drawingml.diagramStyle+xml"/>
  <Override PartName="/ppt/diagrams/drawing38.xml" ContentType="application/vnd.ms-office.drawingml.diagramDrawing+xml"/>
  <Override PartName="/ppt/diagrams/quickStyle48.xml" ContentType="application/vnd.openxmlformats-officedocument.drawingml.diagramStyle+xml"/>
  <Override PartName="/ppt/diagrams/drawing49.xml" ContentType="application/vnd.ms-office.drawingml.diagramDrawing+xml"/>
  <Override PartName="/ppt/diagrams/layout59.xml" ContentType="application/vnd.openxmlformats-officedocument.drawingml.diagramLayout+xml"/>
  <Default Extension="xls" ContentType="application/vnd.ms-excel"/>
  <Override PartName="/ppt/diagrams/quickStyle84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diagrams/layout48.xml" ContentType="application/vnd.openxmlformats-officedocument.drawingml.diagramLayout+xml"/>
  <Override PartName="/ppt/diagrams/quickStyle73.xml" ContentType="application/vnd.openxmlformats-officedocument.drawingml.diagramStyle+xml"/>
  <Override PartName="/ppt/diagrams/drawing74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drawings/drawing15.xml" ContentType="application/vnd.openxmlformats-officedocument.drawingml.chartshapes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drawing63.xml" ContentType="application/vnd.ms-office.drawingml.diagramDrawing+xml"/>
  <Override PartName="/ppt/diagrams/colors69.xml" ContentType="application/vnd.openxmlformats-officedocument.drawingml.diagramColors+xml"/>
  <Override PartName="/ppt/diagrams/layout84.xml" ContentType="application/vnd.openxmlformats-officedocument.drawingml.diagramLayout+xml"/>
  <Override PartName="/ppt/notesSlides/notesSlide61.xml" ContentType="application/vnd.openxmlformats-officedocument.presentationml.notesSlide+xml"/>
  <Override PartName="/ppt/drawings/drawing9.xml" ContentType="application/vnd.openxmlformats-officedocument.drawingml.chartshapes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drawing52.xml" ContentType="application/vnd.ms-office.drawingml.diagramDrawing+xml"/>
  <Override PartName="/ppt/diagrams/layout62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layout73.xml" ContentType="application/vnd.openxmlformats-officedocument.drawingml.diagramLayout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83.xml" ContentType="application/vnd.openxmlformats-officedocument.drawingml.diagramColors+xml"/>
  <Override PartName="/ppt/slides/slide97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diagrams/colors72.xml" ContentType="application/vnd.openxmlformats-officedocument.drawingml.diagramColors+xml"/>
  <Override PartName="/ppt/diagrams/data74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52.xml" ContentType="application/vnd.openxmlformats-officedocument.drawingml.diagramData+xml"/>
  <Override PartName="/ppt/charts/chart27.xml" ContentType="application/vnd.openxmlformats-officedocument.drawingml.chart+xml"/>
  <Override PartName="/ppt/diagrams/quickStyle78.xml" ContentType="application/vnd.openxmlformats-officedocument.drawingml.diagramStyle+xml"/>
  <Override PartName="/ppt/diagrams/drawing79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diagrams/drawing57.xml" ContentType="application/vnd.ms-office.drawingml.diagramDrawing+xml"/>
  <Override PartName="/ppt/diagrams/quickStyle67.xml" ContentType="application/vnd.openxmlformats-officedocument.drawingml.diagramStyle+xml"/>
  <Override PartName="/ppt/diagrams/drawing68.xml" ContentType="application/vnd.ms-office.drawingml.diagramDrawing+xml"/>
  <Override PartName="/ppt/diagrams/layout78.xml" ContentType="application/vnd.openxmlformats-officedocument.drawingml.diagramLayout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diagrams/layout67.xml" ContentType="application/vnd.openxmlformats-officedocument.drawingml.diagramLayout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layout56.xml" ContentType="application/vnd.openxmlformats-officedocument.drawingml.diagramLayout+xml"/>
  <Override PartName="/ppt/diagrams/colors77.xml" ContentType="application/vnd.openxmlformats-officedocument.drawingml.diagramColors+xml"/>
  <Override PartName="/ppt/diagrams/quickStyle81.xml" ContentType="application/vnd.openxmlformats-officedocument.drawingml.diagramStyle+xml"/>
  <Override PartName="/ppt/diagrams/drawing82.xml" ContentType="application/vnd.ms-office.drawingml.diagramDrawing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drawing60.xml" ContentType="application/vnd.ms-office.drawingml.diagramDrawing+xml"/>
  <Override PartName="/ppt/diagrams/colors66.xml" ContentType="application/vnd.openxmlformats-officedocument.drawingml.diagramColors+xml"/>
  <Override PartName="/ppt/diagrams/quickStyle70.xml" ContentType="application/vnd.openxmlformats-officedocument.drawingml.diagramStyle+xml"/>
  <Override PartName="/ppt/diagrams/drawing71.xml" ContentType="application/vnd.ms-office.drawingml.diagramDrawing+xml"/>
  <Override PartName="/ppt/diagrams/data79.xml" ContentType="application/vnd.openxmlformats-officedocument.drawingml.diagramData+xml"/>
  <Override PartName="/ppt/diagrams/layout81.xml" ContentType="application/vnd.openxmlformats-officedocument.drawingml.diagramLayout+xml"/>
  <Override PartName="/ppt/drawings/drawing12.xml" ContentType="application/vnd.openxmlformats-officedocument.drawingml.chartshapes+xml"/>
  <Override PartName="/ppt/diagrams/drawing6.xml" ContentType="application/vnd.ms-office.drawingml.diagramDrawing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ata68.xml" ContentType="application/vnd.openxmlformats-officedocument.drawingml.diagramData+xml"/>
  <Override PartName="/ppt/diagrams/layout70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drawings/drawing6.xml" ContentType="application/vnd.openxmlformats-officedocument.drawingml.chartshape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diagrams/colors80.xml" ContentType="application/vnd.openxmlformats-officedocument.drawingml.diagramColors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diagrams/data82.xml" ContentType="application/vnd.openxmlformats-officedocument.drawingml.diagramData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quickStyle39.xml" ContentType="application/vnd.openxmlformats-officedocument.drawingml.diagramStyle+xml"/>
  <Override PartName="/ppt/notesSlides/notesSlide49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data60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quickStyle64.xml" ContentType="application/vnd.openxmlformats-officedocument.drawingml.diagramStyle+xml"/>
  <Override PartName="/ppt/diagrams/drawing65.xml" ContentType="application/vnd.ms-office.drawingml.diagramDrawing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notesSlides/notesSlide52.xml" ContentType="application/vnd.openxmlformats-officedocument.presentationml.notesSlide+xml"/>
  <Override PartName="/ppt/diagrams/layout75.xml" ContentType="application/vnd.openxmlformats-officedocument.drawingml.diagramLayout+xml"/>
  <Override PartName="/ppt/notesSlides/notesSlide30.xml" ContentType="application/vnd.openxmlformats-officedocument.presentationml.notesSlid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data29.xml" ContentType="application/vnd.openxmlformats-officedocument.drawingml.diagramData+xml"/>
  <Override PartName="/ppt/diagrams/data76.xml" ContentType="application/vnd.openxmlformats-officedocument.drawingml.diagramData+xml"/>
  <Override PartName="/ppt/slides/slide77.xml" ContentType="application/vnd.openxmlformats-officedocument.presentationml.slide+xml"/>
  <Override PartName="/ppt/diagrams/colors16.xml" ContentType="application/vnd.openxmlformats-officedocument.drawingml.diagramColors+xml"/>
  <Override PartName="/ppt/diagrams/layout31.xml" ContentType="application/vnd.openxmlformats-officedocument.drawingml.diagramLayout+xml"/>
  <Override PartName="/ppt/diagrams/colors63.xml" ContentType="application/vnd.openxmlformats-officedocument.drawingml.diagramColor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charts/chart29.xml" ContentType="application/vnd.openxmlformats-officedocument.drawingml.chart+xml"/>
  <Override PartName="/ppt/slides/slide55.xml" ContentType="application/vnd.openxmlformats-officedocument.presentationml.slide+xml"/>
  <Override PartName="/ppt/diagrams/data32.xml" ContentType="application/vnd.openxmlformats-officedocument.drawingml.diagramData+xml"/>
  <Override PartName="/ppt/diagrams/quickStyle58.xml" ContentType="application/vnd.openxmlformats-officedocument.drawingml.diagramStyle+xml"/>
  <Override PartName="/ppt/diagrams/drawing59.xml" ContentType="application/vnd.ms-office.drawingml.diagramDrawing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notesSlides/notesSlide46.xml" ContentType="application/vnd.openxmlformats-officedocument.presentationml.notesSlide+xml"/>
  <Override PartName="/ppt/diagrams/layout69.xml" ContentType="application/vnd.openxmlformats-officedocument.drawingml.diagramLayout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ppt/diagrams/colors79.xml" ContentType="application/vnd.openxmlformats-officedocument.drawingml.diagramColors+xml"/>
  <Override PartName="/ppt/diagrams/quickStyle83.xml" ContentType="application/vnd.openxmlformats-officedocument.drawingml.diagramStyle+xml"/>
  <Override PartName="/ppt/diagrams/drawing84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diagrams/drawing62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layout25.xml" ContentType="application/vnd.openxmlformats-officedocument.drawingml.diagramLayout+xml"/>
  <Override PartName="/ppt/diagrams/colors57.xml" ContentType="application/vnd.openxmlformats-officedocument.drawingml.diagramColors+xml"/>
  <Override PartName="/ppt/diagrams/layout72.xml" ContentType="application/vnd.openxmlformats-officedocument.drawingml.diagramLayout+xml"/>
  <Override PartName="/ppt/drawings/drawing8.xml" ContentType="application/vnd.openxmlformats-officedocument.drawingml.chartshapes+xml"/>
  <Override PartName="/ppt/diagrams/quickStyle8.xml" ContentType="application/vnd.openxmlformats-officedocument.drawingml.diagramStyle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data48.xml" ContentType="application/vnd.openxmlformats-officedocument.drawingml.diagramData+xml"/>
  <Override PartName="/ppt/diagrams/colors82.xml" ContentType="application/vnd.openxmlformats-officedocument.drawingml.diagramColor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diagrams/layout5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diagrams/data73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51.xml" ContentType="application/vnd.openxmlformats-officedocument.drawingml.diagramData+xml"/>
  <Override PartName="/ppt/diagrams/quickStyle77.xml" ContentType="application/vnd.openxmlformats-officedocument.drawingml.diagramStyle+xml"/>
  <Override PartName="/ppt/diagrams/drawing78.xml" ContentType="application/vnd.ms-office.drawingml.diagramDrawing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Override PartName="/ppt/notesSlides/notesSlide43.xml" ContentType="application/vnd.openxmlformats-officedocument.presentationml.notesSlide+xml"/>
  <Override PartName="/ppt/diagrams/quickStyle55.xml" ContentType="application/vnd.openxmlformats-officedocument.drawingml.diagramStyle+xml"/>
  <Override PartName="/ppt/diagrams/drawing56.xml" ContentType="application/vnd.ms-office.drawingml.diagramDrawing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layout66.xml" ContentType="application/vnd.openxmlformats-officedocument.drawingml.diagramLayout+xml"/>
  <Override PartName="/ppt/diagrams/quickStyle80.xml" ContentType="application/vnd.openxmlformats-officedocument.drawingml.diagramStyle+xml"/>
  <Override PartName="/ppt/diagrams/drawing81.xml" ContentType="application/vnd.ms-office.drawingml.diagramDrawing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76.xml" ContentType="application/vnd.openxmlformats-officedocument.drawingml.diagramColors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54.xml" ContentType="application/vnd.openxmlformats-officedocument.drawingml.diagramColors+xml"/>
  <Override PartName="/ppt/diagrams/data67.xml" ContentType="application/vnd.openxmlformats-officedocument.drawingml.diagramData+xml"/>
  <Override PartName="/ppt/slides/slide68.xml" ContentType="application/vnd.openxmlformats-officedocument.presentationml.slide+xml"/>
  <Override PartName="/ppt/drawings/drawing5.xml" ContentType="application/vnd.openxmlformats-officedocument.drawingml.chartshapes+xml"/>
  <Override PartName="/ppt/diagrams/layout22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45.xml" ContentType="application/vnd.openxmlformats-officedocument.drawingml.diagramData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diagrams/colors10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70.xml" ContentType="application/vnd.openxmlformats-officedocument.drawingml.diagramData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diagrams/quickStyle74.xml" ContentType="application/vnd.openxmlformats-officedocument.drawingml.diagramStyle+xml"/>
  <Override PartName="/ppt/diagrams/drawing75.xml" ContentType="application/vnd.ms-office.drawingml.diagramDrawing+xml"/>
  <Override PartName="/ppt/drawings/drawing16.xml" ContentType="application/vnd.openxmlformats-officedocument.drawingml.chartshapes+xml"/>
  <Override PartName="/ppt/diagrams/quickStyle52.xml" ContentType="application/vnd.openxmlformats-officedocument.drawingml.diagramStyle+xml"/>
  <Override PartName="/ppt/diagrams/drawing53.xml" ContentType="application/vnd.ms-office.drawingml.diagramDrawing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colors73.xml" ContentType="application/vnd.openxmlformats-officedocument.drawingml.diagramColors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64.xml" ContentType="application/vnd.openxmlformats-officedocument.drawingml.diagramData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diagrams/data42.xml" ContentType="application/vnd.openxmlformats-officedocument.drawingml.diagramData+xml"/>
  <Override PartName="/ppt/diagrams/quickStyle68.xml" ContentType="application/vnd.openxmlformats-officedocument.drawingml.diagramStyle+xml"/>
  <Override PartName="/ppt/diagrams/drawing69.xml" ContentType="application/vnd.ms-office.drawingml.diagramDrawing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diagrams/layout79.xml" ContentType="application/vnd.openxmlformats-officedocument.drawingml.diagramLayout+xml"/>
  <Override PartName="/ppt/notesSlides/notesSlide56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diagrams/layout57.xml" ContentType="application/vnd.openxmlformats-officedocument.drawingml.diagramLayout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quickStyle71.xml" ContentType="application/vnd.openxmlformats-officedocument.drawingml.diagramStyle+xml"/>
  <Override PartName="/ppt/diagrams/drawing72.xml" ContentType="application/vnd.ms-office.drawingml.diagramDrawing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drawings/drawing13.xml" ContentType="application/vnd.openxmlformats-officedocument.drawingml.chartshapes+xml"/>
  <Override PartName="/ppt/diagrams/layout35.xml" ContentType="application/vnd.openxmlformats-officedocument.drawingml.diagramLayout+xml"/>
  <Override PartName="/ppt/diagrams/colors67.xml" ContentType="application/vnd.openxmlformats-officedocument.drawingml.diagramColors+xml"/>
  <Override PartName="/ppt/diagrams/layout82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colors45.xml" ContentType="application/vnd.openxmlformats-officedocument.drawingml.diagramColors+xml"/>
  <Override PartName="/ppt/diagrams/drawing50.xml" ContentType="application/vnd.ms-office.drawingml.diagramDrawing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36.xml" ContentType="application/vnd.openxmlformats-officedocument.drawingml.diagramData+xml"/>
  <Override PartName="/ppt/diagrams/colors70.xml" ContentType="application/vnd.openxmlformats-officedocument.drawingml.diagramColors+xml"/>
  <Override PartName="/ppt/diagrams/data83.xml" ContentType="application/vnd.openxmlformats-officedocument.drawingml.diagramData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diagrams/drawing66.xml" ContentType="application/vnd.ms-office.drawingml.diagramDrawing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65.xml" ContentType="application/vnd.openxmlformats-officedocument.drawingml.diagramStyle+xml"/>
  <Override PartName="/ppt/diagrams/layout76.xml" ContentType="application/vnd.openxmlformats-officedocument.drawingml.diagram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diagrams/quickStyle43.xml" ContentType="application/vnd.openxmlformats-officedocument.drawingml.diagramStyle+xml"/>
  <Override PartName="/ppt/diagrams/drawing44.xml" ContentType="application/vnd.ms-office.drawingml.diagramDrawing+xml"/>
  <Default Extension="wdp" ContentType="image/vnd.ms-photo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colors64.xml" ContentType="application/vnd.openxmlformats-officedocument.drawingml.diagramColors+xml"/>
  <Override PartName="/ppt/diagrams/data77.xml" ContentType="application/vnd.openxmlformats-officedocument.drawingml.diagramData+xml"/>
  <Override PartName="/ppt/slides/slide78.xml" ContentType="application/vnd.openxmlformats-officedocument.presentationml.slide+xml"/>
  <Override PartName="/ppt/drawings/drawing10.xml" ContentType="application/vnd.openxmlformats-officedocument.drawingml.chartshapes+xml"/>
  <Override PartName="/ppt/diagrams/drawing4.xml" ContentType="application/vnd.ms-office.drawingml.diagramDrawing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layout10.xml" ContentType="application/vnd.openxmlformats-officedocument.drawingml.diagramLayout+xml"/>
  <Override PartName="/ppt/diagrams/colors4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9"/>
  </p:notesMasterIdLst>
  <p:sldIdLst>
    <p:sldId id="844" r:id="rId2"/>
    <p:sldId id="743" r:id="rId3"/>
    <p:sldId id="269" r:id="rId4"/>
    <p:sldId id="756" r:id="rId5"/>
    <p:sldId id="757" r:id="rId6"/>
    <p:sldId id="758" r:id="rId7"/>
    <p:sldId id="759" r:id="rId8"/>
    <p:sldId id="760" r:id="rId9"/>
    <p:sldId id="761" r:id="rId10"/>
    <p:sldId id="762" r:id="rId11"/>
    <p:sldId id="763" r:id="rId12"/>
    <p:sldId id="764" r:id="rId13"/>
    <p:sldId id="765" r:id="rId14"/>
    <p:sldId id="766" r:id="rId15"/>
    <p:sldId id="767" r:id="rId16"/>
    <p:sldId id="827" r:id="rId17"/>
    <p:sldId id="378" r:id="rId18"/>
    <p:sldId id="828" r:id="rId19"/>
    <p:sldId id="691" r:id="rId20"/>
    <p:sldId id="692" r:id="rId21"/>
    <p:sldId id="693" r:id="rId22"/>
    <p:sldId id="836" r:id="rId23"/>
    <p:sldId id="695" r:id="rId24"/>
    <p:sldId id="837" r:id="rId25"/>
    <p:sldId id="697" r:id="rId26"/>
    <p:sldId id="326" r:id="rId27"/>
    <p:sldId id="327" r:id="rId28"/>
    <p:sldId id="829" r:id="rId29"/>
    <p:sldId id="598" r:id="rId30"/>
    <p:sldId id="342" r:id="rId31"/>
    <p:sldId id="380" r:id="rId32"/>
    <p:sldId id="830" r:id="rId33"/>
    <p:sldId id="663" r:id="rId34"/>
    <p:sldId id="651" r:id="rId35"/>
    <p:sldId id="665" r:id="rId36"/>
    <p:sldId id="698" r:id="rId37"/>
    <p:sldId id="664" r:id="rId38"/>
    <p:sldId id="688" r:id="rId39"/>
    <p:sldId id="838" r:id="rId40"/>
    <p:sldId id="505" r:id="rId41"/>
    <p:sldId id="509" r:id="rId42"/>
    <p:sldId id="831" r:id="rId43"/>
    <p:sldId id="513" r:id="rId44"/>
    <p:sldId id="832" r:id="rId45"/>
    <p:sldId id="845" r:id="rId46"/>
    <p:sldId id="769" r:id="rId47"/>
    <p:sldId id="839" r:id="rId48"/>
    <p:sldId id="772" r:id="rId49"/>
    <p:sldId id="771" r:id="rId50"/>
    <p:sldId id="770" r:id="rId51"/>
    <p:sldId id="773" r:id="rId52"/>
    <p:sldId id="774" r:id="rId53"/>
    <p:sldId id="775" r:id="rId54"/>
    <p:sldId id="776" r:id="rId55"/>
    <p:sldId id="777" r:id="rId56"/>
    <p:sldId id="778" r:id="rId57"/>
    <p:sldId id="779" r:id="rId58"/>
    <p:sldId id="806" r:id="rId59"/>
    <p:sldId id="807" r:id="rId60"/>
    <p:sldId id="808" r:id="rId61"/>
    <p:sldId id="809" r:id="rId62"/>
    <p:sldId id="810" r:id="rId63"/>
    <p:sldId id="781" r:id="rId64"/>
    <p:sldId id="811" r:id="rId65"/>
    <p:sldId id="782" r:id="rId66"/>
    <p:sldId id="783" r:id="rId67"/>
    <p:sldId id="813" r:id="rId68"/>
    <p:sldId id="784" r:id="rId69"/>
    <p:sldId id="814" r:id="rId70"/>
    <p:sldId id="785" r:id="rId71"/>
    <p:sldId id="786" r:id="rId72"/>
    <p:sldId id="787" r:id="rId73"/>
    <p:sldId id="815" r:id="rId74"/>
    <p:sldId id="788" r:id="rId75"/>
    <p:sldId id="789" r:id="rId76"/>
    <p:sldId id="790" r:id="rId77"/>
    <p:sldId id="791" r:id="rId78"/>
    <p:sldId id="792" r:id="rId79"/>
    <p:sldId id="793" r:id="rId80"/>
    <p:sldId id="794" r:id="rId81"/>
    <p:sldId id="795" r:id="rId82"/>
    <p:sldId id="796" r:id="rId83"/>
    <p:sldId id="797" r:id="rId84"/>
    <p:sldId id="798" r:id="rId85"/>
    <p:sldId id="799" r:id="rId86"/>
    <p:sldId id="800" r:id="rId87"/>
    <p:sldId id="801" r:id="rId88"/>
    <p:sldId id="802" r:id="rId89"/>
    <p:sldId id="803" r:id="rId90"/>
    <p:sldId id="804" r:id="rId91"/>
    <p:sldId id="840" r:id="rId92"/>
    <p:sldId id="841" r:id="rId93"/>
    <p:sldId id="842" r:id="rId94"/>
    <p:sldId id="846" r:id="rId95"/>
    <p:sldId id="847" r:id="rId96"/>
    <p:sldId id="848" r:id="rId97"/>
    <p:sldId id="843" r:id="rId98"/>
    <p:sldId id="645" r:id="rId99"/>
    <p:sldId id="818" r:id="rId100"/>
    <p:sldId id="819" r:id="rId101"/>
    <p:sldId id="820" r:id="rId102"/>
    <p:sldId id="821" r:id="rId103"/>
    <p:sldId id="822" r:id="rId104"/>
    <p:sldId id="823" r:id="rId105"/>
    <p:sldId id="824" r:id="rId106"/>
    <p:sldId id="825" r:id="rId107"/>
    <p:sldId id="707" r:id="rId10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7E"/>
    <a:srgbClr val="0000CC"/>
    <a:srgbClr val="666633"/>
    <a:srgbClr val="669900"/>
    <a:srgbClr val="595959"/>
    <a:srgbClr val="CC9900"/>
    <a:srgbClr val="00CC99"/>
    <a:srgbClr val="99FFCC"/>
    <a:srgbClr val="00FF99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5411" autoAdjust="0"/>
  </p:normalViewPr>
  <p:slideViewPr>
    <p:cSldViewPr>
      <p:cViewPr>
        <p:scale>
          <a:sx n="100" d="100"/>
          <a:sy n="100" d="100"/>
        </p:scale>
        <p:origin x="-2124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9.xlsx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751704837029209E-2"/>
          <c:y val="0.11069103421444219"/>
          <c:w val="0.9085232143808557"/>
          <c:h val="0.75761724321197665"/>
        </c:manualLayout>
      </c:layout>
      <c:barChart>
        <c:barDir val="col"/>
        <c:grouping val="clustered"/>
        <c:ser>
          <c:idx val="1"/>
          <c:order val="0"/>
          <c:tx>
            <c:strRef>
              <c:f>Sheet1!$B$1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6350">
              <a:solidFill>
                <a:srgbClr val="4F81BD">
                  <a:lumMod val="75000"/>
                </a:srgbClr>
              </a:solidFill>
              <a:prstDash val="sysDot"/>
            </a:ln>
            <a:scene3d>
              <a:camera prst="orthographicFront"/>
              <a:lightRig rig="threePt" dir="t"/>
            </a:scene3d>
            <a:sp3d prstMaterial="metal">
              <a:bevelT/>
            </a:sp3d>
          </c:spPr>
          <c:cat>
            <c:strRef>
              <c:f>Sheet1!$A$2:$A$3</c:f>
              <c:strCache>
                <c:ptCount val="2"/>
                <c:pt idx="0">
                  <c:v>прогноз, 2019</c:v>
                </c:pt>
                <c:pt idx="1">
                  <c:v>фактически, 2019</c:v>
                </c:pt>
              </c:strCache>
            </c:strRef>
          </c:cat>
          <c:val>
            <c:numRef>
              <c:f>Sheet1!$B$2:$B$3</c:f>
              <c:numCache>
                <c:formatCode>#,##0.0</c:formatCode>
                <c:ptCount val="2"/>
                <c:pt idx="0">
                  <c:v>147.69999999999999</c:v>
                </c:pt>
                <c:pt idx="1">
                  <c:v>171.5</c:v>
                </c:pt>
              </c:numCache>
            </c:numRef>
          </c:val>
        </c:ser>
        <c:gapWidth val="4"/>
        <c:overlap val="94"/>
        <c:axId val="65909120"/>
        <c:axId val="65910656"/>
      </c:barChart>
      <c:catAx>
        <c:axId val="65909120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53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5910656"/>
        <c:crosses val="autoZero"/>
        <c:lblAlgn val="ctr"/>
        <c:lblOffset val="100"/>
        <c:tickLblSkip val="1"/>
        <c:tickMarkSkip val="1"/>
      </c:catAx>
      <c:valAx>
        <c:axId val="65910656"/>
        <c:scaling>
          <c:orientation val="minMax"/>
          <c:max val="180"/>
          <c:min val="50"/>
        </c:scaling>
        <c:axPos val="l"/>
        <c:numFmt formatCode="#,##0.0" sourceLinked="1"/>
        <c:majorTickMark val="cross"/>
        <c:tickLblPos val="nextTo"/>
        <c:txPr>
          <a:bodyPr rot="0" vert="horz"/>
          <a:lstStyle/>
          <a:p>
            <a:pPr>
              <a:defRPr sz="78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909120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1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/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0"/>
      <c:hPercent val="110"/>
      <c:rotY val="170"/>
      <c:depthPercent val="60"/>
      <c:perspective val="60"/>
    </c:view3D>
    <c:plotArea>
      <c:layout>
        <c:manualLayout>
          <c:layoutTarget val="inner"/>
          <c:xMode val="edge"/>
          <c:yMode val="edge"/>
          <c:x val="0.12926171783382095"/>
          <c:y val="0.21888335936530329"/>
          <c:w val="0.86681894266061332"/>
          <c:h val="0.774999099199211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4 141,5 млн. руб.</c:v>
                </c:pt>
              </c:strCache>
            </c:strRef>
          </c:tx>
          <c:explosion val="10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spPr>
              <a:solidFill>
                <a:srgbClr val="66CCFF"/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0.27</c:v>
                </c:pt>
                <c:pt idx="1">
                  <c:v>0.16</c:v>
                </c:pt>
                <c:pt idx="2">
                  <c:v>0.56999999999999995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0"/>
      <c:hPercent val="110"/>
      <c:rotY val="170"/>
      <c:depthPercent val="60"/>
      <c:perspective val="60"/>
    </c:view3D>
    <c:plotArea>
      <c:layout>
        <c:manualLayout>
          <c:layoutTarget val="inner"/>
          <c:xMode val="edge"/>
          <c:yMode val="edge"/>
          <c:x val="0"/>
          <c:y val="0.13109191571306889"/>
          <c:w val="0.97843405773544379"/>
          <c:h val="0.858416947305720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4 141,5 млн. 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explosion val="8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66CCFF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0.32000000000000134</c:v>
                </c:pt>
                <c:pt idx="1">
                  <c:v>0.18000000000000024</c:v>
                </c:pt>
                <c:pt idx="2">
                  <c:v>0.5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"/>
          <c:y val="6.5847428866103563E-2"/>
          <c:w val="0.89184627633966673"/>
          <c:h val="0.7455180633524378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 за 2018 год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-5.9160093322964194E-3"/>
                  <c:y val="-2.0749532731657271E-2"/>
                </c:manualLayout>
              </c:layout>
              <c:showVal val="1"/>
            </c:dLbl>
            <c:dLbl>
              <c:idx val="1"/>
              <c:layout>
                <c:manualLayout>
                  <c:x val="-9.4675783150531267E-3"/>
                  <c:y val="-1.8155583021639575E-2"/>
                </c:manualLayout>
              </c:layout>
              <c:showVal val="1"/>
            </c:dLbl>
            <c:dLbl>
              <c:idx val="2"/>
              <c:layout>
                <c:manualLayout>
                  <c:x val="7.4104744664224989E-3"/>
                  <c:y val="-1.5561996379487283E-2"/>
                </c:manualLayout>
              </c:layout>
              <c:showVal val="1"/>
            </c:dLbl>
            <c:dLbl>
              <c:idx val="3"/>
              <c:layout>
                <c:manualLayout>
                  <c:x val="-1.4697441025071278E-3"/>
                  <c:y val="-7.7809981897441569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 межбюджетные  трансферты</c:v>
                </c:pt>
                <c:pt idx="1">
                  <c:v>Субсидии*</c:v>
                </c:pt>
                <c:pt idx="2">
                  <c:v>Субвенции</c:v>
                </c:pt>
                <c:pt idx="3">
                  <c:v>Иные межбюджетные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3987.9</c:v>
                </c:pt>
                <c:pt idx="1">
                  <c:v>1116.8</c:v>
                </c:pt>
                <c:pt idx="2">
                  <c:v>2793.2</c:v>
                </c:pt>
                <c:pt idx="3">
                  <c:v>77.900000000000006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 за 2019 год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2.5183197237344006E-2"/>
                  <c:y val="-1.7633250716591272E-2"/>
                </c:manualLayout>
              </c:layout>
              <c:showVal val="1"/>
            </c:dLbl>
            <c:dLbl>
              <c:idx val="1"/>
              <c:layout>
                <c:manualLayout>
                  <c:x val="2.5170930081842811E-2"/>
                  <c:y val="-2.3342994569230821E-2"/>
                </c:manualLayout>
              </c:layout>
              <c:showVal val="1"/>
            </c:dLbl>
            <c:dLbl>
              <c:idx val="2"/>
              <c:layout>
                <c:manualLayout>
                  <c:x val="4.1189867792466708E-2"/>
                  <c:y val="-3.9407928856554378E-2"/>
                </c:manualLayout>
              </c:layout>
              <c:showVal val="1"/>
            </c:dLbl>
            <c:dLbl>
              <c:idx val="3"/>
              <c:layout>
                <c:manualLayout>
                  <c:x val="1.6167185127578483E-2"/>
                  <c:y val="-1.296833031623942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 межбюджетные  трансферты</c:v>
                </c:pt>
                <c:pt idx="1">
                  <c:v>Субсидии*</c:v>
                </c:pt>
                <c:pt idx="2">
                  <c:v>Субвенции</c:v>
                </c:pt>
                <c:pt idx="3">
                  <c:v>Иные межбюджетные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5558.7</c:v>
                </c:pt>
                <c:pt idx="1">
                  <c:v>1896.5</c:v>
                </c:pt>
                <c:pt idx="2">
                  <c:v>2874.9</c:v>
                </c:pt>
                <c:pt idx="3">
                  <c:v>787.3</c:v>
                </c:pt>
              </c:numCache>
            </c:numRef>
          </c:val>
        </c:ser>
        <c:shape val="cylinder"/>
        <c:axId val="44689664"/>
        <c:axId val="44695552"/>
        <c:axId val="0"/>
      </c:bar3DChart>
      <c:catAx>
        <c:axId val="446896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695552"/>
        <c:crosses val="autoZero"/>
        <c:auto val="1"/>
        <c:lblAlgn val="ctr"/>
        <c:lblOffset val="100"/>
      </c:catAx>
      <c:valAx>
        <c:axId val="44695552"/>
        <c:scaling>
          <c:orientation val="minMax"/>
        </c:scaling>
        <c:axPos val="l"/>
        <c:majorGridlines/>
        <c:numFmt formatCode="#,##0.0" sourceLinked="1"/>
        <c:majorTickMark val="none"/>
        <c:tickLblPos val="none"/>
        <c:crossAx val="44689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931702511981726"/>
          <c:y val="0.10488366135106049"/>
          <c:w val="0.32882515368663234"/>
          <c:h val="0.14170772070101664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265026108210222"/>
          <c:y val="9.114213647043334E-4"/>
          <c:w val="0.66593101267030519"/>
          <c:h val="0.715828072243218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explosion val="11"/>
          <c:dPt>
            <c:idx val="0"/>
            <c:explosion val="13"/>
            <c:spPr>
              <a:solidFill>
                <a:srgbClr val="99FF99"/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c:spPr>
          </c:dPt>
          <c:dPt>
            <c:idx val="1"/>
            <c:explosion val="14"/>
            <c:spPr>
              <a:solidFill>
                <a:srgbClr val="FF0066"/>
              </a:solidFill>
              <a:ln w="28575">
                <a:solidFill>
                  <a:srgbClr val="FF0066"/>
                </a:solidFill>
              </a:ln>
            </c:spPr>
          </c:dPt>
          <c:dPt>
            <c:idx val="2"/>
            <c:explosion val="1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19803348921879421"/>
                  <c:y val="9.856828294124046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2 683,8</a:t>
                    </a:r>
                  </a:p>
                  <a:p>
                    <a:r>
                      <a:rPr lang="ru-RU" dirty="0" smtClean="0"/>
                      <a:t>млн. руб.</a:t>
                    </a:r>
                  </a:p>
                  <a:p>
                    <a:r>
                      <a:rPr lang="ru-RU" b="0" dirty="0" smtClean="0"/>
                      <a:t>(исполнено 75 %)</a:t>
                    </a:r>
                    <a:endParaRPr lang="en-US" b="0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4,8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20859247983428139"/>
                  <c:y val="-0.126995679897134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874,9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ru-RU" dirty="0" smtClean="0"/>
                      <a:t>млн. руб. </a:t>
                    </a:r>
                    <a:r>
                      <a:rPr lang="ru-RU" b="0" dirty="0" smtClean="0"/>
                      <a:t>(исполнено 100</a:t>
                    </a:r>
                    <a:r>
                      <a:rPr lang="ru-RU" b="0" baseline="0" dirty="0" smtClean="0"/>
                      <a:t> </a:t>
                    </a:r>
                    <a:r>
                      <a:rPr lang="ru-RU" b="0" dirty="0" smtClean="0"/>
                      <a:t>%)</a:t>
                    </a:r>
                    <a:endParaRPr lang="en-US" b="0" dirty="0"/>
                  </a:p>
                </c:rich>
              </c:tx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Субсидии и иные межбюджетные трансферты</c:v>
                </c:pt>
                <c:pt idx="1">
                  <c:v>Другие безвозмездные поступления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2683.8</c:v>
                </c:pt>
                <c:pt idx="1">
                  <c:v>4.8</c:v>
                </c:pt>
                <c:pt idx="2">
                  <c:v>2874.9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2265026108210222"/>
          <c:y val="9.114213647043334E-4"/>
          <c:w val="0.66593101267030619"/>
          <c:h val="0.715828072243218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explosion val="11"/>
          <c:dPt>
            <c:idx val="0"/>
            <c:explosion val="13"/>
            <c:spPr>
              <a:solidFill>
                <a:srgbClr val="99FF99"/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c:spPr>
          </c:dPt>
          <c:dPt>
            <c:idx val="1"/>
            <c:explosion val="14"/>
            <c:spPr>
              <a:solidFill>
                <a:srgbClr val="FF0066"/>
              </a:solidFill>
              <a:ln w="28575">
                <a:solidFill>
                  <a:srgbClr val="FF0066"/>
                </a:solidFill>
              </a:ln>
            </c:spPr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21700218494241583"/>
                  <c:y val="-3.59909918934326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3 568,4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9677443247047154E-3"/>
                  <c:y val="-1.90365422360478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22440969521904972"/>
                  <c:y val="8.315002036810825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2 874,9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Субсидии и иные межбюджетные трансферты</c:v>
                </c:pt>
                <c:pt idx="1">
                  <c:v>Другие безвозмездные поступления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3568.4</c:v>
                </c:pt>
                <c:pt idx="1">
                  <c:v>4.9000000000000004</c:v>
                </c:pt>
                <c:pt idx="2" formatCode="#,##0.00">
                  <c:v>2876.4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"/>
          <c:y val="1.2630826407415923E-2"/>
          <c:w val="0.99422556785724747"/>
          <c:h val="0.523645394042975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cene3d>
              <a:camera prst="orthographicFront"/>
              <a:lightRig rig="harsh" dir="t">
                <a:rot lat="0" lon="0" rev="3000000"/>
              </a:lightRig>
            </a:scene3d>
            <a:sp3d>
              <a:bevelT w="152400" h="107950" prst="angle"/>
              <a:bevelB w="82550" h="44450" prst="angle"/>
              <a:contourClr>
                <a:srgbClr val="000000"/>
              </a:contourClr>
            </a:sp3d>
          </c:spPr>
          <c:dPt>
            <c:idx val="1"/>
            <c:spPr>
              <a:ln w="57150">
                <a:noFill/>
              </a:ln>
              <a:scene3d>
                <a:camera prst="orthographicFront"/>
                <a:lightRig rig="harsh" dir="t">
                  <a:rot lat="0" lon="0" rev="3000000"/>
                </a:lightRig>
              </a:scene3d>
              <a:sp3d>
                <a:bevelT w="152400" h="1079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4"/>
            <c:spPr>
              <a:ln w="76200">
                <a:solidFill>
                  <a:schemeClr val="tx2">
                    <a:lumMod val="75000"/>
                  </a:schemeClr>
                </a:solidFill>
              </a:ln>
              <a:scene3d>
                <a:camera prst="orthographicFront"/>
                <a:lightRig rig="harsh" dir="t">
                  <a:rot lat="0" lon="0" rev="3000000"/>
                </a:lightRig>
              </a:scene3d>
              <a:sp3d>
                <a:bevelT w="152400" h="107950" prst="angle"/>
                <a:bevelB w="82550" h="44450" prst="angle"/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-1.4047111776174324E-2"/>
                  <c:y val="-9.6640708110058027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0"/>
                  <c:y val="-1.2080088513757395E-2"/>
                </c:manualLayout>
              </c:layout>
              <c:dLblPos val="outEnd"/>
              <c:showVal val="1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Поступления на реализацию программ по поддержке местных инициатив, грант от Фонда поддержки детей, находящихся в трудной жизненной ситуации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6449.7</c:v>
                </c:pt>
                <c:pt idx="1">
                  <c:v>2761</c:v>
                </c:pt>
                <c:pt idx="2" formatCode="#,##0.00">
                  <c:v>2876.4</c:v>
                </c:pt>
                <c:pt idx="3">
                  <c:v>807.4</c:v>
                </c:pt>
                <c:pt idx="4">
                  <c:v>4.9000000000000004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ln>
              <a:solidFill>
                <a:srgbClr val="FF0000"/>
              </a:soli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angle"/>
            </a:sp3d>
          </c:spPr>
          <c:dPt>
            <c:idx val="4"/>
            <c:spPr>
              <a:ln w="76200">
                <a:solidFill>
                  <a:srgbClr val="FF0000"/>
                </a:solidFill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c:spPr>
          </c:dPt>
          <c:dLbls>
            <c:dLbl>
              <c:idx val="0"/>
              <c:layout>
                <c:manualLayout>
                  <c:x val="1.0072993756996156E-2"/>
                  <c:y val="4.7993916591850174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9641897865690364E-3"/>
                  <c:y val="-4.3694590175768225E-17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4972643157643352E-2"/>
                  <c:y val="0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1.2486321578821626E-2"/>
                  <c:y val="0"/>
                </c:manualLayout>
              </c:layout>
              <c:dLblPos val="outEnd"/>
              <c:showVal val="1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Поступления на реализацию программ по поддержке местных инициатив, грант от Фонда поддержки детей, находящихся в трудной жизненной ситуации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 formatCode="General">
                  <c:v>5556</c:v>
                </c:pt>
                <c:pt idx="1">
                  <c:v>1892</c:v>
                </c:pt>
                <c:pt idx="2">
                  <c:v>2872.6</c:v>
                </c:pt>
                <c:pt idx="3">
                  <c:v>787.2</c:v>
                </c:pt>
                <c:pt idx="4">
                  <c:v>4.2</c:v>
                </c:pt>
              </c:numCache>
            </c:numRef>
          </c:val>
        </c:ser>
        <c:gapWidth val="100"/>
        <c:axId val="45914368"/>
        <c:axId val="45924352"/>
      </c:barChart>
      <c:catAx>
        <c:axId val="45914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924352"/>
        <c:crosses val="autoZero"/>
        <c:auto val="1"/>
        <c:lblAlgn val="ctr"/>
        <c:lblOffset val="100"/>
      </c:catAx>
      <c:valAx>
        <c:axId val="459243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45914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92741416145564"/>
          <c:y val="4.1548085220363656E-2"/>
          <c:w val="0.15632474089821954"/>
          <c:h val="0.12608244145712524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60"/>
      <c:rotY val="330"/>
      <c:perspective val="10"/>
    </c:view3D>
    <c:plotArea>
      <c:layout>
        <c:manualLayout>
          <c:layoutTarget val="inner"/>
          <c:xMode val="edge"/>
          <c:yMode val="edge"/>
          <c:x val="0"/>
          <c:y val="2.4617106035837288E-2"/>
          <c:w val="1"/>
          <c:h val="0.970405414273218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spPr>
              <a:noFill/>
              <a:ln>
                <a:noFill/>
              </a:ln>
            </c:spPr>
          </c:dPt>
          <c:dPt>
            <c:idx val="1"/>
            <c:spPr>
              <a:solidFill>
                <a:srgbClr val="00B0F0"/>
              </a:solidFill>
              <a:ln>
                <a:noFill/>
              </a:ln>
            </c:spPr>
          </c:dPt>
          <c:dPt>
            <c:idx val="2"/>
            <c:spPr>
              <a:solidFill>
                <a:srgbClr val="6600FF"/>
              </a:solidFill>
            </c:spPr>
          </c:dPt>
          <c:dPt>
            <c:idx val="3"/>
            <c:spPr>
              <a:solidFill>
                <a:srgbClr val="99CCFF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0.22265813057808392"/>
                  <c:y val="0.1069094174721327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ru-RU" dirty="0" smtClean="0"/>
                  </a:p>
                </c:rich>
              </c:tx>
              <c:showVal val="1"/>
            </c:dLbl>
            <c:dLbl>
              <c:idx val="2"/>
              <c:layout>
                <c:manualLayout>
                  <c:x val="0.17495972669703391"/>
                  <c:y val="-0.2467924315598945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2</a:t>
                    </a:r>
                    <a:r>
                      <a:rPr lang="ru-RU" sz="1400" dirty="0" smtClean="0"/>
                      <a:t>5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0.13972812544637941"/>
                  <c:y val="0.1170409637024454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ru-RU" sz="1400" b="1" dirty="0" smtClean="0"/>
                      <a:t>2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1">
                  <c:v>5171.9000000000005</c:v>
                </c:pt>
                <c:pt idx="2">
                  <c:v>2012.6</c:v>
                </c:pt>
                <c:pt idx="3">
                  <c:v>991.7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1">
                  <c:v>0.630000000000007</c:v>
                </c:pt>
                <c:pt idx="2">
                  <c:v>0.25</c:v>
                </c:pt>
                <c:pt idx="3">
                  <c:v>0.12000000000000002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60"/>
      <c:rotY val="330"/>
      <c:perspective val="10"/>
    </c:view3D>
    <c:plotArea>
      <c:layout>
        <c:manualLayout>
          <c:layoutTarget val="inner"/>
          <c:xMode val="edge"/>
          <c:yMode val="edge"/>
          <c:x val="0"/>
          <c:y val="2.8625575573762291E-2"/>
          <c:w val="1"/>
          <c:h val="0.970405414273219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dPt>
          <c:dPt>
            <c:idx val="1"/>
            <c:spPr>
              <a:solidFill>
                <a:srgbClr val="00B0F0"/>
              </a:solidFill>
              <a:ln>
                <a:noFill/>
              </a:ln>
            </c:spPr>
          </c:dPt>
          <c:dPt>
            <c:idx val="2"/>
            <c:spPr>
              <a:solidFill>
                <a:srgbClr val="6600FF"/>
              </a:solidFill>
            </c:spPr>
          </c:dPt>
          <c:dPt>
            <c:idx val="3"/>
            <c:spPr>
              <a:solidFill>
                <a:srgbClr val="99CCFF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0.24876518349813875"/>
                  <c:y val="-1.1937420058739923E-2"/>
                </c:manualLayout>
              </c:layout>
              <c:tx>
                <c:rich>
                  <a:bodyPr/>
                  <a:lstStyle/>
                  <a:p>
                    <a:endParaRPr lang="en-US" sz="14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23268284518094481"/>
                  <c:y val="-0.3205620010475056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31%</a:t>
                    </a:r>
                    <a:endParaRPr lang="en-US" sz="14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0.15648919125945362"/>
                  <c:y val="0.1381431474934159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10</a:t>
                    </a:r>
                    <a:r>
                      <a:rPr lang="en-US" sz="1400" dirty="0" smtClean="0"/>
                      <a:t>%</a:t>
                    </a:r>
                    <a:endParaRPr lang="en-US" sz="14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1">
                  <c:v>5952.4</c:v>
                </c:pt>
                <c:pt idx="2" formatCode="#,##0.00">
                  <c:v>3059.8</c:v>
                </c:pt>
                <c:pt idx="3" formatCode="#,##0.00">
                  <c:v>1019.4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1">
                  <c:v>0.59</c:v>
                </c:pt>
                <c:pt idx="2">
                  <c:v>0.31000000000000238</c:v>
                </c:pt>
                <c:pt idx="3">
                  <c:v>0.1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01555382735255E-2"/>
          <c:y val="0.22209466437885467"/>
          <c:w val="0.9029968892345297"/>
          <c:h val="0.575951437494605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5171.9000000000005</c:v>
                </c:pt>
                <c:pt idx="1">
                  <c:v>5952.4</c:v>
                </c:pt>
              </c:numCache>
            </c:numRef>
          </c:val>
        </c:ser>
        <c:axId val="129997440"/>
        <c:axId val="129999232"/>
      </c:barChart>
      <c:catAx>
        <c:axId val="129997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999232"/>
        <c:crosses val="autoZero"/>
        <c:auto val="1"/>
        <c:lblAlgn val="ctr"/>
        <c:lblOffset val="100"/>
      </c:catAx>
      <c:valAx>
        <c:axId val="129999232"/>
        <c:scaling>
          <c:orientation val="minMax"/>
          <c:min val="0"/>
        </c:scaling>
        <c:axPos val="l"/>
        <c:majorGridlines/>
        <c:numFmt formatCode="General" sourceLinked="1"/>
        <c:tickLblPos val="none"/>
        <c:crossAx val="1299974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66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66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66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2012.6</c:v>
                </c:pt>
                <c:pt idx="1">
                  <c:v>3059.8</c:v>
                </c:pt>
              </c:numCache>
            </c:numRef>
          </c:val>
        </c:ser>
        <c:axId val="129913216"/>
        <c:axId val="129914752"/>
      </c:barChart>
      <c:catAx>
        <c:axId val="1299132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9914752"/>
        <c:crosses val="autoZero"/>
        <c:auto val="1"/>
        <c:lblAlgn val="ctr"/>
        <c:lblOffset val="100"/>
      </c:catAx>
      <c:valAx>
        <c:axId val="129914752"/>
        <c:scaling>
          <c:orientation val="minMax"/>
        </c:scaling>
        <c:axPos val="l"/>
        <c:majorGridlines/>
        <c:numFmt formatCode="General" sourceLinked="1"/>
        <c:tickLblPos val="none"/>
        <c:crossAx val="1299132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Y val="10"/>
      <c:rAngAx val="1"/>
    </c:view3D>
    <c:floor>
      <c:spPr>
        <a:pattFill prst="horzBrick">
          <a:fgClr>
            <a:sysClr val="window" lastClr="FFFFFF">
              <a:lumMod val="95000"/>
            </a:sysClr>
          </a:fgClr>
          <a:bgClr>
            <a:srgbClr val="1F497D">
              <a:lumMod val="50000"/>
            </a:srgbClr>
          </a:bgClr>
        </a:pattFill>
        <a:ln w="6350">
          <a:solidFill>
            <a:srgbClr val="4F81BD">
              <a:lumMod val="50000"/>
            </a:srgbClr>
          </a:solidFill>
        </a:ln>
      </c:spPr>
    </c:floor>
    <c:sideWall>
      <c:spPr>
        <a:noFill/>
        <a:ln w="25432">
          <a:noFill/>
        </a:ln>
      </c:spPr>
    </c:sideWall>
    <c:backWall>
      <c:spPr>
        <a:noFill/>
        <a:ln w="25432">
          <a:noFill/>
        </a:ln>
      </c:spPr>
    </c:backWall>
    <c:plotArea>
      <c:layout>
        <c:manualLayout>
          <c:layoutTarget val="inner"/>
          <c:xMode val="edge"/>
          <c:yMode val="edge"/>
          <c:x val="3.0391028649861498E-2"/>
          <c:y val="3.7175242939910008E-2"/>
          <c:w val="0.95606211577461031"/>
          <c:h val="0.85880030176682798"/>
        </c:manualLayout>
      </c:layout>
      <c:bar3DChart>
        <c:barDir val="col"/>
        <c:grouping val="stacked"/>
        <c:ser>
          <c:idx val="1"/>
          <c:order val="0"/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ln w="12700">
              <a:solidFill>
                <a:srgbClr val="1F497D">
                  <a:lumMod val="60000"/>
                  <a:lumOff val="40000"/>
                </a:srgbClr>
              </a:solidFill>
              <a:prstDash val="sysDash"/>
            </a:ln>
            <a:scene3d>
              <a:camera prst="orthographicFront"/>
              <a:lightRig rig="threePt" dir="t"/>
            </a:scene3d>
            <a:sp3d prstMaterial="metal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6.769094277495084E-3"/>
                  <c:y val="-2.8670868721442352E-2"/>
                </c:manualLayout>
              </c:layout>
              <c:showVal val="1"/>
            </c:dLbl>
            <c:dLbl>
              <c:idx val="1"/>
              <c:layout>
                <c:manualLayout>
                  <c:x val="4.4367592622225459E-3"/>
                  <c:y val="-0.10799952487548672"/>
                </c:manualLayout>
              </c:layout>
              <c:showVal val="1"/>
            </c:dLbl>
            <c:dLbl>
              <c:idx val="2"/>
              <c:layout>
                <c:manualLayout>
                  <c:x val="3.0257349149962892E-3"/>
                  <c:y val="-0.11084909005382339"/>
                </c:manualLayout>
              </c:layout>
              <c:showVal val="1"/>
            </c:dLbl>
            <c:dLbl>
              <c:idx val="3"/>
              <c:layout>
                <c:manualLayout>
                  <c:x val="3.3549887455862452E-3"/>
                  <c:y val="-0.18132500644136562"/>
                </c:manualLayout>
              </c:layout>
              <c:showVal val="1"/>
            </c:dLbl>
            <c:dLbl>
              <c:idx val="4"/>
              <c:layout>
                <c:manualLayout>
                  <c:x val="2.3323350152725801E-3"/>
                  <c:y val="-0.1905603869073658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15,5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6.6964206341586898E-3"/>
                  <c:y val="-0.25602297144289177"/>
                </c:manualLayout>
              </c:layout>
              <c:showVal val="1"/>
            </c:dLbl>
            <c:dLbl>
              <c:idx val="6"/>
              <c:layout>
                <c:manualLayout>
                  <c:x val="7.5529473051635704E-4"/>
                  <c:y val="-0.24826260439147538"/>
                </c:manualLayout>
              </c:layout>
              <c:showVal val="1"/>
            </c:dLbl>
            <c:dLbl>
              <c:idx val="7"/>
              <c:layout>
                <c:manualLayout>
                  <c:x val="-2.2379926250697845E-4"/>
                  <c:y val="-0.22559166002831837"/>
                </c:manualLayout>
              </c:layout>
              <c:showVal val="1"/>
            </c:dLbl>
            <c:dLbl>
              <c:idx val="8"/>
              <c:layout>
                <c:manualLayout>
                  <c:x val="6.6087455506839794E-3"/>
                  <c:y val="-0.25358027595042854"/>
                </c:manualLayout>
              </c:layout>
              <c:showVal val="1"/>
            </c:dLbl>
            <c:dLbl>
              <c:idx val="9"/>
              <c:layout>
                <c:manualLayout>
                  <c:x val="6.0709161412828994E-3"/>
                  <c:y val="-0.23418379045354287"/>
                </c:manualLayout>
              </c:layout>
              <c:showVal val="1"/>
            </c:dLbl>
            <c:dLbl>
              <c:idx val="10"/>
              <c:layout>
                <c:manualLayout>
                  <c:x val="5.420964857070827E-3"/>
                  <c:y val="-0.22293888149543808"/>
                </c:manualLayout>
              </c:layout>
              <c:showVal val="1"/>
            </c:dLbl>
            <c:dLbl>
              <c:idx val="11"/>
              <c:layout>
                <c:manualLayout>
                  <c:x val="5.3925176816974375E-3"/>
                  <c:y val="-0.23229452046699381"/>
                </c:manualLayout>
              </c:layout>
              <c:showVal val="1"/>
            </c:dLbl>
            <c:numFmt formatCode="#,##0.0" sourceLinked="0"/>
            <c:spPr>
              <a:noFill/>
              <a:ln w="25432">
                <a:noFill/>
              </a:ln>
            </c:spPr>
            <c:txPr>
              <a:bodyPr anchor="t" anchorCtr="0"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Sheet1!$A$1:$A$12</c:f>
              <c:strCache>
                <c:ptCount val="12"/>
                <c:pt idx="0">
                  <c:v>январь </c:v>
                </c:pt>
                <c:pt idx="1">
                  <c:v>январь-февраль </c:v>
                </c:pt>
                <c:pt idx="2">
                  <c:v>январь-март</c:v>
                </c:pt>
                <c:pt idx="3">
                  <c:v>январь-апрель</c:v>
                </c:pt>
                <c:pt idx="4">
                  <c:v>январь-май</c:v>
                </c:pt>
                <c:pt idx="5">
                  <c:v>январь-июнь</c:v>
                </c:pt>
                <c:pt idx="6">
                  <c:v>январь-июль</c:v>
                </c:pt>
                <c:pt idx="7">
                  <c:v>январь-август</c:v>
                </c:pt>
                <c:pt idx="8">
                  <c:v>январь-сентябрь</c:v>
                </c:pt>
                <c:pt idx="9">
                  <c:v>январь-октябрь</c:v>
                </c:pt>
                <c:pt idx="10">
                  <c:v>январь-ноябрь</c:v>
                </c:pt>
                <c:pt idx="11">
                  <c:v>январь-декабрь</c:v>
                </c:pt>
              </c:strCache>
            </c:strRef>
          </c:cat>
          <c:val>
            <c:numRef>
              <c:f>Sheet1!$B$1:$B$12</c:f>
              <c:numCache>
                <c:formatCode>0.0</c:formatCode>
                <c:ptCount val="12"/>
                <c:pt idx="0" formatCode="General">
                  <c:v>92.8</c:v>
                </c:pt>
                <c:pt idx="1">
                  <c:v>106.3</c:v>
                </c:pt>
                <c:pt idx="2" formatCode="General">
                  <c:v>106</c:v>
                </c:pt>
                <c:pt idx="3" formatCode="General">
                  <c:v>114.6</c:v>
                </c:pt>
                <c:pt idx="4" formatCode="General">
                  <c:v>115.5</c:v>
                </c:pt>
                <c:pt idx="5">
                  <c:v>121.95</c:v>
                </c:pt>
                <c:pt idx="6" formatCode="General">
                  <c:v>120.5</c:v>
                </c:pt>
                <c:pt idx="7" formatCode="General">
                  <c:v>118.4</c:v>
                </c:pt>
                <c:pt idx="8" formatCode="General">
                  <c:v>122.1</c:v>
                </c:pt>
                <c:pt idx="9">
                  <c:v>119.7</c:v>
                </c:pt>
                <c:pt idx="10" formatCode="General">
                  <c:v>118.5</c:v>
                </c:pt>
                <c:pt idx="11" formatCode="General">
                  <c:v>119.9</c:v>
                </c:pt>
              </c:numCache>
            </c:numRef>
          </c:val>
        </c:ser>
        <c:dLbls>
          <c:showVal val="1"/>
        </c:dLbls>
        <c:gapWidth val="20"/>
        <c:gapDepth val="36"/>
        <c:shape val="cylinder"/>
        <c:axId val="79771520"/>
        <c:axId val="81037568"/>
        <c:axId val="0"/>
      </c:bar3DChart>
      <c:catAx>
        <c:axId val="79771520"/>
        <c:scaling>
          <c:orientation val="minMax"/>
        </c:scaling>
        <c:axPos val="b"/>
        <c:numFmt formatCode="General" sourceLinked="1"/>
        <c:tickLblPos val="nextTo"/>
        <c:spPr>
          <a:ln w="31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81037568"/>
        <c:crossesAt val="90"/>
        <c:auto val="1"/>
        <c:lblAlgn val="ctr"/>
        <c:lblOffset val="350"/>
        <c:tickLblSkip val="1"/>
        <c:tickMarkSkip val="1"/>
      </c:catAx>
      <c:valAx>
        <c:axId val="81037568"/>
        <c:scaling>
          <c:orientation val="minMax"/>
          <c:max val="130"/>
          <c:min val="90"/>
        </c:scaling>
        <c:axPos val="l"/>
        <c:numFmt formatCode="General" sourceLinked="1"/>
        <c:tickLblPos val="nextTo"/>
        <c:spPr>
          <a:ln w="31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9771520"/>
        <c:crosses val="autoZero"/>
        <c:crossBetween val="between"/>
        <c:majorUnit val="10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90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rotY val="0"/>
      <c:depthPercent val="160"/>
      <c:perspective val="30"/>
    </c:view3D>
    <c:plotArea>
      <c:layout>
        <c:manualLayout>
          <c:layoutTarget val="inner"/>
          <c:xMode val="edge"/>
          <c:yMode val="edge"/>
          <c:x val="6.7803507360059898E-2"/>
          <c:y val="7.5368236057508073E-2"/>
          <c:w val="0.90633230294671863"/>
          <c:h val="0.6571260600673999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заработной платы соответствующих категорий работников, установленный Соглашениями с Правительством Тверской области</c:v>
                </c:pt>
              </c:strCache>
            </c:strRef>
          </c:tx>
          <c:spPr>
            <a:solidFill>
              <a:srgbClr val="00B0F0"/>
            </a:solidFill>
          </c:spPr>
          <c:dPt>
            <c:idx val="2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-1.6264065897439981E-2"/>
                  <c:y val="1.1059560209896212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28 336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1687776988364505E-2"/>
                  <c:y val="-9.0857457061937034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27 217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4911975233377648E-2"/>
                  <c:y val="-9.2950622233600767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30 176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2.0320337889627612E-2"/>
                  <c:y val="-1.2455339100808444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 smtClean="0"/>
                      <a:t>30 006,5</a:t>
                    </a:r>
                    <a:endParaRPr lang="en-US" dirty="0"/>
                  </a:p>
                </c:rich>
              </c:tx>
              <c:showVal val="1"/>
            </c:dLbl>
            <c:numFmt formatCode="#,##0" sourceLinked="0"/>
            <c:txPr>
              <a:bodyPr/>
              <a:lstStyle/>
              <a:p>
                <a:pPr>
                  <a:defRPr sz="14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 школ</c:v>
                </c:pt>
                <c:pt idx="1">
                  <c:v>педагогические работники дошкольных учреждений</c:v>
                </c:pt>
                <c:pt idx="2">
                  <c:v>педагоги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28336</c:v>
                </c:pt>
                <c:pt idx="1">
                  <c:v>27217</c:v>
                </c:pt>
                <c:pt idx="2">
                  <c:v>30176</c:v>
                </c:pt>
                <c:pt idx="3">
                  <c:v>30006.5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Фактическая заработная плата за 2019 год по муниципальным учреждениям города Твери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4.331836611991758E-2"/>
                  <c:y val="-1.76600748065030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28 533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2309379256646611E-2"/>
                  <c:y val="-2.33856866145307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27 517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674706545211131E-2"/>
                  <c:y val="-1.08981449726197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30 176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2.9914743366516807E-2"/>
                  <c:y val="-2.556076700012404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30 334,6</a:t>
                    </a:r>
                    <a:endParaRPr lang="en-US" dirty="0"/>
                  </a:p>
                </c:rich>
              </c:tx>
              <c:showVal val="1"/>
            </c:dLbl>
            <c:numFmt formatCode="#,##0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 школ</c:v>
                </c:pt>
                <c:pt idx="1">
                  <c:v>педагогические работники дошкольных учреждений</c:v>
                </c:pt>
                <c:pt idx="2">
                  <c:v>педагоги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28533</c:v>
                </c:pt>
                <c:pt idx="1">
                  <c:v>27517</c:v>
                </c:pt>
                <c:pt idx="2">
                  <c:v>30176.9</c:v>
                </c:pt>
                <c:pt idx="3">
                  <c:v>30334.6</c:v>
                </c:pt>
              </c:numCache>
            </c:numRef>
          </c:val>
        </c:ser>
        <c:shape val="box"/>
        <c:axId val="130160896"/>
        <c:axId val="130211840"/>
        <c:axId val="0"/>
      </c:bar3DChart>
      <c:catAx>
        <c:axId val="130160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211840"/>
        <c:crosses val="autoZero"/>
        <c:auto val="1"/>
        <c:lblAlgn val="ctr"/>
        <c:lblOffset val="100"/>
      </c:catAx>
      <c:valAx>
        <c:axId val="130211840"/>
        <c:scaling>
          <c:orientation val="minMax"/>
          <c:max val="31000"/>
          <c:min val="2000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600" b="0" dirty="0" smtClean="0">
                    <a:latin typeface="Times New Roman" pitchFamily="18" charset="0"/>
                    <a:cs typeface="Times New Roman" pitchFamily="18" charset="0"/>
                  </a:rPr>
                  <a:t>руб.</a:t>
                </a:r>
                <a:endParaRPr lang="ru-RU" sz="16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277077523599161"/>
              <c:y val="1.6510511177770407E-3"/>
            </c:manualLayout>
          </c:layout>
        </c:title>
        <c:numFmt formatCode="#,##0" sourceLinked="0"/>
        <c:tickLblPos val="nextTo"/>
        <c:crossAx val="130160896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7.5501648276241938E-3"/>
          <c:y val="0.82492806757382531"/>
          <c:w val="0.98422887653005875"/>
          <c:h val="0.17507193242618774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200" baseline="0"/>
      </a:pPr>
      <a:endParaRPr lang="ru-RU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0894007772374084"/>
          <c:y val="1.2313796021266678E-2"/>
          <c:w val="0.4910599053808925"/>
          <c:h val="0.9437663125997276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 w="38100"/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3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dPt>
            <c:idx val="5"/>
            <c:spPr>
              <a:solidFill>
                <a:schemeClr val="accent2"/>
              </a:solidFill>
            </c:spPr>
          </c:dPt>
          <c:dPt>
            <c:idx val="6"/>
            <c:spPr>
              <a:solidFill>
                <a:schemeClr val="accent2"/>
              </a:solidFill>
            </c:spPr>
          </c:dPt>
          <c:dPt>
            <c:idx val="7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2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elete val="1"/>
          </c:dLbls>
          <c:cat>
            <c:strRef>
              <c:f>Лист1!$A$2:$A$14</c:f>
              <c:strCache>
                <c:ptCount val="13"/>
                <c:pt idx="0">
                  <c:v>«Обеспечение правопорядка и безопасности населения города Твери»</c:v>
                </c:pt>
                <c:pt idx="1">
                  <c:v>«Управление муниципальной собственностью»
</c:v>
                </c:pt>
                <c:pt idx="2">
                  <c:v>«Содействие развитию туризма в городе Твери»</c:v>
                </c:pt>
                <c:pt idx="3">
                  <c:v>«Содействие экономическому развитию города Твери"</c:v>
                </c:pt>
                <c:pt idx="4">
                  <c:v>«Развитие информационных ресурсов города Твери»</c:v>
                </c:pt>
                <c:pt idx="5">
                  <c:v>«Социальная поддержка населения города Твери»</c:v>
                </c:pt>
                <c:pt idx="6">
                  <c:v>«Развитие физической культуры, спорта и молодежной политики города Твери»</c:v>
                </c:pt>
                <c:pt idx="7">
                  <c:v>«Обеспечение доступным жильем населения города Твери»</c:v>
                </c:pt>
                <c:pt idx="8">
                  <c:v>«Коммунальное хозяйство города Твери»</c:v>
                </c:pt>
                <c:pt idx="9">
                  <c:v>«Развитие культуры города Твери»</c:v>
                </c:pt>
                <c:pt idx="10">
                  <c:v>«Формирование современной городской среды»</c:v>
                </c:pt>
                <c:pt idx="11">
                  <c:v>«Дорожное хозяйство и общественный транспорт города Твери»</c:v>
                </c:pt>
                <c:pt idx="12">
                  <c:v>«Развитие образования города Твери»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0.9</c:v>
                </c:pt>
                <c:pt idx="1">
                  <c:v>4.3</c:v>
                </c:pt>
                <c:pt idx="2">
                  <c:v>4.8</c:v>
                </c:pt>
                <c:pt idx="3">
                  <c:v>5.0999999999999996</c:v>
                </c:pt>
                <c:pt idx="4">
                  <c:v>24.5</c:v>
                </c:pt>
                <c:pt idx="5">
                  <c:v>76.3</c:v>
                </c:pt>
                <c:pt idx="6">
                  <c:v>107.6</c:v>
                </c:pt>
                <c:pt idx="7">
                  <c:v>166.2</c:v>
                </c:pt>
                <c:pt idx="8">
                  <c:v>372.2</c:v>
                </c:pt>
                <c:pt idx="9">
                  <c:v>396.2</c:v>
                </c:pt>
                <c:pt idx="10">
                  <c:v>621.6</c:v>
                </c:pt>
                <c:pt idx="11">
                  <c:v>1692.1</c:v>
                </c:pt>
                <c:pt idx="12">
                  <c:v>5146.5</c:v>
                </c:pt>
              </c:numCache>
            </c:numRef>
          </c:val>
        </c:ser>
        <c:dLbls>
          <c:showVal val="1"/>
        </c:dLbls>
        <c:overlap val="-25"/>
        <c:axId val="101760384"/>
        <c:axId val="101844096"/>
      </c:barChart>
      <c:catAx>
        <c:axId val="101760384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solidFill>
                  <a:srgbClr val="003366"/>
                </a:solidFill>
              </a:defRPr>
            </a:pPr>
            <a:endParaRPr lang="ru-RU"/>
          </a:p>
        </c:txPr>
        <c:crossAx val="101844096"/>
        <c:crosses val="autoZero"/>
        <c:auto val="1"/>
        <c:lblAlgn val="ctr"/>
        <c:lblOffset val="100"/>
      </c:catAx>
      <c:valAx>
        <c:axId val="101844096"/>
        <c:scaling>
          <c:orientation val="minMax"/>
        </c:scaling>
        <c:delete val="1"/>
        <c:axPos val="b"/>
        <c:numFmt formatCode="#,##0.0" sourceLinked="1"/>
        <c:majorTickMark val="none"/>
        <c:tickLblPos val="none"/>
        <c:crossAx val="101760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400">
          <a:solidFill>
            <a:srgbClr val="FF000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0760656223382568"/>
          <c:y val="8.016786013675474E-2"/>
          <c:w val="0.69779783440374166"/>
          <c:h val="0.814246649362192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 prst="riblet"/>
            </a:sp3d>
          </c:spPr>
          <c:dPt>
            <c:idx val="0"/>
            <c:spPr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8394.7999999999811</c:v>
                </c:pt>
                <c:pt idx="1">
                  <c:v>223.5</c:v>
                </c:pt>
              </c:numCache>
            </c:numRef>
          </c:val>
        </c:ser>
        <c:dLbls>
          <c:showPercent val="1"/>
        </c:dLbls>
        <c:firstSliceAng val="238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title>
      <c:layout/>
    </c:title>
    <c:plotArea>
      <c:layout>
        <c:manualLayout>
          <c:layoutTarget val="inner"/>
          <c:xMode val="edge"/>
          <c:yMode val="edge"/>
          <c:x val="0.28393933803897203"/>
          <c:y val="0.30776048303594578"/>
          <c:w val="0.40460159033758281"/>
          <c:h val="0.619603883110205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16"/>
          <c:dPt>
            <c:idx val="0"/>
            <c:spPr>
              <a:gradFill>
                <a:gsLst>
                  <a:gs pos="0">
                    <a:srgbClr val="006699"/>
                  </a:gs>
                  <a:gs pos="50000">
                    <a:srgbClr val="006699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"/>
            <c:spPr>
              <a:gradFill>
                <a:gsLst>
                  <a:gs pos="0">
                    <a:srgbClr val="C00000"/>
                  </a:gs>
                  <a:gs pos="33000">
                    <a:srgbClr val="FF3333"/>
                  </a:gs>
                  <a:gs pos="83000">
                    <a:srgbClr val="FFC1C1"/>
                  </a:gs>
                </a:gsLst>
                <a:lin ang="5400000" scaled="0"/>
              </a:gradFill>
            </c:spPr>
          </c:dPt>
          <c:dPt>
            <c:idx val="2"/>
            <c:spPr>
              <a:gradFill>
                <a:gsLst>
                  <a:gs pos="0">
                    <a:srgbClr val="FF9933"/>
                  </a:gs>
                  <a:gs pos="63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</c:spPr>
          </c:dPt>
          <c:dPt>
            <c:idx val="3"/>
            <c:spPr>
              <a:gradFill>
                <a:gsLst>
                  <a:gs pos="0">
                    <a:srgbClr val="00B050"/>
                  </a:gs>
                  <a:gs pos="32000">
                    <a:srgbClr val="00B050"/>
                  </a:gs>
                  <a:gs pos="100000">
                    <a:srgbClr val="53FFA1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-8.1247248101884065E-2"/>
                  <c:y val="-0.171148019817451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3366"/>
                        </a:solidFill>
                      </a:rPr>
                      <a:t>89,9%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718909563840339E-2"/>
                  <c:y val="0.105578486492876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3366"/>
                        </a:solidFill>
                      </a:rPr>
                      <a:t>6,9%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5861043482764717E-3"/>
                  <c:y val="-4.9955140033500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3366"/>
                        </a:solidFill>
                      </a:rPr>
                      <a:t>1,9%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3670541832551403E-2"/>
                  <c:y val="-6.720711976425079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3366"/>
                        </a:solidFill>
                      </a:rPr>
                      <a:t>1,3%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33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«Развитие образования города Твери» на 2015-2020 годы</c:v>
                </c:pt>
                <c:pt idx="1">
                  <c:v>«Развитие культуры города Твери» на 2015-2020 годы</c:v>
                </c:pt>
                <c:pt idx="2">
                  <c:v>«Развитие физической культуры, спорта и молодежной политики города Твери» на 2015-2020 годы</c:v>
                </c:pt>
                <c:pt idx="3">
                  <c:v>«Социальная поддержка населения города Твери» на 2015-2020 годы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5146.5</c:v>
                </c:pt>
                <c:pt idx="1">
                  <c:v>396.2</c:v>
                </c:pt>
                <c:pt idx="2">
                  <c:v>107.6</c:v>
                </c:pt>
                <c:pt idx="3">
                  <c:v>76.3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title/>
    <c:plotArea>
      <c:layout>
        <c:manualLayout>
          <c:layoutTarget val="inner"/>
          <c:xMode val="edge"/>
          <c:yMode val="edge"/>
          <c:x val="0.28860076455708938"/>
          <c:y val="0.36513904330615127"/>
          <c:w val="0.3852988421964223"/>
          <c:h val="0.63486095669386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16"/>
          <c:dPt>
            <c:idx val="0"/>
            <c:spPr>
              <a:gradFill>
                <a:gsLst>
                  <a:gs pos="0">
                    <a:srgbClr val="006699"/>
                  </a:gs>
                  <a:gs pos="50000">
                    <a:srgbClr val="006699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"/>
            <c:explosion val="10"/>
            <c:spPr>
              <a:gradFill>
                <a:gsLst>
                  <a:gs pos="0">
                    <a:srgbClr val="C00000"/>
                  </a:gs>
                  <a:gs pos="50000">
                    <a:srgbClr val="FF3333"/>
                  </a:gs>
                  <a:gs pos="100000">
                    <a:srgbClr val="FFC1C1"/>
                  </a:gs>
                </a:gsLst>
                <a:lin ang="5400000" scaled="0"/>
              </a:gradFill>
            </c:spPr>
          </c:dPt>
          <c:dPt>
            <c:idx val="2"/>
            <c:spPr>
              <a:gradFill>
                <a:gsLst>
                  <a:gs pos="0">
                    <a:srgbClr val="FF9933"/>
                  </a:gs>
                  <a:gs pos="63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</c:spPr>
          </c:dPt>
          <c:dPt>
            <c:idx val="3"/>
            <c:spPr>
              <a:gradFill>
                <a:gsLst>
                  <a:gs pos="0">
                    <a:srgbClr val="00B050"/>
                  </a:gs>
                  <a:gs pos="32000">
                    <a:srgbClr val="00B050"/>
                  </a:gs>
                  <a:gs pos="100000">
                    <a:srgbClr val="53FFA1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-0.11827715915313702"/>
                  <c:y val="-5.648383704631291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59,3%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099556940766249"/>
                  <c:y val="-4.1320985260600886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21,8%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7907681902207612E-2"/>
                  <c:y val="4.4601224076181112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5,8%</a:t>
                    </a:r>
                    <a:endParaRPr lang="en-US" dirty="0">
                      <a:solidFill>
                        <a:srgbClr val="FF0066"/>
                      </a:solidFill>
                    </a:endParaRPr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344610512317339E-2"/>
                  <c:y val="6.8314499047006427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13,0%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5616295622647924E-2"/>
                  <c:y val="6.008747059619757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0,1%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«Дорожное хозяйство и общественный транспорт города Твери» на 2015-2020 годы</c:v>
                </c:pt>
                <c:pt idx="1">
                  <c:v>«Формирование современной городской среды» на 2018-2023 годы</c:v>
                </c:pt>
                <c:pt idx="2">
                  <c:v>«Обеспечение доступным жильем населения города Твери» на 2015-2020 годы</c:v>
                </c:pt>
                <c:pt idx="3">
                  <c:v>«Коммунальное хозяйство города Твери» на 2015-2020 годы</c:v>
                </c:pt>
                <c:pt idx="4">
                  <c:v>«Обеспечение правопорядка и безопасности населения города Твери» на 2015-2020 годы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1692.1</c:v>
                </c:pt>
                <c:pt idx="1">
                  <c:v>621.6</c:v>
                </c:pt>
                <c:pt idx="2">
                  <c:v>166.2</c:v>
                </c:pt>
                <c:pt idx="3">
                  <c:v>372.2</c:v>
                </c:pt>
                <c:pt idx="4">
                  <c:v>0.9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49997532413753842"/>
          <c:y val="2.6521311401962077E-2"/>
          <c:w val="0.47378792163589162"/>
          <c:h val="0.79588993712721612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4.4315191230107333E-2"/>
                  <c:y val="-2.79286193062045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8399109910125433E-2"/>
                  <c:y val="-8.37844720324817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231685735984052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3940557452918669E-2"/>
                  <c:y val="-5.585723861240908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4.«Социальная поддержка населения города Твери» на 2015-2020 годы</c:v>
                </c:pt>
                <c:pt idx="1">
                  <c:v>3.«Развитие физической культуры, спорта и молодежной политики города Твери» на 2015-2020 годы</c:v>
                </c:pt>
                <c:pt idx="2">
                  <c:v>2.«Развитие культуры города Твери» на 2015-2020 годы</c:v>
                </c:pt>
                <c:pt idx="3">
                  <c:v>1.«Развитие образования города Твери» на 2015-2020 годы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99.2</c:v>
                </c:pt>
                <c:pt idx="1">
                  <c:v>99.2</c:v>
                </c:pt>
                <c:pt idx="2">
                  <c:v>99.5</c:v>
                </c:pt>
                <c:pt idx="3">
                  <c:v>92.6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gradFill>
              <a:gsLst>
                <a:gs pos="0">
                  <a:srgbClr val="006600"/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rgbClr val="006600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3.733977891431188E-2"/>
                  <c:y val="-3.015481359872808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503614707276361E-2"/>
                  <c:y val="-4.91786557348384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1546292437448913E-2"/>
                  <c:y val="-1.050358943472478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8545491945553126E-2"/>
                  <c:y val="2.2241704795303684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4.«Социальная поддержка населения города Твери» на 2015-2020 годы</c:v>
                </c:pt>
                <c:pt idx="1">
                  <c:v>3.«Развитие физической культуры, спорта и молодежной политики города Твери» на 2015-2020 годы</c:v>
                </c:pt>
                <c:pt idx="2">
                  <c:v>2.«Развитие культуры города Твери» на 2015-2020 годы</c:v>
                </c:pt>
                <c:pt idx="3">
                  <c:v>1.«Развитие образования города Твери» на 2015-2020 годы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99.7</c:v>
                </c:pt>
                <c:pt idx="1">
                  <c:v>79.7</c:v>
                </c:pt>
                <c:pt idx="2">
                  <c:v>99.9</c:v>
                </c:pt>
                <c:pt idx="3">
                  <c:v>89.8</c:v>
                </c:pt>
              </c:numCache>
            </c:numRef>
          </c:val>
        </c:ser>
        <c:gapWidth val="60"/>
        <c:axId val="164640640"/>
        <c:axId val="164642176"/>
      </c:barChart>
      <c:catAx>
        <c:axId val="164640640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 algn="just">
              <a:defRPr>
                <a:solidFill>
                  <a:schemeClr val="tx2"/>
                </a:solidFill>
              </a:defRPr>
            </a:pPr>
            <a:endParaRPr lang="ru-RU"/>
          </a:p>
        </c:txPr>
        <c:crossAx val="164642176"/>
        <c:crosses val="autoZero"/>
        <c:auto val="1"/>
        <c:lblAlgn val="ctr"/>
        <c:lblOffset val="100"/>
      </c:catAx>
      <c:valAx>
        <c:axId val="164642176"/>
        <c:scaling>
          <c:orientation val="minMax"/>
          <c:max val="100"/>
          <c:min val="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endParaRPr lang="ru-RU"/>
          </a:p>
        </c:txPr>
        <c:crossAx val="164640640"/>
        <c:crosses val="autoZero"/>
        <c:crossBetween val="between"/>
        <c:majorUnit val="10"/>
        <c:minorUnit val="10"/>
      </c:valAx>
    </c:plotArea>
    <c:legend>
      <c:legendPos val="b"/>
      <c:layout>
        <c:manualLayout>
          <c:xMode val="edge"/>
          <c:yMode val="edge"/>
          <c:x val="0.24836577392930861"/>
          <c:y val="0.91136834336767836"/>
          <c:w val="0.23283426783548641"/>
          <c:h val="6.6146708632452866E-2"/>
        </c:manualLayout>
      </c:layout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49997532413753842"/>
          <c:y val="2.6521311401962077E-2"/>
          <c:w val="0.47378792163589162"/>
          <c:h val="0.79588993712721612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4.1481789032457743E-2"/>
                  <c:y val="9.5965062424487936E-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816224194845235E-2"/>
                  <c:y val="-7.691560423378993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548272695551661E-2"/>
                  <c:y val="-5.09106455144985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690152521817195E-2"/>
                  <c:y val="-2.888981008356849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9252280777217863E-2"/>
                  <c:y val="-1.9252007400322299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5.«Обеспечение правопорядка и безопасности населения города Твери» на 2015-2020 годы</c:v>
                </c:pt>
                <c:pt idx="1">
                  <c:v>4.«Дорожное хозяйство и общественный транспорт города Твери» на 2015-2020 годы</c:v>
                </c:pt>
                <c:pt idx="2">
                  <c:v>3.«Формирование современной городской среды» на 2018-2024 годы </c:v>
                </c:pt>
                <c:pt idx="3">
                  <c:v>2.«Коммунальное хозяйство города Твери» на 2015-2020 годы</c:v>
                </c:pt>
                <c:pt idx="4">
                  <c:v>1.«Обеспечение доступным жильем населения города Твери» на 2015-2020 годы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100</c:v>
                </c:pt>
                <c:pt idx="1">
                  <c:v>89.4</c:v>
                </c:pt>
                <c:pt idx="2">
                  <c:v>90.7</c:v>
                </c:pt>
                <c:pt idx="3">
                  <c:v>80</c:v>
                </c:pt>
                <c:pt idx="4">
                  <c:v>92.8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gradFill>
              <a:gsLst>
                <a:gs pos="0">
                  <a:srgbClr val="006600"/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rgbClr val="006600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6.1423697594329994E-2"/>
                  <c:y val="-2.992025460632299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8421348770840092E-2"/>
                  <c:y val="-8.9475621727748704E-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9797222105713748E-2"/>
                  <c:y val="2.298048605517521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0128266109564769E-2"/>
                  <c:y val="-4.795893324607362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3502384073691727E-2"/>
                  <c:y val="-5.09106455144985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5.«Обеспечение правопорядка и безопасности населения города Твери» на 2015-2020 годы</c:v>
                </c:pt>
                <c:pt idx="1">
                  <c:v>4.«Дорожное хозяйство и общественный транспорт города Твери» на 2015-2020 годы</c:v>
                </c:pt>
                <c:pt idx="2">
                  <c:v>3.«Формирование современной городской среды» на 2018-2024 годы </c:v>
                </c:pt>
                <c:pt idx="3">
                  <c:v>2.«Коммунальное хозяйство города Твери» на 2015-2020 годы</c:v>
                </c:pt>
                <c:pt idx="4">
                  <c:v>1.«Обеспечение доступным жильем населения города Твери» на 2015-2020 годы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100</c:v>
                </c:pt>
                <c:pt idx="1">
                  <c:v>80</c:v>
                </c:pt>
                <c:pt idx="2" formatCode="General">
                  <c:v>91.3</c:v>
                </c:pt>
                <c:pt idx="3">
                  <c:v>77.7</c:v>
                </c:pt>
                <c:pt idx="4" formatCode="General">
                  <c:v>91.1</c:v>
                </c:pt>
              </c:numCache>
            </c:numRef>
          </c:val>
        </c:ser>
        <c:gapWidth val="40"/>
        <c:axId val="164701312"/>
        <c:axId val="164702848"/>
      </c:barChart>
      <c:catAx>
        <c:axId val="164701312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 algn="just">
              <a:defRPr sz="1600"/>
            </a:pPr>
            <a:endParaRPr lang="ru-RU"/>
          </a:p>
        </c:txPr>
        <c:crossAx val="164702848"/>
        <c:crosses val="autoZero"/>
        <c:auto val="1"/>
        <c:lblAlgn val="ctr"/>
        <c:lblOffset val="100"/>
      </c:catAx>
      <c:valAx>
        <c:axId val="164702848"/>
        <c:scaling>
          <c:orientation val="minMax"/>
          <c:max val="100"/>
          <c:min val="0"/>
        </c:scaling>
        <c:axPos val="b"/>
        <c:majorGridlines/>
        <c:numFmt formatCode="0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4701312"/>
        <c:crosses val="autoZero"/>
        <c:crossBetween val="between"/>
        <c:majorUnit val="10"/>
        <c:minorUnit val="10"/>
      </c:valAx>
    </c:plotArea>
    <c:legend>
      <c:legendPos val="b"/>
      <c:layout>
        <c:manualLayout>
          <c:xMode val="edge"/>
          <c:yMode val="edge"/>
          <c:x val="0.24128226843518571"/>
          <c:y val="0.91768847579027168"/>
          <c:w val="0.28226308072474432"/>
          <c:h val="6.4273387157672182E-2"/>
        </c:manualLayout>
      </c:layout>
    </c:legend>
    <c:plotVisOnly val="1"/>
    <c:dispBlanksAs val="gap"/>
  </c:chart>
  <c:txPr>
    <a:bodyPr/>
    <a:lstStyle/>
    <a:p>
      <a:pPr>
        <a:defRPr sz="18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49997532413753842"/>
          <c:y val="2.6521311401962077E-2"/>
          <c:w val="0.47378792163589162"/>
          <c:h val="0.79588993712721612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4.4315191230107333E-2"/>
                  <c:y val="-5.024318136926329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2483028590143582E-2"/>
                  <c:y val="-2.729516583933201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523333847956516"/>
                  <c:y val="-2.570242501368097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7023236575251152E-2"/>
                  <c:y val="-8.155966362609078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9169188468990005E-2"/>
                  <c:y val="-5.140485002736195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3751660998374829E-2"/>
                  <c:y val="-2.570242501368097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5.«Содействие развитию туризма в городе Твери» на 2018-2023 годы</c:v>
                </c:pt>
                <c:pt idx="1">
                  <c:v>3.«Содействие экономическому развитию города Твери» на 2019-2024 годы («Развитие малого и среднего предпринимательства)</c:v>
                </c:pt>
                <c:pt idx="2">
                  <c:v>2.«Развитие информационных ресурсов города Твери» на 2015-2020 годы</c:v>
                </c:pt>
                <c:pt idx="3">
                  <c:v>1.«Управление муниципальной собствен- ностью» на 2015-2020 годы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98.4</c:v>
                </c:pt>
                <c:pt idx="1">
                  <c:v>95.6</c:v>
                </c:pt>
                <c:pt idx="2">
                  <c:v>99.1</c:v>
                </c:pt>
                <c:pt idx="3">
                  <c:v>85.3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gradFill>
              <a:gsLst>
                <a:gs pos="0">
                  <a:srgbClr val="006600"/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rgbClr val="006600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0.1095915349543666"/>
                  <c:y val="6.3345346687260969E-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8670737246789779E-2"/>
                  <c:y val="-2.51721860094617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2713716611589919E-2"/>
                  <c:y val="2.347623072115749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8711788113275413E-2"/>
                  <c:y val="-2.856409658607041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34192917654638"/>
                  <c:y val="-2.570242501368091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585476381920168E-2"/>
                  <c:y val="2.570040120068777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5.«Содействие развитию туризма в городе Твери» на 2018-2023 годы</c:v>
                </c:pt>
                <c:pt idx="1">
                  <c:v>3.«Содействие экономическому развитию города Твери» на 2019-2024 годы («Развитие малого и среднего предпринимательства)</c:v>
                </c:pt>
                <c:pt idx="2">
                  <c:v>2.«Развитие информационных ресурсов города Твери» на 2015-2020 годы</c:v>
                </c:pt>
                <c:pt idx="3">
                  <c:v>1.«Управление муниципальной собствен- ностью» на 2015-2020 годы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4"/>
                <c:pt idx="0">
                  <c:v>99.9</c:v>
                </c:pt>
                <c:pt idx="1">
                  <c:v>92.1</c:v>
                </c:pt>
                <c:pt idx="2">
                  <c:v>98.9</c:v>
                </c:pt>
                <c:pt idx="3">
                  <c:v>95.8</c:v>
                </c:pt>
              </c:numCache>
            </c:numRef>
          </c:val>
        </c:ser>
        <c:gapWidth val="60"/>
        <c:axId val="164819328"/>
        <c:axId val="164820864"/>
      </c:barChart>
      <c:catAx>
        <c:axId val="164819328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 algn="just">
              <a:defRPr sz="1700">
                <a:solidFill>
                  <a:schemeClr val="tx2"/>
                </a:solidFill>
              </a:defRPr>
            </a:pPr>
            <a:endParaRPr lang="ru-RU"/>
          </a:p>
        </c:txPr>
        <c:crossAx val="164820864"/>
        <c:crosses val="autoZero"/>
        <c:auto val="1"/>
        <c:lblAlgn val="ctr"/>
        <c:lblOffset val="100"/>
      </c:catAx>
      <c:valAx>
        <c:axId val="164820864"/>
        <c:scaling>
          <c:orientation val="minMax"/>
          <c:max val="100"/>
          <c:min val="0"/>
        </c:scaling>
        <c:axPos val="b"/>
        <c:majorGridlines/>
        <c:numFmt formatCode="0" sourceLinked="0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endParaRPr lang="ru-RU"/>
          </a:p>
        </c:txPr>
        <c:crossAx val="164819328"/>
        <c:crosses val="autoZero"/>
        <c:crossBetween val="between"/>
        <c:majorUnit val="10"/>
        <c:minorUnit val="10"/>
      </c:valAx>
    </c:plotArea>
    <c:legend>
      <c:legendPos val="b"/>
      <c:layout>
        <c:manualLayout>
          <c:xMode val="edge"/>
          <c:yMode val="edge"/>
          <c:x val="0.24846248887834299"/>
          <c:y val="0.88821691551471227"/>
          <c:w val="0.28226308072474432"/>
          <c:h val="6.6146708632452866E-2"/>
        </c:manualLayout>
      </c:layout>
      <c:txPr>
        <a:bodyPr/>
        <a:lstStyle/>
        <a:p>
          <a:pPr>
            <a:defRPr sz="18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537904674533593E-2"/>
          <c:y val="0.14644428010241009"/>
          <c:w val="0.51132729332442162"/>
          <c:h val="0.830087085265799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МП</c:v>
                </c:pt>
              </c:strCache>
            </c:strRef>
          </c:tx>
          <c:dPt>
            <c:idx val="0"/>
            <c:spPr>
              <a:gradFill>
                <a:gsLst>
                  <a:gs pos="0">
                    <a:srgbClr val="FF0000"/>
                  </a:gs>
                  <a:gs pos="50000">
                    <a:srgbClr val="FF6699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c:spPr>
          </c:dPt>
          <c:dPt>
            <c:idx val="1"/>
            <c:spPr>
              <a:gradFill>
                <a:gsLst>
                  <a:gs pos="34000">
                    <a:srgbClr val="009E47"/>
                  </a:gs>
                  <a:gs pos="100000">
                    <a:srgbClr val="99FF33"/>
                  </a:gs>
                  <a:gs pos="100000">
                    <a:srgbClr val="CCFF66"/>
                  </a:gs>
                </a:gsLst>
                <a:lin ang="5400000" scaled="0"/>
              </a:gradFill>
              <a:ln>
                <a:solidFill>
                  <a:srgbClr val="009E47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эффективная реализация                                          (90% ≤ И &lt;100%)</c:v>
                </c:pt>
                <c:pt idx="1">
                  <c:v>удовлетворительная реализация    (80% ≤ И &lt;90%)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668332647664853"/>
          <c:y val="4.5713766426758194E-2"/>
          <c:w val="0.42614257501376901"/>
          <c:h val="0.330178926884373"/>
        </c:manualLayout>
      </c:layout>
      <c:txPr>
        <a:bodyPr/>
        <a:lstStyle/>
        <a:p>
          <a:pPr>
            <a:defRPr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2019 год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>
              <a:solidFill>
                <a:schemeClr val="tx2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1.4398322448050402E-3"/>
                  <c:y val="-2.015649054866919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5117367911501874E-2"/>
                </c:manualLayout>
              </c:layout>
              <c:showVal val="1"/>
            </c:dLbl>
            <c:dLbl>
              <c:idx val="2"/>
              <c:layout>
                <c:manualLayout>
                  <c:x val="5.279323910418288E-17"/>
                  <c:y val="-1.2597806592918249E-2"/>
                </c:manualLayout>
              </c:layout>
              <c:showVal val="1"/>
            </c:dLbl>
            <c:dLbl>
              <c:idx val="3"/>
              <c:layout>
                <c:manualLayout>
                  <c:x val="1.4398322448050402E-3"/>
                  <c:y val="-1.763692923008562E-2"/>
                </c:manualLayout>
              </c:layout>
              <c:showVal val="1"/>
            </c:dLbl>
            <c:dLbl>
              <c:idx val="4"/>
              <c:layout>
                <c:manualLayout>
                  <c:x val="-2.8796644896100787E-3"/>
                  <c:y val="-5.0391226371672999E-3"/>
                </c:manualLayout>
              </c:layout>
              <c:showVal val="1"/>
            </c:dLbl>
            <c:dLbl>
              <c:idx val="5"/>
              <c:layout>
                <c:manualLayout>
                  <c:x val="4.3194967344152334E-3"/>
                  <c:y val="-1.5117367911501874E-2"/>
                </c:manualLayout>
              </c:layout>
              <c:showVal val="1"/>
            </c:dLbl>
            <c:numFmt formatCode="0.0" sourceLinked="0"/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Безопасные и качественные автомобильные дороги</c:v>
                </c:pt>
                <c:pt idx="2">
                  <c:v>Экология</c:v>
                </c:pt>
                <c:pt idx="3">
                  <c:v>Демография</c:v>
                </c:pt>
                <c:pt idx="4">
                  <c:v>Жилье и городская среда</c:v>
                </c:pt>
                <c:pt idx="5">
                  <c:v>Культура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1417.2</c:v>
                </c:pt>
                <c:pt idx="1">
                  <c:v>840</c:v>
                </c:pt>
                <c:pt idx="2">
                  <c:v>389.9</c:v>
                </c:pt>
                <c:pt idx="3">
                  <c:v>251</c:v>
                </c:pt>
                <c:pt idx="4">
                  <c:v>115.7</c:v>
                </c:pt>
                <c:pt idx="5">
                  <c:v>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 по состоянию на 01.01.2020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ln>
              <a:solidFill>
                <a:schemeClr val="tx2">
                  <a:lumMod val="75000"/>
                </a:schemeClr>
              </a:solidFill>
            </a:ln>
          </c:spPr>
          <c:dLbls>
            <c:dLbl>
              <c:idx val="0"/>
              <c:layout>
                <c:manualLayout>
                  <c:x val="2.1597483672075611E-2"/>
                  <c:y val="-1.763692923008562E-2"/>
                </c:manualLayout>
              </c:layout>
              <c:showVal val="1"/>
            </c:dLbl>
            <c:dLbl>
              <c:idx val="1"/>
              <c:layout>
                <c:manualLayout>
                  <c:x val="2.7356812651295852E-2"/>
                  <c:y val="-1.0078245274334598E-2"/>
                </c:manualLayout>
              </c:layout>
              <c:showVal val="1"/>
            </c:dLbl>
            <c:dLbl>
              <c:idx val="2"/>
              <c:layout>
                <c:manualLayout>
                  <c:x val="1.8717819182465525E-2"/>
                  <c:y val="-1.25978065929182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7277986937660479E-2"/>
                  <c:y val="-1.0078245274334598E-2"/>
                </c:manualLayout>
              </c:layout>
              <c:showVal val="1"/>
            </c:dLbl>
            <c:dLbl>
              <c:idx val="4"/>
              <c:layout>
                <c:manualLayout>
                  <c:x val="1.8717819182465525E-2"/>
                  <c:y val="-5.0391226371672999E-3"/>
                </c:manualLayout>
              </c:layout>
              <c:showVal val="1"/>
            </c:dLbl>
            <c:dLbl>
              <c:idx val="5"/>
              <c:layout>
                <c:manualLayout>
                  <c:x val="4.3194967344152334E-3"/>
                  <c:y val="-1.511736791150187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Безопасные и качественные автомобильные дороги</c:v>
                </c:pt>
                <c:pt idx="2">
                  <c:v>Экология</c:v>
                </c:pt>
                <c:pt idx="3">
                  <c:v>Демография</c:v>
                </c:pt>
                <c:pt idx="4">
                  <c:v>Жилье и городская среда</c:v>
                </c:pt>
                <c:pt idx="5">
                  <c:v>Культура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831.4</c:v>
                </c:pt>
                <c:pt idx="1">
                  <c:v>818.9</c:v>
                </c:pt>
                <c:pt idx="2">
                  <c:v>345</c:v>
                </c:pt>
                <c:pt idx="3">
                  <c:v>105.5</c:v>
                </c:pt>
                <c:pt idx="4">
                  <c:v>114.3</c:v>
                </c:pt>
                <c:pt idx="5">
                  <c:v>3.8</c:v>
                </c:pt>
              </c:numCache>
            </c:numRef>
          </c:val>
        </c:ser>
        <c:dLbls>
          <c:showVal val="1"/>
        </c:dLbls>
        <c:shape val="box"/>
        <c:axId val="166090624"/>
        <c:axId val="166092160"/>
        <c:axId val="0"/>
      </c:bar3DChart>
      <c:catAx>
        <c:axId val="166090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092160"/>
        <c:crosses val="autoZero"/>
        <c:auto val="1"/>
        <c:lblAlgn val="ctr"/>
        <c:lblOffset val="100"/>
      </c:catAx>
      <c:valAx>
        <c:axId val="1660921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60906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7948522482697081"/>
          <c:y val="0.1839279762566064"/>
          <c:w val="0.46146045245651229"/>
          <c:h val="0.1555960052057709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133670332926325E-2"/>
          <c:y val="8.5909194169138739E-2"/>
          <c:w val="0.91902080324408886"/>
          <c:h val="0.73609731588695759"/>
        </c:manualLayout>
      </c:layout>
      <c:barChart>
        <c:barDir val="col"/>
        <c:grouping val="clustered"/>
        <c:ser>
          <c:idx val="1"/>
          <c:order val="0"/>
          <c:tx>
            <c:strRef>
              <c:f>Sheet1!$A$2</c:f>
              <c:strCache>
                <c:ptCount val="1"/>
                <c:pt idx="0">
                  <c:v>объем отгруженных товаров, выполненных работ и услуг, млн. руб. </c:v>
                </c:pt>
              </c:strCache>
            </c:strRef>
          </c:tx>
          <c:spPr>
            <a:pattFill prst="dkUpDiag">
              <a:fgClr>
                <a:srgbClr val="4F81BD">
                  <a:lumMod val="50000"/>
                </a:srgbClr>
              </a:fgClr>
              <a:bgClr>
                <a:srgbClr val="EEECE1"/>
              </a:bgClr>
            </a:pattFill>
            <a:ln w="15875">
              <a:solidFill>
                <a:schemeClr val="accent1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dLbls>
            <c:dLbl>
              <c:idx val="0"/>
              <c:layout>
                <c:manualLayout>
                  <c:x val="0"/>
                  <c:y val="0.11949377100720224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5.8789764100285824E-3"/>
                  <c:y val="0.10598988172126815"/>
                </c:manualLayout>
              </c:layout>
              <c:numFmt formatCode="#,##0" sourceLinked="0"/>
              <c:spPr>
                <a:pattFill prst="pct5">
                  <a:fgClr>
                    <a:sysClr val="window" lastClr="FFFFFF">
                      <a:lumMod val="95000"/>
                    </a:sysClr>
                  </a:fgClr>
                  <a:bgClr>
                    <a:sysClr val="window" lastClr="FFFFFF"/>
                  </a:bgClr>
                </a:pattFill>
                <a:ln w="9525">
                  <a:noFill/>
                </a:ln>
                <a:scene3d>
                  <a:camera prst="orthographicFront"/>
                  <a:lightRig rig="soft" dir="t"/>
                </a:scene3d>
                <a:sp3d prstMaterial="powder">
                  <a:bevelT/>
                </a:sp3d>
              </c:spPr>
              <c:txPr>
                <a:bodyPr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rgbClr val="003366"/>
                      </a:solidFill>
                      <a:latin typeface="Palatino Linotype" pitchFamily="18" charset="0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7.3486047846537282E-3"/>
                  <c:y val="9.8681199601371006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1.4117454554024038E-3"/>
                  <c:y val="0.20751404605837531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7.0587272770120304E-3"/>
                  <c:y val="0.45091128761903498"/>
                </c:manualLayout>
              </c:layout>
              <c:dLblPos val="outEnd"/>
              <c:showVal val="1"/>
            </c:dLbl>
            <c:numFmt formatCode="#,##0" sourceLinked="0"/>
            <c:spPr>
              <a:solidFill>
                <a:schemeClr val="bg1">
                  <a:lumMod val="95000"/>
                </a:schemeClr>
              </a:solidFill>
              <a:ln w="9525">
                <a:noFill/>
              </a:ln>
              <a:scene3d>
                <a:camera prst="orthographicFront"/>
                <a:lightRig rig="soft" dir="t"/>
              </a:scene3d>
              <a:sp3d prstMaterial="powder">
                <a:bevelT/>
              </a:sp3d>
            </c:spPr>
            <c:txPr>
              <a:bodyPr/>
              <a:lstStyle/>
              <a:p>
                <a:pPr algn="ctr" rtl="0">
                  <a:defRPr lang="ru-RU" sz="1400" b="1" i="0" u="none" strike="noStrike" kern="1200" baseline="0">
                    <a:solidFill>
                      <a:srgbClr val="003366"/>
                    </a:solidFill>
                    <a:latin typeface="Palatino Linotype" pitchFamily="18" charset="0"/>
                    <a:ea typeface="Arial"/>
                    <a:cs typeface="Arial"/>
                  </a:defRPr>
                </a:pPr>
                <a:endParaRPr lang="ru-RU"/>
              </a:p>
            </c:txPr>
            <c:dLblPos val="ctr"/>
            <c:showVal val="1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88945</c:v>
                </c:pt>
                <c:pt idx="1">
                  <c:v>120322</c:v>
                </c:pt>
                <c:pt idx="2">
                  <c:v>147708.9</c:v>
                </c:pt>
              </c:numCache>
            </c:numRef>
          </c:val>
        </c:ser>
        <c:gapWidth val="20"/>
        <c:axId val="90080768"/>
        <c:axId val="90082304"/>
      </c:barChart>
      <c:lineChart>
        <c:grouping val="standard"/>
        <c:ser>
          <c:idx val="0"/>
          <c:order val="1"/>
          <c:tx>
            <c:strRef>
              <c:f>Sheet1!$A$3</c:f>
              <c:strCache>
                <c:ptCount val="1"/>
                <c:pt idx="0">
                  <c:v>темп роста в действующих ценах, %</c:v>
                </c:pt>
              </c:strCache>
            </c:strRef>
          </c:tx>
          <c:spPr>
            <a:ln w="31750">
              <a:solidFill>
                <a:srgbClr val="4F81BD">
                  <a:lumMod val="75000"/>
                </a:srgbClr>
              </a:solidFill>
              <a:prstDash val="sysDash"/>
            </a:ln>
          </c:spPr>
          <c:marker>
            <c:symbol val="square"/>
            <c:size val="42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ysClr val="window" lastClr="FFFFFF">
                    <a:lumMod val="95000"/>
                  </a:sysClr>
                </a:solidFill>
                <a:prstDash val="solid"/>
              </a:ln>
              <a:scene3d>
                <a:camera prst="orthographicFront"/>
                <a:lightRig rig="morning" dir="t"/>
              </a:scene3d>
              <a:sp3d prstMaterial="dkEdge">
                <a:bevelT/>
              </a:sp3d>
            </c:spPr>
          </c:marker>
          <c:dLbls>
            <c:dLbl>
              <c:idx val="0"/>
              <c:layout>
                <c:manualLayout>
                  <c:x val="-6.0214490056660706E-2"/>
                  <c:y val="-4.9841062435848904E-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4658787912454177E-2"/>
                  <c:y val="-3.4533890927542052E-3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8549119542273055E-2"/>
                  <c:y val="-1.5972520466216976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ru-RU" sz="1400" dirty="0" smtClean="0"/>
                      <a:t>22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3"/>
              <c:layout>
                <c:manualLayout>
                  <c:x val="-5.4638103227662715E-2"/>
                  <c:y val="-9.0858938098975614E-4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6686037410311913E-2"/>
                  <c:y val="-4.5695628301221924E-3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3365819113029812E-2"/>
                  <c:y val="-1.4838172186567742E-4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6.6743460526356713E-2"/>
                  <c:y val="1.2403144409972521E-3"/>
                </c:manualLayout>
              </c:layout>
              <c:dLblPos val="r"/>
              <c:showVal val="1"/>
            </c:dLbl>
            <c:spPr>
              <a:noFill/>
              <a:ln w="25406">
                <a:noFill/>
              </a:ln>
            </c:spPr>
            <c:txPr>
              <a:bodyPr/>
              <a:lstStyle/>
              <a:p>
                <a:pPr algn="ctr" rtl="0">
                  <a:defRPr lang="ru-RU" sz="1400" b="1" i="1" u="none" strike="noStrike" kern="1200" baseline="0">
                    <a:solidFill>
                      <a:schemeClr val="bg1"/>
                    </a:solidFill>
                    <a:latin typeface="Palatino Linotype" pitchFamily="18" charset="0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132.19999999999999</c:v>
                </c:pt>
                <c:pt idx="1">
                  <c:v>135.30000000000001</c:v>
                </c:pt>
                <c:pt idx="2">
                  <c:v>122</c:v>
                </c:pt>
              </c:numCache>
            </c:numRef>
          </c:val>
        </c:ser>
        <c:marker val="1"/>
        <c:axId val="90112768"/>
        <c:axId val="90114304"/>
      </c:lineChart>
      <c:catAx>
        <c:axId val="90080768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3366"/>
                </a:solidFill>
                <a:latin typeface="Palatino Linotype" pitchFamily="18" charset="0"/>
                <a:ea typeface="Calibri"/>
                <a:cs typeface="Calibri"/>
              </a:defRPr>
            </a:pPr>
            <a:endParaRPr lang="ru-RU"/>
          </a:p>
        </c:txPr>
        <c:crossAx val="90082304"/>
        <c:crosses val="autoZero"/>
        <c:lblAlgn val="ctr"/>
        <c:lblOffset val="100"/>
        <c:tickLblSkip val="1"/>
        <c:tickMarkSkip val="1"/>
      </c:catAx>
      <c:valAx>
        <c:axId val="90082304"/>
        <c:scaling>
          <c:orientation val="minMax"/>
          <c:max val="150000"/>
          <c:min val="50000"/>
        </c:scaling>
        <c:axPos val="l"/>
        <c:numFmt formatCode="General" sourceLinked="1"/>
        <c:majorTickMark val="cross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3366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90080768"/>
        <c:crosses val="autoZero"/>
        <c:crossBetween val="between"/>
        <c:majorUnit val="20000"/>
      </c:valAx>
      <c:catAx>
        <c:axId val="90112768"/>
        <c:scaling>
          <c:orientation val="minMax"/>
        </c:scaling>
        <c:delete val="1"/>
        <c:axPos val="b"/>
        <c:numFmt formatCode="General" sourceLinked="1"/>
        <c:tickLblPos val="none"/>
        <c:crossAx val="90114304"/>
        <c:crosses val="autoZero"/>
        <c:lblAlgn val="ctr"/>
        <c:lblOffset val="100"/>
      </c:catAx>
      <c:valAx>
        <c:axId val="90114304"/>
        <c:scaling>
          <c:orientation val="minMax"/>
          <c:max val="140"/>
          <c:min val="85"/>
        </c:scaling>
        <c:axPos val="r"/>
        <c:numFmt formatCode="General" sourceLinked="1"/>
        <c:majorTickMark val="cross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3366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90112768"/>
        <c:crosses val="max"/>
        <c:crossBetween val="between"/>
      </c:valAx>
      <c:spPr>
        <a:noFill/>
        <a:ln w="12703">
          <a:noFill/>
          <a:prstDash val="solid"/>
        </a:ln>
      </c:spPr>
    </c:plotArea>
    <c:legend>
      <c:legendPos val="b"/>
      <c:legendEntry>
        <c:idx val="0"/>
        <c:txPr>
          <a:bodyPr/>
          <a:lstStyle/>
          <a:p>
            <a:pPr>
              <a:defRPr sz="1400" b="0" i="0" u="none" strike="noStrike" spc="0" baseline="0">
                <a:solidFill>
                  <a:srgbClr val="003366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0" i="0" u="none" strike="noStrike" spc="0" baseline="0">
                <a:solidFill>
                  <a:srgbClr val="003366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91216108657910588"/>
          <c:w val="1"/>
          <c:h val="7.4677025935758423E-2"/>
        </c:manualLayout>
      </c:layout>
      <c:spPr>
        <a:noFill/>
        <a:ln w="3176">
          <a:noFill/>
          <a:prstDash val="solid"/>
        </a:ln>
      </c:spPr>
      <c:txPr>
        <a:bodyPr/>
        <a:lstStyle/>
        <a:p>
          <a:pPr>
            <a:defRPr sz="1400" b="0" i="0" u="none" strike="noStrike" spc="0" baseline="0">
              <a:solidFill>
                <a:srgbClr val="003366"/>
              </a:solidFill>
              <a:effectLst/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825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otX val="75"/>
      <c:rotY val="60"/>
      <c:rAngAx val="1"/>
    </c:view3D>
    <c:plotArea>
      <c:layout>
        <c:manualLayout>
          <c:layoutTarget val="inner"/>
          <c:xMode val="edge"/>
          <c:yMode val="edge"/>
          <c:x val="1.6372768262272464E-2"/>
          <c:y val="0"/>
          <c:w val="0.9836271922216857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24"/>
          <c:dPt>
            <c:idx val="0"/>
            <c:explosion val="7"/>
            <c:spPr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4457E6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CC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Лист1!$A$2:$A$3</c:f>
              <c:strCache>
                <c:ptCount val="2"/>
                <c:pt idx="0">
                  <c:v>Адресная инвестиционная программа</c:v>
                </c:pt>
                <c:pt idx="1">
                  <c:v>Текущие расходы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1585.8</c:v>
                </c:pt>
                <c:pt idx="1">
                  <c:v>8445.7999999999811</c:v>
                </c:pt>
              </c:numCache>
            </c:numRef>
          </c:val>
        </c:ser>
      </c:pie3DChart>
      <c:spPr>
        <a:effectLst>
          <a:softEdge rad="127000"/>
        </a:effectLst>
      </c:spPr>
    </c:plotArea>
    <c:plotVisOnly val="1"/>
  </c:chart>
  <c:spPr>
    <a:solidFill>
      <a:schemeClr val="tx2">
        <a:lumMod val="20000"/>
        <a:lumOff val="80000"/>
      </a:schemeClr>
    </a:solidFill>
    <a:effectLst>
      <a:softEdge rad="127000"/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50"/>
      <c:perspective val="30"/>
    </c:view3D>
    <c:plotArea>
      <c:layout>
        <c:manualLayout>
          <c:layoutTarget val="inner"/>
          <c:xMode val="edge"/>
          <c:yMode val="edge"/>
          <c:x val="0"/>
          <c:y val="6.0024225516561294E-2"/>
          <c:w val="0.65067319533704671"/>
          <c:h val="0.937821799587600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6"/>
          <c:dPt>
            <c:idx val="0"/>
            <c:spPr>
              <a:gradFill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AFEAFF"/>
                  </a:gs>
                </a:gsLst>
                <a:lin ang="5400000" scaled="0"/>
              </a:gradFill>
            </c:spPr>
          </c:dPt>
          <c:dPt>
            <c:idx val="1"/>
            <c:spPr>
              <a:gradFill flip="none" rotWithShape="1">
                <a:gsLst>
                  <a:gs pos="0">
                    <a:srgbClr val="C00000"/>
                  </a:gs>
                  <a:gs pos="43000">
                    <a:srgbClr val="FF0000"/>
                  </a:gs>
                  <a:gs pos="100000">
                    <a:srgbClr val="FF8181"/>
                  </a:gs>
                </a:gsLst>
                <a:lin ang="18900000" scaled="1"/>
                <a:tileRect/>
              </a:gradFill>
            </c:spPr>
          </c:dPt>
          <c:dPt>
            <c:idx val="2"/>
            <c:spPr>
              <a:gradFill flip="none" rotWithShape="1">
                <a:gsLst>
                  <a:gs pos="39000">
                    <a:schemeClr val="accent6"/>
                  </a:gs>
                  <a:gs pos="81000">
                    <a:srgbClr val="FFFF00"/>
                  </a:gs>
                  <a:gs pos="100000">
                    <a:srgbClr val="FFFFB3"/>
                  </a:gs>
                </a:gsLst>
                <a:lin ang="0" scaled="1"/>
                <a:tileRect/>
              </a:gradFill>
            </c:spPr>
          </c:dPt>
          <c:dPt>
            <c:idx val="3"/>
            <c:spPr>
              <a:gradFill>
                <a:gsLst>
                  <a:gs pos="34000">
                    <a:srgbClr val="009E47"/>
                  </a:gs>
                  <a:gs pos="72000">
                    <a:srgbClr val="92D050"/>
                  </a:gs>
                  <a:gs pos="100000">
                    <a:srgbClr val="C7F1C7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-0.1035729002716876"/>
                  <c:y val="3.7399871591616805E-2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605881707010374E-2"/>
                  <c:y val="-0.29596694017305336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7170407034339324E-2"/>
                  <c:y val="0.13793981669194921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5164352231763872E-2"/>
                  <c:y val="0.1176945413045731"/>
                </c:manualLayout>
              </c:layout>
              <c:numFmt formatCode="0.0%" sourceLinked="0"/>
              <c:spPr>
                <a:solidFill>
                  <a:srgbClr val="00CC00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2000" b="0" cap="none" spc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849311218978328E-2"/>
                  <c:y val="-0.10117181949322583"/>
                </c:manualLayout>
              </c:layout>
              <c:tx>
                <c:rich>
                  <a:bodyPr/>
                  <a:lstStyle/>
                  <a:p>
                    <a:pPr>
                      <a:defRPr sz="2000"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2000" dirty="0" smtClean="0"/>
                      <a:t>0,1</a:t>
                    </a:r>
                    <a:r>
                      <a:rPr lang="en-US" sz="2000" dirty="0" smtClean="0"/>
                      <a:t>%</a:t>
                    </a:r>
                    <a:endParaRPr lang="en-US" dirty="0"/>
                  </a:p>
                </c:rich>
              </c:tx>
              <c:numFmt formatCode="0.0%" sourceLinked="0"/>
              <c:spPr>
                <a:solidFill>
                  <a:srgbClr val="9966FF"/>
                </a:solidFill>
                <a:ln>
                  <a:solidFill>
                    <a:schemeClr val="tx1"/>
                  </a:solidFill>
                </a:ln>
              </c:spPr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5792738723698533E-2"/>
                  <c:y val="-2.2440220541026703E-2"/>
                </c:manualLayout>
              </c:layout>
              <c:numFmt formatCode="0.0%" sourceLinked="0"/>
              <c:spPr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2000" b="0" cap="none" spc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Доступное жилье</c:v>
                </c:pt>
                <c:pt idx="1">
                  <c:v>Образование</c:v>
                </c:pt>
                <c:pt idx="2">
                  <c:v>Дорожное хозяйство и транспорт</c:v>
                </c:pt>
                <c:pt idx="3">
                  <c:v>Коммунальное хозяйство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4"/>
                <c:pt idx="0">
                  <c:v>78.3</c:v>
                </c:pt>
                <c:pt idx="1">
                  <c:v>1155.5999999999999</c:v>
                </c:pt>
                <c:pt idx="2">
                  <c:v>5.7</c:v>
                </c:pt>
                <c:pt idx="3">
                  <c:v>345.1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288116741505564"/>
          <c:y val="0.10977453640432223"/>
          <c:w val="0.32596303594980297"/>
          <c:h val="0.67676921730156037"/>
        </c:manualLayout>
      </c:layout>
      <c:txPr>
        <a:bodyPr/>
        <a:lstStyle/>
        <a:p>
          <a:pPr>
            <a:defRPr>
              <a:solidFill>
                <a:srgbClr val="0033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3147904400034206E-2"/>
          <c:y val="3.9240416764124222E-3"/>
          <c:w val="0.66749094709842682"/>
          <c:h val="0.99607595832359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explosion val="4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explosion val="2"/>
            <c:spPr>
              <a:pattFill prst="smGrid">
                <a:fgClr>
                  <a:schemeClr val="tx2">
                    <a:lumMod val="75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Lbls>
            <c:dLbl>
              <c:idx val="2"/>
              <c:layout>
                <c:manualLayout>
                  <c:x val="5.2591617600137204E-3"/>
                  <c:y val="-1.177212502923726E-2"/>
                </c:manualLayout>
              </c:layout>
              <c:tx>
                <c:rich>
                  <a:bodyPr/>
                  <a:lstStyle/>
                  <a:p>
                    <a:r>
                      <a:rPr lang="en-US" sz="1600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12441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elete val="1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6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Лист1!$A$2:$A$5</c:f>
              <c:strCache>
                <c:ptCount val="4"/>
                <c:pt idx="0">
                  <c:v>малые</c:v>
                </c:pt>
                <c:pt idx="1">
                  <c:v>средние</c:v>
                </c:pt>
                <c:pt idx="2">
                  <c:v>микро</c:v>
                </c:pt>
                <c:pt idx="3">
                  <c:v>ИП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948</c:v>
                </c:pt>
                <c:pt idx="1">
                  <c:v>61</c:v>
                </c:pt>
                <c:pt idx="2">
                  <c:v>12441</c:v>
                </c:pt>
                <c:pt idx="3">
                  <c:v>9761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393914942790055"/>
          <c:y val="6.3947666261182354E-2"/>
          <c:w val="0.25256213316570281"/>
          <c:h val="0.30856933457213576"/>
        </c:manualLayout>
      </c:layout>
      <c:txPr>
        <a:bodyPr/>
        <a:lstStyle/>
        <a:p>
          <a:pPr>
            <a:defRPr sz="1600">
              <a:solidFill>
                <a:srgbClr val="0033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i="1">
                <a:solidFill>
                  <a:schemeClr val="tx1"/>
                </a:solidFill>
              </a:defRPr>
            </a:pPr>
            <a:r>
              <a:rPr lang="ru-RU" sz="1600" i="1" dirty="0" smtClean="0">
                <a:solidFill>
                  <a:srgbClr val="003366"/>
                </a:solidFill>
              </a:rPr>
              <a:t>Исполнение прогноза по вводу </a:t>
            </a:r>
            <a:r>
              <a:rPr lang="ru-RU" sz="1600" i="1" dirty="0">
                <a:solidFill>
                  <a:srgbClr val="003366"/>
                </a:solidFill>
              </a:rPr>
              <a:t>жилья в городе Твери </a:t>
            </a:r>
            <a:r>
              <a:rPr lang="ru-RU" sz="1600" i="1" dirty="0" smtClean="0">
                <a:solidFill>
                  <a:srgbClr val="003366"/>
                </a:solidFill>
              </a:rPr>
              <a:t/>
            </a:r>
            <a:br>
              <a:rPr lang="ru-RU" sz="1600" i="1" dirty="0" smtClean="0">
                <a:solidFill>
                  <a:srgbClr val="003366"/>
                </a:solidFill>
              </a:rPr>
            </a:br>
            <a:r>
              <a:rPr lang="ru-RU" sz="1600" i="1" dirty="0" smtClean="0">
                <a:solidFill>
                  <a:srgbClr val="003366"/>
                </a:solidFill>
              </a:rPr>
              <a:t>и </a:t>
            </a:r>
            <a:r>
              <a:rPr lang="ru-RU" sz="1600" i="1" dirty="0">
                <a:solidFill>
                  <a:srgbClr val="003366"/>
                </a:solidFill>
              </a:rPr>
              <a:t>Тверской области </a:t>
            </a:r>
            <a:r>
              <a:rPr lang="ru-RU" sz="1600" i="1" dirty="0" smtClean="0">
                <a:solidFill>
                  <a:srgbClr val="003366"/>
                </a:solidFill>
              </a:rPr>
              <a:t>в 2019 году</a:t>
            </a:r>
            <a:endParaRPr lang="ru-RU" sz="1600" i="1" dirty="0">
              <a:solidFill>
                <a:srgbClr val="003366"/>
              </a:solidFill>
            </a:endParaRPr>
          </a:p>
        </c:rich>
      </c:tx>
      <c:layout>
        <c:manualLayout>
          <c:xMode val="edge"/>
          <c:yMode val="edge"/>
          <c:x val="5.7331170029021772E-2"/>
          <c:y val="2.1114379079037848E-2"/>
        </c:manualLayout>
      </c:layout>
    </c:title>
    <c:view3D>
      <c:rotX val="10"/>
      <c:rotY val="10"/>
      <c:rAngAx val="1"/>
    </c:view3D>
    <c:floor>
      <c:spPr>
        <a:solidFill>
          <a:sysClr val="window" lastClr="FFFFFF">
            <a:lumMod val="75000"/>
            <a:alpha val="45000"/>
          </a:sys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0"/>
          <c:y val="0.12437538669777738"/>
          <c:w val="1"/>
          <c:h val="0.728955929607849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solidFill>
              <a:sysClr val="window" lastClr="FFFFFF">
                <a:lumMod val="50000"/>
                <a:alpha val="88000"/>
              </a:sysClr>
            </a:solidFill>
            <a:ln w="19050">
              <a:solidFill>
                <a:sysClr val="window" lastClr="FFFFFF">
                  <a:lumMod val="50000"/>
                </a:sysClr>
              </a:solidFill>
            </a:ln>
            <a:scene3d>
              <a:camera prst="orthographicFront"/>
              <a:lightRig rig="threePt" dir="t"/>
            </a:scene3d>
            <a:sp3d prstMaterial="metal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-1.4914983418252685E-4"/>
                  <c:y val="0.14328869511839948"/>
                </c:manualLayout>
              </c:layout>
              <c:showVal val="1"/>
            </c:dLbl>
            <c:dLbl>
              <c:idx val="1"/>
              <c:layout>
                <c:manualLayout>
                  <c:x val="1.3447010286868864E-3"/>
                  <c:y val="0.13061279162194411"/>
                </c:manualLayout>
              </c:layout>
              <c:showVal val="1"/>
            </c:dLbl>
            <c:dLbl>
              <c:idx val="2"/>
              <c:layout>
                <c:manualLayout>
                  <c:x val="1.6359918200408999E-2"/>
                  <c:y val="0.29484003688728233"/>
                </c:manualLayout>
              </c:layout>
              <c:showVal val="1"/>
            </c:dLbl>
            <c:numFmt formatCode="#,##0.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2"/>
                <c:pt idx="0">
                  <c:v>Прогноз</c:v>
                </c:pt>
                <c:pt idx="1">
                  <c:v>Факт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600</c:v>
                </c:pt>
                <c:pt idx="1">
                  <c:v>639.70000000000005</c:v>
                </c:pt>
              </c:numCache>
            </c:numRef>
          </c:val>
          <c:shape val="box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 Тверь</c:v>
                </c:pt>
              </c:strCache>
            </c:strRef>
          </c:tx>
          <c:spPr>
            <a:pattFill prst="horzBrick">
              <a:fgClr>
                <a:sysClr val="windowText" lastClr="000000">
                  <a:lumMod val="85000"/>
                  <a:lumOff val="15000"/>
                </a:sysClr>
              </a:fgClr>
              <a:bgClr>
                <a:sysClr val="window" lastClr="FFFFFF">
                  <a:lumMod val="95000"/>
                </a:sysClr>
              </a:bgClr>
            </a:pattFill>
            <a:ln w="9525">
              <a:solidFill>
                <a:srgbClr val="EEECE1">
                  <a:lumMod val="25000"/>
                </a:srgbClr>
              </a:solidFill>
            </a:ln>
            <a:scene3d>
              <a:camera prst="orthographicFront"/>
              <a:lightRig rig="threePt" dir="t"/>
            </a:scene3d>
            <a:sp3d prstMaterial="metal"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4.0788654080538148E-3"/>
                  <c:y val="0.13759219990049507"/>
                </c:manualLayout>
              </c:layout>
              <c:showVal val="1"/>
            </c:dLbl>
            <c:dLbl>
              <c:idx val="1"/>
              <c:layout>
                <c:manualLayout>
                  <c:x val="3.050686122279721E-3"/>
                  <c:y val="0.15348656912517042"/>
                </c:manualLayout>
              </c:layout>
              <c:showVal val="1"/>
            </c:dLbl>
            <c:dLbl>
              <c:idx val="2"/>
              <c:layout>
                <c:manualLayout>
                  <c:x val="1.8404907975460124E-2"/>
                  <c:y val="0.15069615069615094"/>
                </c:manualLayout>
              </c:layout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2"/>
                <c:pt idx="0">
                  <c:v>Прогноз</c:v>
                </c:pt>
                <c:pt idx="1">
                  <c:v>Факт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2"/>
                <c:pt idx="0">
                  <c:v>215</c:v>
                </c:pt>
                <c:pt idx="1">
                  <c:v>207.6</c:v>
                </c:pt>
              </c:numCache>
            </c:numRef>
          </c:val>
          <c:shape val="box"/>
        </c:ser>
        <c:gapWidth val="115"/>
        <c:gapDepth val="140"/>
        <c:shape val="cylinder"/>
        <c:axId val="99727232"/>
        <c:axId val="100090240"/>
        <c:axId val="0"/>
      </c:bar3DChart>
      <c:catAx>
        <c:axId val="997272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solidFill>
                  <a:srgbClr val="003366"/>
                </a:solidFill>
              </a:defRPr>
            </a:pPr>
            <a:endParaRPr lang="ru-RU"/>
          </a:p>
        </c:txPr>
        <c:crossAx val="100090240"/>
        <c:crosses val="autoZero"/>
        <c:auto val="1"/>
        <c:lblAlgn val="ctr"/>
        <c:lblOffset val="100"/>
      </c:catAx>
      <c:valAx>
        <c:axId val="1000902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 sz="1200" i="1">
                    <a:solidFill>
                      <a:srgbClr val="003366"/>
                    </a:solidFill>
                  </a:defRPr>
                </a:pPr>
                <a:r>
                  <a:rPr lang="ru-RU" sz="1200" i="1" dirty="0" smtClean="0">
                    <a:solidFill>
                      <a:srgbClr val="003366"/>
                    </a:solidFill>
                  </a:rPr>
                  <a:t>тыс. кв. метров</a:t>
                </a:r>
                <a:endParaRPr lang="ru-RU" sz="1200" i="1" dirty="0">
                  <a:solidFill>
                    <a:srgbClr val="003366"/>
                  </a:solidFill>
                </a:endParaRPr>
              </a:p>
            </c:rich>
          </c:tx>
          <c:layout>
            <c:manualLayout>
              <c:xMode val="edge"/>
              <c:yMode val="edge"/>
              <c:x val="3.9472597717254955E-2"/>
              <c:y val="0.16037529436320738"/>
            </c:manualLayout>
          </c:layout>
        </c:title>
        <c:numFmt formatCode="General" sourceLinked="1"/>
        <c:majorTickMark val="none"/>
        <c:tickLblPos val="none"/>
        <c:crossAx val="99727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873077490396417"/>
          <c:y val="0.93399913670794321"/>
          <c:w val="0.72299776178284458"/>
          <c:h val="5.9997075962322045E-2"/>
        </c:manualLayout>
      </c:layout>
      <c:txPr>
        <a:bodyPr/>
        <a:lstStyle/>
        <a:p>
          <a:pPr>
            <a:defRPr sz="1400" i="1">
              <a:solidFill>
                <a:srgbClr val="003366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"/>
      <c:hPercent val="49"/>
      <c:rotY val="3"/>
      <c:depthPercent val="150"/>
      <c:rAngAx val="1"/>
    </c:view3D>
    <c:plotArea>
      <c:layout>
        <c:manualLayout>
          <c:layoutTarget val="inner"/>
          <c:xMode val="edge"/>
          <c:yMode val="edge"/>
          <c:x val="2.756915734418625E-5"/>
          <c:y val="8.7095379715644267E-2"/>
          <c:w val="0.99477553169492694"/>
          <c:h val="0.8137760479696442"/>
        </c:manualLayout>
      </c:layout>
      <c:line3DChart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годы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8900000" scaled="1"/>
              <a:tileRect/>
            </a:gradFill>
            <a:ln w="12710">
              <a:solidFill>
                <a:srgbClr val="C00000"/>
              </a:solidFill>
              <a:prstDash val="solid"/>
            </a:ln>
            <a:scene3d>
              <a:camera prst="orthographicFront"/>
              <a:lightRig rig="threePt" dir="t"/>
            </a:scene3d>
            <a:sp3d prstMaterial="plastic"/>
          </c:spPr>
          <c:dLbls>
            <c:dLbl>
              <c:idx val="0"/>
              <c:layout>
                <c:manualLayout>
                  <c:x val="-4.4819766633862383E-2"/>
                  <c:y val="-0.13608467035307467"/>
                </c:manualLayout>
              </c:layout>
              <c:showVal val="1"/>
            </c:dLbl>
            <c:dLbl>
              <c:idx val="1"/>
              <c:layout>
                <c:manualLayout>
                  <c:x val="-2.6784905208424147E-2"/>
                  <c:y val="-0.17391201564454289"/>
                </c:manualLayout>
              </c:layout>
              <c:showVal val="1"/>
            </c:dLbl>
            <c:dLbl>
              <c:idx val="2"/>
              <c:layout>
                <c:manualLayout>
                  <c:x val="-4.1208997940222522E-2"/>
                  <c:y val="-0.1712595003955352"/>
                </c:manualLayout>
              </c:layout>
              <c:showVal val="1"/>
            </c:dLbl>
            <c:dLbl>
              <c:idx val="3"/>
              <c:layout>
                <c:manualLayout>
                  <c:x val="-3.969551899503642E-2"/>
                  <c:y val="-0.14356021918820541"/>
                </c:manualLayout>
              </c:layout>
              <c:showVal val="1"/>
            </c:dLbl>
            <c:dLbl>
              <c:idx val="4"/>
              <c:layout>
                <c:manualLayout>
                  <c:x val="-2.9634132424605969E-2"/>
                  <c:y val="-0.15134921923942649"/>
                </c:manualLayout>
              </c:layout>
              <c:showVal val="1"/>
            </c:dLbl>
            <c:dLbl>
              <c:idx val="5"/>
              <c:layout>
                <c:manualLayout>
                  <c:x val="-1.1942484353116088E-2"/>
                  <c:y val="-0.10330189496143249"/>
                </c:manualLayout>
              </c:layout>
              <c:showVal val="1"/>
            </c:dLbl>
            <c:dLbl>
              <c:idx val="6"/>
              <c:layout>
                <c:manualLayout>
                  <c:x val="-1.9328328444238728E-2"/>
                  <c:y val="-0.11203616971253066"/>
                </c:manualLayout>
              </c:layout>
              <c:showVal val="1"/>
            </c:dLbl>
            <c:dLbl>
              <c:idx val="7"/>
              <c:layout>
                <c:manualLayout>
                  <c:x val="-3.5602580927384074E-2"/>
                  <c:y val="-9.4093126187215242E-2"/>
                </c:manualLayout>
              </c:layout>
              <c:showVal val="1"/>
            </c:dLbl>
            <c:dLbl>
              <c:idx val="8"/>
              <c:layout>
                <c:manualLayout>
                  <c:x val="-2.506642092532551E-2"/>
                  <c:y val="-7.5314507070111864E-2"/>
                </c:manualLayout>
              </c:layout>
              <c:showVal val="1"/>
            </c:dLbl>
            <c:dLbl>
              <c:idx val="9"/>
              <c:layout>
                <c:manualLayout>
                  <c:x val="-2.6123044362101795E-2"/>
                  <c:y val="-9.4808907332838227E-2"/>
                </c:manualLayout>
              </c:layout>
              <c:showVal val="1"/>
            </c:dLbl>
            <c:dLbl>
              <c:idx val="10"/>
              <c:layout>
                <c:manualLayout>
                  <c:x val="-3.0344230868200411E-2"/>
                  <c:y val="-8.8131766426953501E-2"/>
                </c:manualLayout>
              </c:layout>
              <c:showVal val="1"/>
            </c:dLbl>
            <c:dLbl>
              <c:idx val="11"/>
              <c:layout>
                <c:manualLayout>
                  <c:x val="-3.1142246925016871E-2"/>
                  <c:y val="-8.586798726670869E-2"/>
                </c:manualLayout>
              </c:layout>
              <c:showVal val="1"/>
            </c:dLbl>
            <c:dLbl>
              <c:idx val="12"/>
              <c:layout>
                <c:manualLayout>
                  <c:x val="-2.6991823632340074E-2"/>
                  <c:y val="-5.4061649006620124E-2"/>
                </c:manualLayout>
              </c:layout>
              <c:showVal val="1"/>
            </c:dLbl>
            <c:dLbl>
              <c:idx val="13"/>
              <c:layout>
                <c:manualLayout>
                  <c:x val="-1.1967269456825181E-2"/>
                  <c:y val="-0.12250130643594001"/>
                </c:manualLayout>
              </c:layout>
              <c:showVal val="1"/>
            </c:dLbl>
            <c:dLbl>
              <c:idx val="14"/>
              <c:layout>
                <c:manualLayout>
                  <c:x val="-7.8168458010256323E-3"/>
                  <c:y val="-0.1290586834851197"/>
                </c:manualLayout>
              </c:layout>
              <c:showVal val="1"/>
            </c:dLbl>
            <c:dLbl>
              <c:idx val="15"/>
              <c:layout>
                <c:manualLayout>
                  <c:x val="-9.9955360692768509E-3"/>
                  <c:y val="-0.11093600267993574"/>
                </c:manualLayout>
              </c:layout>
              <c:showVal val="1"/>
            </c:dLbl>
            <c:dLbl>
              <c:idx val="16"/>
              <c:layout>
                <c:manualLayout>
                  <c:x val="-1.8503503385998502E-2"/>
                  <c:y val="-9.8000703693128938E-2"/>
                </c:manualLayout>
              </c:layout>
              <c:showVal val="1"/>
            </c:dLbl>
            <c:dLbl>
              <c:idx val="17"/>
              <c:layout>
                <c:manualLayout>
                  <c:x val="-1.909991517323675E-2"/>
                  <c:y val="-0.10646644130777402"/>
                </c:manualLayout>
              </c:layout>
              <c:showVal val="1"/>
            </c:dLbl>
            <c:dLbl>
              <c:idx val="18"/>
              <c:layout>
                <c:manualLayout>
                  <c:x val="-1.6531769998449866E-2"/>
                  <c:y val="-0.10318775278318444"/>
                </c:manualLayout>
              </c:layout>
              <c:showVal val="1"/>
            </c:dLbl>
            <c:dLbl>
              <c:idx val="19"/>
              <c:layout>
                <c:manualLayout>
                  <c:x val="-2.3457295709738982E-2"/>
                  <c:y val="-9.8359613916236668E-2"/>
                </c:manualLayout>
              </c:layout>
              <c:showVal val="1"/>
            </c:dLbl>
            <c:dLbl>
              <c:idx val="20"/>
              <c:layout>
                <c:manualLayout>
                  <c:x val="-1.7724756697346661E-2"/>
                  <c:y val="-9.6809830845557332E-2"/>
                </c:manualLayout>
              </c:layout>
              <c:showVal val="1"/>
            </c:dLbl>
            <c:dLbl>
              <c:idx val="21"/>
              <c:layout>
                <c:manualLayout>
                  <c:x val="-1.8321168484585208E-2"/>
                  <c:y val="-9.3710597432521012E-2"/>
                </c:manualLayout>
              </c:layout>
              <c:showVal val="1"/>
            </c:dLbl>
            <c:dLbl>
              <c:idx val="22"/>
              <c:layout>
                <c:manualLayout>
                  <c:x val="-1.7335301790810893E-2"/>
                  <c:y val="-7.2489015942622984E-2"/>
                </c:manualLayout>
              </c:layout>
              <c:showVal val="1"/>
            </c:dLbl>
            <c:dLbl>
              <c:idx val="23"/>
              <c:layout>
                <c:manualLayout>
                  <c:x val="1.9180742290858762E-3"/>
                  <c:y val="-6.7481089235799693E-2"/>
                </c:manualLayout>
              </c:layout>
              <c:showVal val="1"/>
            </c:dLbl>
            <c:numFmt formatCode="0.0" sourceLinked="0"/>
            <c:spPr>
              <a:noFill/>
              <a:ln w="2542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#,##0.0</c:formatCode>
                <c:ptCount val="5"/>
                <c:pt idx="0">
                  <c:v>358</c:v>
                </c:pt>
                <c:pt idx="1">
                  <c:v>369</c:v>
                </c:pt>
                <c:pt idx="2">
                  <c:v>389</c:v>
                </c:pt>
                <c:pt idx="3">
                  <c:v>408</c:v>
                </c:pt>
                <c:pt idx="4">
                  <c:v>435.6</c:v>
                </c:pt>
              </c:numCache>
            </c:numRef>
          </c:val>
        </c:ser>
        <c:gapDepth val="0"/>
        <c:axId val="99755520"/>
        <c:axId val="99757056"/>
        <c:axId val="84347968"/>
      </c:line3DChart>
      <c:catAx>
        <c:axId val="99755520"/>
        <c:scaling>
          <c:orientation val="minMax"/>
        </c:scaling>
        <c:axPos val="b"/>
        <c:numFmt formatCode="General" sourceLinked="1"/>
        <c:tickLblPos val="low"/>
        <c:spPr>
          <a:ln w="31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9757056"/>
        <c:crossesAt val="0.30000000000000032"/>
        <c:auto val="1"/>
        <c:lblAlgn val="ctr"/>
        <c:lblOffset val="100"/>
        <c:tickLblSkip val="1"/>
        <c:tickMarkSkip val="1"/>
      </c:catAx>
      <c:valAx>
        <c:axId val="99757056"/>
        <c:scaling>
          <c:orientation val="minMax"/>
          <c:max val="440"/>
          <c:min val="340"/>
        </c:scaling>
        <c:axPos val="l"/>
        <c:numFmt formatCode="#,##0.0" sourceLinked="1"/>
        <c:majorTickMark val="none"/>
        <c:tickLblPos val="none"/>
        <c:spPr>
          <a:ln w="3177">
            <a:noFill/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9755520"/>
        <c:crosses val="autoZero"/>
        <c:crossBetween val="between"/>
        <c:majorUnit val="100"/>
      </c:valAx>
      <c:serAx>
        <c:axId val="84347968"/>
        <c:scaling>
          <c:orientation val="minMax"/>
        </c:scaling>
        <c:delete val="1"/>
        <c:axPos val="b"/>
        <c:tickLblPos val="none"/>
        <c:crossAx val="99757056"/>
        <c:crossesAt val="0.30000000000000032"/>
      </c:serAx>
      <c:spPr>
        <a:noFill/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r>
              <a:rPr lang="ru-RU" sz="1700" b="1" i="1" dirty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уровня безработицы на рынке </a:t>
            </a:r>
            <a:r>
              <a:rPr lang="ru-RU" sz="1700" b="1" i="1" dirty="0" smtClean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труда</a:t>
            </a:r>
            <a:br>
              <a:rPr lang="ru-RU" sz="1700" b="1" i="1" dirty="0" smtClean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700" b="1" i="1" dirty="0" smtClean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города Твери </a:t>
            </a:r>
            <a:r>
              <a:rPr lang="ru-RU" sz="1700" b="1" i="1" dirty="0" smtClean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700" b="1" i="1" dirty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sz="1700" b="1" i="1" dirty="0" smtClean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2008-2020 </a:t>
            </a:r>
            <a:r>
              <a:rPr lang="ru-RU" sz="1700" b="1" i="1" dirty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годов, </a:t>
            </a:r>
            <a:r>
              <a:rPr lang="ru-RU" sz="1700" b="0" i="1" dirty="0">
                <a:solidFill>
                  <a:srgbClr val="003366"/>
                </a:solidFill>
                <a:effectLst/>
                <a:latin typeface="Times New Roman" pitchFamily="18" charset="0"/>
                <a:cs typeface="Times New Roman" pitchFamily="18" charset="0"/>
              </a:rPr>
              <a:t>%</a:t>
            </a:r>
          </a:p>
        </c:rich>
      </c:tx>
      <c:layout>
        <c:manualLayout>
          <c:xMode val="edge"/>
          <c:yMode val="edge"/>
          <c:x val="0.20719700553412687"/>
          <c:y val="8.784057827329236E-3"/>
        </c:manualLayout>
      </c:layout>
    </c:title>
    <c:view3D>
      <c:rotX val="5"/>
      <c:hPercent val="70"/>
      <c:rotY val="0"/>
      <c:depthPercent val="120"/>
      <c:perspective val="10"/>
    </c:view3D>
    <c:floor>
      <c:spPr>
        <a:solidFill>
          <a:schemeClr val="bg1"/>
        </a:solidFill>
        <a:ln w="12700">
          <a:solidFill>
            <a:schemeClr val="bg1"/>
          </a:solidFill>
          <a:prstDash val="solid"/>
        </a:ln>
      </c:spPr>
    </c:floor>
    <c:sideWall>
      <c:spPr>
        <a:noFill/>
        <a:ln w="25400">
          <a:noFill/>
        </a:ln>
        <a:scene3d>
          <a:camera prst="orthographicFront"/>
          <a:lightRig rig="threePt" dir="t"/>
        </a:scene3d>
        <a:sp3d>
          <a:bevelB h="6350"/>
        </a:sp3d>
      </c:spPr>
    </c:sideWall>
    <c:backWall>
      <c:spPr>
        <a:noFill/>
        <a:ln w="25400">
          <a:noFill/>
        </a:ln>
        <a:scene3d>
          <a:camera prst="orthographicFront"/>
          <a:lightRig rig="threePt" dir="t"/>
        </a:scene3d>
        <a:sp3d>
          <a:bevelB h="6350"/>
        </a:sp3d>
      </c:spPr>
    </c:backWall>
    <c:plotArea>
      <c:layout>
        <c:manualLayout>
          <c:layoutTarget val="inner"/>
          <c:xMode val="edge"/>
          <c:yMode val="edge"/>
          <c:x val="2.7862866847814052E-2"/>
          <c:y val="0.14809240115005803"/>
          <c:w val="0.95418961065794594"/>
          <c:h val="0.78858654719885657"/>
        </c:manualLayout>
      </c:layout>
      <c:line3DChart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уровень безработицы, %</c:v>
                </c:pt>
              </c:strCache>
            </c:strRef>
          </c:tx>
          <c:spPr>
            <a:gradFill flip="none" rotWithShape="1"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lin ang="5400000" scaled="0"/>
              <a:tileRect/>
            </a:gradFill>
            <a:ln w="13049">
              <a:solidFill>
                <a:srgbClr val="003366"/>
              </a:solidFill>
              <a:prstDash val="solid"/>
            </a:ln>
            <a:effectLst>
              <a:innerShdw blurRad="63500" dist="50800" dir="2700000">
                <a:srgbClr val="4F81BD">
                  <a:lumMod val="75000"/>
                  <a:alpha val="50000"/>
                </a:srgbClr>
              </a:innerShdw>
            </a:effectLst>
          </c:spPr>
          <c:dLbls>
            <c:dLbl>
              <c:idx val="0"/>
              <c:layout>
                <c:manualLayout>
                  <c:x val="-3.1573180538347401E-2"/>
                  <c:y val="-8.2055275462873598E-2"/>
                </c:manualLayout>
              </c:layout>
              <c:showVal val="1"/>
            </c:dLbl>
            <c:dLbl>
              <c:idx val="1"/>
              <c:layout>
                <c:manualLayout>
                  <c:x val="-4.2234536265379395E-2"/>
                  <c:y val="-0.14565827540671042"/>
                </c:manualLayout>
              </c:layout>
              <c:showVal val="1"/>
            </c:dLbl>
            <c:dLbl>
              <c:idx val="2"/>
              <c:layout>
                <c:manualLayout>
                  <c:x val="-5.4465759220427422E-2"/>
                  <c:y val="1.6931562389660326E-3"/>
                </c:manualLayout>
              </c:layout>
              <c:showVal val="1"/>
            </c:dLbl>
            <c:dLbl>
              <c:idx val="3"/>
              <c:layout>
                <c:manualLayout>
                  <c:x val="-1.4613463324792512E-2"/>
                  <c:y val="-0.15950284359762579"/>
                </c:manualLayout>
              </c:layout>
              <c:showVal val="1"/>
            </c:dLbl>
            <c:dLbl>
              <c:idx val="4"/>
              <c:layout>
                <c:manualLayout>
                  <c:x val="-2.4865874214444871E-2"/>
                  <c:y val="-0.11870169481274111"/>
                </c:manualLayout>
              </c:layout>
              <c:showVal val="1"/>
            </c:dLbl>
            <c:dLbl>
              <c:idx val="5"/>
              <c:layout>
                <c:manualLayout>
                  <c:x val="-2.8105053182472996E-2"/>
                  <c:y val="-0.16027277715134938"/>
                </c:manualLayout>
              </c:layout>
              <c:showVal val="1"/>
            </c:dLbl>
            <c:dLbl>
              <c:idx val="6"/>
              <c:layout>
                <c:manualLayout>
                  <c:x val="-3.2808891605030005E-2"/>
                  <c:y val="-0.14140396277143552"/>
                </c:manualLayout>
              </c:layout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7"/>
              <c:layout>
                <c:manualLayout>
                  <c:x val="-3.5299524610030608E-2"/>
                  <c:y val="-0.1404135579259029"/>
                </c:manualLayout>
              </c:layout>
              <c:showVal val="1"/>
            </c:dLbl>
            <c:dLbl>
              <c:idx val="8"/>
              <c:layout>
                <c:manualLayout>
                  <c:x val="-2.6854043708693202E-2"/>
                  <c:y val="-0.12582774635392452"/>
                </c:manualLayout>
              </c:layout>
              <c:showVal val="1"/>
            </c:dLbl>
            <c:dLbl>
              <c:idx val="9"/>
              <c:layout>
                <c:manualLayout>
                  <c:x val="-5.5012026005643476E-3"/>
                  <c:y val="-9.5664611693617507E-2"/>
                </c:manualLayout>
              </c:layout>
              <c:showVal val="1"/>
            </c:dLbl>
            <c:dLbl>
              <c:idx val="10"/>
              <c:layout>
                <c:manualLayout>
                  <c:x val="-1.1032484272664981E-2"/>
                  <c:y val="-0.1268601495885317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0,29</a:t>
                    </a:r>
                    <a:endParaRPr lang="en-US" sz="1400" dirty="0">
                      <a:solidFill>
                        <a:srgbClr val="A4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</c:spPr>
              <c:showVal val="1"/>
            </c:dLbl>
            <c:dLbl>
              <c:idx val="11"/>
              <c:layout>
                <c:manualLayout>
                  <c:x val="-2.3899086548591287E-2"/>
                  <c:y val="-8.9628036644974665E-2"/>
                </c:manualLayout>
              </c:layout>
              <c:showVal val="1"/>
            </c:dLbl>
            <c:dLbl>
              <c:idx val="12"/>
              <c:layout>
                <c:manualLayout>
                  <c:x val="-5.6687025524177169E-3"/>
                  <c:y val="-0.19391211306921846"/>
                </c:manualLayout>
              </c:layout>
              <c:showVal val="1"/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Sheet1!$B$2:$B$14</c:f>
              <c:numCache>
                <c:formatCode>0.00</c:formatCode>
                <c:ptCount val="13"/>
                <c:pt idx="0">
                  <c:v>0.35000000000000031</c:v>
                </c:pt>
                <c:pt idx="1">
                  <c:v>0.43000000000000038</c:v>
                </c:pt>
                <c:pt idx="2">
                  <c:v>1.42</c:v>
                </c:pt>
                <c:pt idx="3">
                  <c:v>0.72000000000000064</c:v>
                </c:pt>
                <c:pt idx="4">
                  <c:v>0.63000000000000311</c:v>
                </c:pt>
                <c:pt idx="5">
                  <c:v>0.45</c:v>
                </c:pt>
                <c:pt idx="6">
                  <c:v>0.39000000000000157</c:v>
                </c:pt>
                <c:pt idx="7">
                  <c:v>0.48000000000000032</c:v>
                </c:pt>
                <c:pt idx="8">
                  <c:v>0.72000000000000064</c:v>
                </c:pt>
                <c:pt idx="9">
                  <c:v>0.60000000000000064</c:v>
                </c:pt>
                <c:pt idx="10">
                  <c:v>0.29000000000000031</c:v>
                </c:pt>
                <c:pt idx="11">
                  <c:v>0.19</c:v>
                </c:pt>
                <c:pt idx="12">
                  <c:v>0.21000000000000021</c:v>
                </c:pt>
              </c:numCache>
            </c:numRef>
          </c:val>
        </c:ser>
        <c:gapDepth val="4"/>
        <c:axId val="40277120"/>
        <c:axId val="40278656"/>
        <c:axId val="117076864"/>
      </c:line3DChart>
      <c:catAx>
        <c:axId val="40277120"/>
        <c:scaling>
          <c:orientation val="minMax"/>
        </c:scaling>
        <c:axPos val="b"/>
        <c:numFmt formatCode="General" sourceLinked="1"/>
        <c:tickLblPos val="low"/>
        <c:spPr>
          <a:ln w="1304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0278656"/>
        <c:crossesAt val="0"/>
        <c:lblAlgn val="ctr"/>
        <c:lblOffset val="100"/>
        <c:tickLblSkip val="1"/>
        <c:tickMarkSkip val="1"/>
        <c:noMultiLvlLbl val="1"/>
      </c:catAx>
      <c:valAx>
        <c:axId val="40278656"/>
        <c:scaling>
          <c:orientation val="minMax"/>
          <c:max val="1.5"/>
          <c:min val="0.2"/>
        </c:scaling>
        <c:axPos val="l"/>
        <c:majorGridlines>
          <c:spPr>
            <a:ln w="6350">
              <a:noFill/>
            </a:ln>
          </c:spPr>
        </c:majorGridlines>
        <c:numFmt formatCode="0.00" sourceLinked="1"/>
        <c:tickLblPos val="nextTo"/>
        <c:spPr>
          <a:noFill/>
          <a:ln>
            <a:solidFill>
              <a:sysClr val="window" lastClr="FFFFFF">
                <a:lumMod val="85000"/>
              </a:sysClr>
            </a:solidFill>
          </a:ln>
        </c:spPr>
        <c:txPr>
          <a:bodyPr/>
          <a:lstStyle/>
          <a:p>
            <a:pPr>
              <a:defRPr sz="7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277120"/>
        <c:crosses val="autoZero"/>
        <c:crossBetween val="between"/>
        <c:majorUnit val="0.1"/>
      </c:valAx>
      <c:serAx>
        <c:axId val="117076864"/>
        <c:scaling>
          <c:orientation val="minMax"/>
        </c:scaling>
        <c:delete val="1"/>
        <c:axPos val="b"/>
        <c:tickLblPos val="none"/>
        <c:crossAx val="40278656"/>
        <c:crossesAt val="0"/>
      </c:ser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80"/>
      <c:hPercent val="110"/>
      <c:rotY val="170"/>
      <c:depthPercent val="60"/>
      <c:perspective val="60"/>
    </c:view3D>
    <c:plotArea>
      <c:layout>
        <c:manualLayout>
          <c:layoutTarget val="inner"/>
          <c:xMode val="edge"/>
          <c:yMode val="edge"/>
          <c:x val="3.4187960101307001E-2"/>
          <c:y val="8.1635929341184812E-2"/>
          <c:w val="0.89934409707064022"/>
          <c:h val="0.803218253527385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4 111,3 млн. руб.</c:v>
                </c:pt>
              </c:strCache>
            </c:strRef>
          </c:tx>
          <c:explosion val="13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spPr>
              <a:solidFill>
                <a:srgbClr val="66CCFF"/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0.24000000000000021</c:v>
                </c:pt>
                <c:pt idx="1">
                  <c:v>0.16</c:v>
                </c:pt>
                <c:pt idx="2">
                  <c:v>0.60000000000000064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80"/>
      <c:hPercent val="110"/>
      <c:rotY val="170"/>
      <c:depthPercent val="60"/>
      <c:perspective val="60"/>
    </c:view3D>
    <c:plotArea>
      <c:layout>
        <c:manualLayout>
          <c:layoutTarget val="inner"/>
          <c:xMode val="edge"/>
          <c:yMode val="edge"/>
          <c:x val="1.1565199495138298E-2"/>
          <c:y val="8.3541354201385046E-2"/>
          <c:w val="0.98843480050486199"/>
          <c:h val="0.87311450348109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3 928 млн. 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explosion val="10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66CCFF"/>
              </a:solidFill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0.27</c:v>
                </c:pt>
                <c:pt idx="1">
                  <c:v>0.16</c:v>
                </c:pt>
                <c:pt idx="2">
                  <c:v>0.56999999999999995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1F5F2-09B6-4500-A69E-752C0A0FBC8F}" type="doc">
      <dgm:prSet loTypeId="urn:microsoft.com/office/officeart/2005/8/layout/chevron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D06E30E-81BC-4F40-8B04-4B913DE4FB6E}">
      <dgm:prSet phldrT="[Текст]" custT="1"/>
      <dgm:spPr>
        <a:solidFill>
          <a:srgbClr val="8064A2"/>
        </a:solidFill>
      </dgm:spPr>
      <dgm:t>
        <a:bodyPr anchor="ctr"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en-US" sz="1400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2 772,9</a:t>
          </a: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млн. руб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4182901F-AFCC-48EB-83E3-C59138A50881}" type="parTrans" cxnId="{52FF5116-7CF5-4B2F-BDD6-10B71260E4C5}">
      <dgm:prSet/>
      <dgm:spPr/>
      <dgm:t>
        <a:bodyPr/>
        <a:lstStyle/>
        <a:p>
          <a:endParaRPr lang="ru-RU"/>
        </a:p>
      </dgm:t>
    </dgm:pt>
    <dgm:pt modelId="{D4F9DFAB-0280-4BD1-997D-10020657881C}" type="sibTrans" cxnId="{52FF5116-7CF5-4B2F-BDD6-10B71260E4C5}">
      <dgm:prSet/>
      <dgm:spPr/>
      <dgm:t>
        <a:bodyPr/>
        <a:lstStyle/>
        <a:p>
          <a:endParaRPr lang="ru-RU"/>
        </a:p>
      </dgm:t>
    </dgm:pt>
    <dgm:pt modelId="{5F66CE23-11A8-41B8-BCF7-8823F64BBC1B}">
      <dgm:prSet phldrT="[Текст]" custT="1"/>
      <dgm:spPr>
        <a:solidFill>
          <a:srgbClr val="D6CDE1">
            <a:alpha val="89804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Реализация прав граждан в области образования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A34F42B-A6EB-484B-B3CD-453C479ABFCC}" type="parTrans" cxnId="{51406CB9-95D5-4C5B-9ED5-DCD796B772C4}">
      <dgm:prSet/>
      <dgm:spPr/>
      <dgm:t>
        <a:bodyPr/>
        <a:lstStyle/>
        <a:p>
          <a:endParaRPr lang="ru-RU"/>
        </a:p>
      </dgm:t>
    </dgm:pt>
    <dgm:pt modelId="{5421BB21-0087-4533-9DBA-800DF8B46B26}" type="sibTrans" cxnId="{51406CB9-95D5-4C5B-9ED5-DCD796B772C4}">
      <dgm:prSet/>
      <dgm:spPr/>
      <dgm:t>
        <a:bodyPr/>
        <a:lstStyle/>
        <a:p>
          <a:endParaRPr lang="ru-RU"/>
        </a:p>
      </dgm:t>
    </dgm:pt>
    <dgm:pt modelId="{11D4718D-ABA4-41BD-BC0B-18C1893C42CD}">
      <dgm:prSet phldrT="[Текст]" custT="1"/>
      <dgm:spPr>
        <a:solidFill>
          <a:srgbClr val="C8C7E3">
            <a:alpha val="89804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Реализация прав детей-сирот, детей, оставшихся без попечения родителей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0634A9F-F1CC-4974-B6E8-1D1C4FAF683E}" type="parTrans" cxnId="{FB6D3DDB-8275-40DB-871F-FF362C62D8DD}">
      <dgm:prSet/>
      <dgm:spPr/>
      <dgm:t>
        <a:bodyPr/>
        <a:lstStyle/>
        <a:p>
          <a:endParaRPr lang="ru-RU"/>
        </a:p>
      </dgm:t>
    </dgm:pt>
    <dgm:pt modelId="{B4EDD4A0-9722-4A54-BC00-D688A074D9CC}" type="sibTrans" cxnId="{FB6D3DDB-8275-40DB-871F-FF362C62D8DD}">
      <dgm:prSet/>
      <dgm:spPr/>
      <dgm:t>
        <a:bodyPr/>
        <a:lstStyle/>
        <a:p>
          <a:endParaRPr lang="ru-RU"/>
        </a:p>
      </dgm:t>
    </dgm:pt>
    <dgm:pt modelId="{C627A343-5C9C-453D-AC94-967440466F07}">
      <dgm:prSet phldrT="[Текст]" custT="1"/>
      <dgm:spPr>
        <a:solidFill>
          <a:srgbClr val="C9D5E9">
            <a:alpha val="89804"/>
          </a:srgbClr>
        </a:solidFill>
      </dgm:spPr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70206CC-3F15-442E-B2A3-40C00747EF7C}" type="parTrans" cxnId="{09CF14EF-2122-43A8-950E-601CB12132E3}">
      <dgm:prSet/>
      <dgm:spPr/>
      <dgm:t>
        <a:bodyPr/>
        <a:lstStyle/>
        <a:p>
          <a:endParaRPr lang="ru-RU"/>
        </a:p>
      </dgm:t>
    </dgm:pt>
    <dgm:pt modelId="{B38B2738-8F55-4CB7-B9F8-0342FB4D7775}" type="sibTrans" cxnId="{09CF14EF-2122-43A8-950E-601CB12132E3}">
      <dgm:prSet/>
      <dgm:spPr/>
      <dgm:t>
        <a:bodyPr/>
        <a:lstStyle/>
        <a:p>
          <a:endParaRPr lang="ru-RU"/>
        </a:p>
      </dgm:t>
    </dgm:pt>
    <dgm:pt modelId="{2D8E7699-550F-480E-AFF5-1B6093BE32FE}">
      <dgm:prSet phldrT="[Текст]" custT="1"/>
      <dgm:spPr>
        <a:solidFill>
          <a:srgbClr val="5F5BAE"/>
        </a:solidFill>
      </dgm:spPr>
      <dgm:t>
        <a:bodyPr anchor="t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dirty="0" smtClean="0">
              <a:solidFill>
                <a:srgbClr val="4C4892"/>
              </a:solidFill>
              <a:latin typeface="Times New Roman" pitchFamily="18" charset="0"/>
              <a:cs typeface="Times New Roman" pitchFamily="18" charset="0"/>
            </a:rPr>
            <a:t>78,3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solidFill>
                <a:srgbClr val="4C4892"/>
              </a:solidFill>
              <a:latin typeface="Times New Roman" pitchFamily="18" charset="0"/>
              <a:cs typeface="Times New Roman" pitchFamily="18" charset="0"/>
            </a:rPr>
            <a:t>млн. руб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3C07679-711B-4F5E-BB28-A4D496A27310}" type="sibTrans" cxnId="{EAD42197-B2D1-4047-ADEA-0FBFA441B1F0}">
      <dgm:prSet/>
      <dgm:spPr/>
      <dgm:t>
        <a:bodyPr/>
        <a:lstStyle/>
        <a:p>
          <a:endParaRPr lang="ru-RU"/>
        </a:p>
      </dgm:t>
    </dgm:pt>
    <dgm:pt modelId="{78543FF2-4B0C-409F-82B2-5B48A7D3F03D}" type="parTrans" cxnId="{EAD42197-B2D1-4047-ADEA-0FBFA441B1F0}">
      <dgm:prSet/>
      <dgm:spPr/>
      <dgm:t>
        <a:bodyPr/>
        <a:lstStyle/>
        <a:p>
          <a:endParaRPr lang="ru-RU"/>
        </a:p>
      </dgm:t>
    </dgm:pt>
    <dgm:pt modelId="{427A1229-B47C-4181-BCEF-D2220D67C44A}">
      <dgm:prSet phldrT="[Текст]" custT="1"/>
      <dgm:spPr>
        <a:solidFill>
          <a:srgbClr val="B9DFE9">
            <a:alpha val="89804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Иные переданные государственные полномочия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52D9B60-12BA-4312-8955-92A895B791D7}" type="parTrans" cxnId="{33B2A378-9281-413E-BE89-F27C9C15E14B}">
      <dgm:prSet/>
      <dgm:spPr/>
      <dgm:t>
        <a:bodyPr/>
        <a:lstStyle/>
        <a:p>
          <a:endParaRPr lang="ru-RU"/>
        </a:p>
      </dgm:t>
    </dgm:pt>
    <dgm:pt modelId="{B8425BE6-6DC8-4B95-96EA-7EED6B3C67C3}" type="sibTrans" cxnId="{33B2A378-9281-413E-BE89-F27C9C15E14B}">
      <dgm:prSet/>
      <dgm:spPr/>
      <dgm:t>
        <a:bodyPr/>
        <a:lstStyle/>
        <a:p>
          <a:endParaRPr lang="ru-RU"/>
        </a:p>
      </dgm:t>
    </dgm:pt>
    <dgm:pt modelId="{5E7B2D0F-732C-4BB6-BEED-60EEF24BCA8D}">
      <dgm:prSet phldrT="[Текст]" custT="1"/>
      <dgm:spPr>
        <a:solidFill>
          <a:srgbClr val="4BACC6"/>
        </a:solidFill>
      </dgm:spPr>
      <dgm:t>
        <a:bodyPr anchor="t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rPr>
            <a:t>23,7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300" b="1" dirty="0" smtClean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300" b="1" dirty="0">
            <a:solidFill>
              <a:srgbClr val="005DA2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018981-43BC-4BF1-BE25-85B245259FB6}" type="sibTrans" cxnId="{DA183F73-BF55-4F2C-9EA0-E3FD270814C4}">
      <dgm:prSet/>
      <dgm:spPr/>
      <dgm:t>
        <a:bodyPr/>
        <a:lstStyle/>
        <a:p>
          <a:endParaRPr lang="ru-RU"/>
        </a:p>
      </dgm:t>
    </dgm:pt>
    <dgm:pt modelId="{50D23D81-03AD-4F7A-878D-1558761393CB}" type="parTrans" cxnId="{DA183F73-BF55-4F2C-9EA0-E3FD270814C4}">
      <dgm:prSet/>
      <dgm:spPr/>
      <dgm:t>
        <a:bodyPr/>
        <a:lstStyle/>
        <a:p>
          <a:endParaRPr lang="ru-RU"/>
        </a:p>
      </dgm:t>
    </dgm:pt>
    <dgm:pt modelId="{BC30629F-9422-4EBC-9E45-827DC61CF181}" type="pres">
      <dgm:prSet presAssocID="{0551F5F2-09B6-4500-A69E-752C0A0FBC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4B9472-C25C-4BC0-AE2A-8ADD699A170A}" type="pres">
      <dgm:prSet presAssocID="{CD06E30E-81BC-4F40-8B04-4B913DE4FB6E}" presName="composite" presStyleCnt="0"/>
      <dgm:spPr/>
      <dgm:t>
        <a:bodyPr/>
        <a:lstStyle/>
        <a:p>
          <a:endParaRPr lang="ru-RU"/>
        </a:p>
      </dgm:t>
    </dgm:pt>
    <dgm:pt modelId="{93729E06-CA53-4984-BD6C-0C9D0970B70B}" type="pres">
      <dgm:prSet presAssocID="{CD06E30E-81BC-4F40-8B04-4B913DE4FB6E}" presName="parentText" presStyleLbl="alignNode1" presStyleIdx="0" presStyleCnt="4" custLinFactNeighborX="0" custLinFactNeighborY="-2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93CDC-34E3-452E-8589-FDF3E21BFD4B}" type="pres">
      <dgm:prSet presAssocID="{CD06E30E-81BC-4F40-8B04-4B913DE4FB6E}" presName="descendantText" presStyleLbl="alignAcc1" presStyleIdx="0" presStyleCnt="4" custLinFactNeighborX="771" custLinFactNeighborY="-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5F8AA-75B6-43D5-B102-2A7F9B0A94C3}" type="pres">
      <dgm:prSet presAssocID="{D4F9DFAB-0280-4BD1-997D-10020657881C}" presName="sp" presStyleCnt="0"/>
      <dgm:spPr/>
      <dgm:t>
        <a:bodyPr/>
        <a:lstStyle/>
        <a:p>
          <a:endParaRPr lang="ru-RU"/>
        </a:p>
      </dgm:t>
    </dgm:pt>
    <dgm:pt modelId="{D5CBC7F0-1BAC-4E1A-AF12-81D044E42EE0}" type="pres">
      <dgm:prSet presAssocID="{2D8E7699-550F-480E-AFF5-1B6093BE32FE}" presName="composite" presStyleCnt="0"/>
      <dgm:spPr/>
      <dgm:t>
        <a:bodyPr/>
        <a:lstStyle/>
        <a:p>
          <a:endParaRPr lang="ru-RU"/>
        </a:p>
      </dgm:t>
    </dgm:pt>
    <dgm:pt modelId="{72A027CC-99A8-4AD3-825D-4976737D0FEB}" type="pres">
      <dgm:prSet presAssocID="{2D8E7699-550F-480E-AFF5-1B6093BE32F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FD9C4-453A-4686-9DC8-8A761353FED2}" type="pres">
      <dgm:prSet presAssocID="{2D8E7699-550F-480E-AFF5-1B6093BE32F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3B00B-2ADB-4F80-B17E-CEBF47306F16}" type="pres">
      <dgm:prSet presAssocID="{F3C07679-711B-4F5E-BB28-A4D496A27310}" presName="sp" presStyleCnt="0"/>
      <dgm:spPr/>
      <dgm:t>
        <a:bodyPr/>
        <a:lstStyle/>
        <a:p>
          <a:endParaRPr lang="ru-RU"/>
        </a:p>
      </dgm:t>
    </dgm:pt>
    <dgm:pt modelId="{D4510B08-AF98-4652-94E9-37D40B7D9FF4}" type="pres">
      <dgm:prSet presAssocID="{C627A343-5C9C-453D-AC94-967440466F07}" presName="composite" presStyleCnt="0"/>
      <dgm:spPr/>
    </dgm:pt>
    <dgm:pt modelId="{333AE384-0DF8-4368-AD82-8A675B88AB4A}" type="pres">
      <dgm:prSet presAssocID="{C627A343-5C9C-453D-AC94-967440466F0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3E20C-ACD3-4E01-BA3E-2AD1C604E793}" type="pres">
      <dgm:prSet presAssocID="{C627A343-5C9C-453D-AC94-967440466F07}" presName="descendantText" presStyleLbl="alignAcc1" presStyleIdx="2" presStyleCnt="4">
        <dgm:presLayoutVars>
          <dgm:bulletEnabled val="1"/>
        </dgm:presLayoutVars>
      </dgm:prSet>
      <dgm:spPr/>
    </dgm:pt>
    <dgm:pt modelId="{0094FFD2-321A-4DC4-884B-876B09B3245F}" type="pres">
      <dgm:prSet presAssocID="{B38B2738-8F55-4CB7-B9F8-0342FB4D7775}" presName="sp" presStyleCnt="0"/>
      <dgm:spPr/>
    </dgm:pt>
    <dgm:pt modelId="{A7072D6D-8569-458E-920A-DB3DCC99535E}" type="pres">
      <dgm:prSet presAssocID="{5E7B2D0F-732C-4BB6-BEED-60EEF24BCA8D}" presName="composite" presStyleCnt="0"/>
      <dgm:spPr/>
      <dgm:t>
        <a:bodyPr/>
        <a:lstStyle/>
        <a:p>
          <a:endParaRPr lang="ru-RU"/>
        </a:p>
      </dgm:t>
    </dgm:pt>
    <dgm:pt modelId="{7E813DC1-3398-472B-9E22-0760C2555D16}" type="pres">
      <dgm:prSet presAssocID="{5E7B2D0F-732C-4BB6-BEED-60EEF24BCA8D}" presName="parentText" presStyleLbl="alignNode1" presStyleIdx="3" presStyleCnt="4" custLinFactNeighborX="2" custLinFactNeighborY="-879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18381B-FADB-4739-8D92-B5C60163CBEE}" type="pres">
      <dgm:prSet presAssocID="{5E7B2D0F-732C-4BB6-BEED-60EEF24BCA8D}" presName="descendantText" presStyleLbl="alignAcc1" presStyleIdx="3" presStyleCnt="4" custLinFactY="-35268" custLinFactNeighborX="77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D3DDB-8275-40DB-871F-FF362C62D8DD}" srcId="{2D8E7699-550F-480E-AFF5-1B6093BE32FE}" destId="{11D4718D-ABA4-41BD-BC0B-18C1893C42CD}" srcOrd="0" destOrd="0" parTransId="{60634A9F-F1CC-4974-B6E8-1D1C4FAF683E}" sibTransId="{B4EDD4A0-9722-4A54-BC00-D688A074D9CC}"/>
    <dgm:cxn modelId="{09CF14EF-2122-43A8-950E-601CB12132E3}" srcId="{0551F5F2-09B6-4500-A69E-752C0A0FBC8F}" destId="{C627A343-5C9C-453D-AC94-967440466F07}" srcOrd="2" destOrd="0" parTransId="{D70206CC-3F15-442E-B2A3-40C00747EF7C}" sibTransId="{B38B2738-8F55-4CB7-B9F8-0342FB4D7775}"/>
    <dgm:cxn modelId="{EAD42197-B2D1-4047-ADEA-0FBFA441B1F0}" srcId="{0551F5F2-09B6-4500-A69E-752C0A0FBC8F}" destId="{2D8E7699-550F-480E-AFF5-1B6093BE32FE}" srcOrd="1" destOrd="0" parTransId="{78543FF2-4B0C-409F-82B2-5B48A7D3F03D}" sibTransId="{F3C07679-711B-4F5E-BB28-A4D496A27310}"/>
    <dgm:cxn modelId="{C3A85D18-AC87-41E9-B147-C14376FBE871}" type="presOf" srcId="{427A1229-B47C-4181-BCEF-D2220D67C44A}" destId="{7118381B-FADB-4739-8D92-B5C60163CBEE}" srcOrd="0" destOrd="0" presId="urn:microsoft.com/office/officeart/2005/8/layout/chevron2"/>
    <dgm:cxn modelId="{CA7A6D81-AA83-46AC-9A7B-1C65D2FFBBEC}" type="presOf" srcId="{2D8E7699-550F-480E-AFF5-1B6093BE32FE}" destId="{72A027CC-99A8-4AD3-825D-4976737D0FEB}" srcOrd="0" destOrd="0" presId="urn:microsoft.com/office/officeart/2005/8/layout/chevron2"/>
    <dgm:cxn modelId="{52FF5116-7CF5-4B2F-BDD6-10B71260E4C5}" srcId="{0551F5F2-09B6-4500-A69E-752C0A0FBC8F}" destId="{CD06E30E-81BC-4F40-8B04-4B913DE4FB6E}" srcOrd="0" destOrd="0" parTransId="{4182901F-AFCC-48EB-83E3-C59138A50881}" sibTransId="{D4F9DFAB-0280-4BD1-997D-10020657881C}"/>
    <dgm:cxn modelId="{607EF97A-F6C7-4239-BDFF-7104605244CB}" type="presOf" srcId="{C627A343-5C9C-453D-AC94-967440466F07}" destId="{333AE384-0DF8-4368-AD82-8A675B88AB4A}" srcOrd="0" destOrd="0" presId="urn:microsoft.com/office/officeart/2005/8/layout/chevron2"/>
    <dgm:cxn modelId="{DC9AD622-A7AE-41D9-B576-7A6A875B9EA0}" type="presOf" srcId="{0551F5F2-09B6-4500-A69E-752C0A0FBC8F}" destId="{BC30629F-9422-4EBC-9E45-827DC61CF181}" srcOrd="0" destOrd="0" presId="urn:microsoft.com/office/officeart/2005/8/layout/chevron2"/>
    <dgm:cxn modelId="{C0679DFB-88A6-49CE-9F9F-74976CA018E5}" type="presOf" srcId="{5F66CE23-11A8-41B8-BCF7-8823F64BBC1B}" destId="{51093CDC-34E3-452E-8589-FDF3E21BFD4B}" srcOrd="0" destOrd="0" presId="urn:microsoft.com/office/officeart/2005/8/layout/chevron2"/>
    <dgm:cxn modelId="{51406CB9-95D5-4C5B-9ED5-DCD796B772C4}" srcId="{CD06E30E-81BC-4F40-8B04-4B913DE4FB6E}" destId="{5F66CE23-11A8-41B8-BCF7-8823F64BBC1B}" srcOrd="0" destOrd="0" parTransId="{AA34F42B-A6EB-484B-B3CD-453C479ABFCC}" sibTransId="{5421BB21-0087-4533-9DBA-800DF8B46B26}"/>
    <dgm:cxn modelId="{33B2A378-9281-413E-BE89-F27C9C15E14B}" srcId="{5E7B2D0F-732C-4BB6-BEED-60EEF24BCA8D}" destId="{427A1229-B47C-4181-BCEF-D2220D67C44A}" srcOrd="0" destOrd="0" parTransId="{652D9B60-12BA-4312-8955-92A895B791D7}" sibTransId="{B8425BE6-6DC8-4B95-96EA-7EED6B3C67C3}"/>
    <dgm:cxn modelId="{7DDBCFDC-A8C5-4BF6-9F08-C2D847B80D1C}" type="presOf" srcId="{11D4718D-ABA4-41BD-BC0B-18C1893C42CD}" destId="{B49FD9C4-453A-4686-9DC8-8A761353FED2}" srcOrd="0" destOrd="0" presId="urn:microsoft.com/office/officeart/2005/8/layout/chevron2"/>
    <dgm:cxn modelId="{DA183F73-BF55-4F2C-9EA0-E3FD270814C4}" srcId="{0551F5F2-09B6-4500-A69E-752C0A0FBC8F}" destId="{5E7B2D0F-732C-4BB6-BEED-60EEF24BCA8D}" srcOrd="3" destOrd="0" parTransId="{50D23D81-03AD-4F7A-878D-1558761393CB}" sibTransId="{70018981-43BC-4BF1-BE25-85B245259FB6}"/>
    <dgm:cxn modelId="{879F62E3-401E-46D8-A0EC-3ABCE8EB6A29}" type="presOf" srcId="{5E7B2D0F-732C-4BB6-BEED-60EEF24BCA8D}" destId="{7E813DC1-3398-472B-9E22-0760C2555D16}" srcOrd="0" destOrd="0" presId="urn:microsoft.com/office/officeart/2005/8/layout/chevron2"/>
    <dgm:cxn modelId="{0F40F10A-BC49-426B-935A-7EA62C9F338B}" type="presOf" srcId="{CD06E30E-81BC-4F40-8B04-4B913DE4FB6E}" destId="{93729E06-CA53-4984-BD6C-0C9D0970B70B}" srcOrd="0" destOrd="0" presId="urn:microsoft.com/office/officeart/2005/8/layout/chevron2"/>
    <dgm:cxn modelId="{2C3EBB83-937D-4200-9466-34C1ECDE5B2D}" type="presParOf" srcId="{BC30629F-9422-4EBC-9E45-827DC61CF181}" destId="{634B9472-C25C-4BC0-AE2A-8ADD699A170A}" srcOrd="0" destOrd="0" presId="urn:microsoft.com/office/officeart/2005/8/layout/chevron2"/>
    <dgm:cxn modelId="{042749D2-6B16-40FB-95C8-D0D81584CF3D}" type="presParOf" srcId="{634B9472-C25C-4BC0-AE2A-8ADD699A170A}" destId="{93729E06-CA53-4984-BD6C-0C9D0970B70B}" srcOrd="0" destOrd="0" presId="urn:microsoft.com/office/officeart/2005/8/layout/chevron2"/>
    <dgm:cxn modelId="{E688D3F7-BAE7-43DC-BEE4-65494331EB2C}" type="presParOf" srcId="{634B9472-C25C-4BC0-AE2A-8ADD699A170A}" destId="{51093CDC-34E3-452E-8589-FDF3E21BFD4B}" srcOrd="1" destOrd="0" presId="urn:microsoft.com/office/officeart/2005/8/layout/chevron2"/>
    <dgm:cxn modelId="{06227337-DD5D-491B-848D-1640407544AA}" type="presParOf" srcId="{BC30629F-9422-4EBC-9E45-827DC61CF181}" destId="{5C05F8AA-75B6-43D5-B102-2A7F9B0A94C3}" srcOrd="1" destOrd="0" presId="urn:microsoft.com/office/officeart/2005/8/layout/chevron2"/>
    <dgm:cxn modelId="{904BB534-2879-4CC1-BE02-54B2F987F2E7}" type="presParOf" srcId="{BC30629F-9422-4EBC-9E45-827DC61CF181}" destId="{D5CBC7F0-1BAC-4E1A-AF12-81D044E42EE0}" srcOrd="2" destOrd="0" presId="urn:microsoft.com/office/officeart/2005/8/layout/chevron2"/>
    <dgm:cxn modelId="{5311A158-4696-47AA-A9E9-2D71539284E7}" type="presParOf" srcId="{D5CBC7F0-1BAC-4E1A-AF12-81D044E42EE0}" destId="{72A027CC-99A8-4AD3-825D-4976737D0FEB}" srcOrd="0" destOrd="0" presId="urn:microsoft.com/office/officeart/2005/8/layout/chevron2"/>
    <dgm:cxn modelId="{FE0D1431-0BB1-4B2F-A485-D679E93A490F}" type="presParOf" srcId="{D5CBC7F0-1BAC-4E1A-AF12-81D044E42EE0}" destId="{B49FD9C4-453A-4686-9DC8-8A761353FED2}" srcOrd="1" destOrd="0" presId="urn:microsoft.com/office/officeart/2005/8/layout/chevron2"/>
    <dgm:cxn modelId="{F23F4286-C297-484B-BEA0-67DC1CFF8890}" type="presParOf" srcId="{BC30629F-9422-4EBC-9E45-827DC61CF181}" destId="{4053B00B-2ADB-4F80-B17E-CEBF47306F16}" srcOrd="3" destOrd="0" presId="urn:microsoft.com/office/officeart/2005/8/layout/chevron2"/>
    <dgm:cxn modelId="{430B07F1-520A-4BFA-AA7A-51F73AC2D1A7}" type="presParOf" srcId="{BC30629F-9422-4EBC-9E45-827DC61CF181}" destId="{D4510B08-AF98-4652-94E9-37D40B7D9FF4}" srcOrd="4" destOrd="0" presId="urn:microsoft.com/office/officeart/2005/8/layout/chevron2"/>
    <dgm:cxn modelId="{1A038AEC-F85D-4E79-9425-96CFDB620EBB}" type="presParOf" srcId="{D4510B08-AF98-4652-94E9-37D40B7D9FF4}" destId="{333AE384-0DF8-4368-AD82-8A675B88AB4A}" srcOrd="0" destOrd="0" presId="urn:microsoft.com/office/officeart/2005/8/layout/chevron2"/>
    <dgm:cxn modelId="{010BE1BA-9B84-4334-B55D-3831A107DC4E}" type="presParOf" srcId="{D4510B08-AF98-4652-94E9-37D40B7D9FF4}" destId="{E343E20C-ACD3-4E01-BA3E-2AD1C604E793}" srcOrd="1" destOrd="0" presId="urn:microsoft.com/office/officeart/2005/8/layout/chevron2"/>
    <dgm:cxn modelId="{0366CBC2-DCE3-4141-A41D-3F22FB6BD900}" type="presParOf" srcId="{BC30629F-9422-4EBC-9E45-827DC61CF181}" destId="{0094FFD2-321A-4DC4-884B-876B09B3245F}" srcOrd="5" destOrd="0" presId="urn:microsoft.com/office/officeart/2005/8/layout/chevron2"/>
    <dgm:cxn modelId="{A5C25A0D-2379-4EE4-A1DC-B48F41787210}" type="presParOf" srcId="{BC30629F-9422-4EBC-9E45-827DC61CF181}" destId="{A7072D6D-8569-458E-920A-DB3DCC99535E}" srcOrd="6" destOrd="0" presId="urn:microsoft.com/office/officeart/2005/8/layout/chevron2"/>
    <dgm:cxn modelId="{0B9ECF69-3E69-4A91-84BE-5E3107F82786}" type="presParOf" srcId="{A7072D6D-8569-458E-920A-DB3DCC99535E}" destId="{7E813DC1-3398-472B-9E22-0760C2555D16}" srcOrd="0" destOrd="0" presId="urn:microsoft.com/office/officeart/2005/8/layout/chevron2"/>
    <dgm:cxn modelId="{755A74FA-9AAE-4EB0-BFB8-78CC3CFD1E9F}" type="presParOf" srcId="{A7072D6D-8569-458E-920A-DB3DCC99535E}" destId="{7118381B-FADB-4739-8D92-B5C60163CB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56F0A-03C8-4FBC-A118-A1522CE1CD59}" type="presOf" srcId="{01FC1686-CD11-4D9B-B891-8B28AA9D8C31}" destId="{F7DB88F0-2F32-413B-ABF8-7EF5AC0ED0C6}" srcOrd="0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65ABFF"/>
        </a:solidFill>
        <a:ln>
          <a:solidFill>
            <a:srgbClr val="0000FF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«Развитие системы предоставления детям услуг дополнительного образования»</a:t>
          </a:r>
        </a:p>
        <a:p>
          <a:r>
            <a:rPr lang="ru-RU" sz="1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en-US" sz="1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8</a:t>
          </a:r>
          <a:r>
            <a:rPr lang="ru-RU" sz="1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,4 млн. руб.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rgbClr val="AFD3FF">
            <a:alpha val="90000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48,3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предоставления дополнительного образования в учреждениях дополнительного образования;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7FE7A231-2D33-4E9B-82CB-663C7FA32A70}">
      <dgm:prSet custT="1"/>
      <dgm:spPr/>
      <dgm:t>
        <a:bodyPr/>
        <a:lstStyle/>
        <a:p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патриотического и краеведческого движения и формирование духовно-нравственной культуры обучающихся в муниципальных общеобразовательных учреждениях;</a:t>
          </a:r>
        </a:p>
      </dgm:t>
    </dgm:pt>
    <dgm:pt modelId="{33B0A5B2-B175-4B21-A9F2-0647E9C76693}" type="parTrans" cxnId="{62495146-E48A-49E1-80EB-513ACA44FB8F}">
      <dgm:prSet/>
      <dgm:spPr/>
      <dgm:t>
        <a:bodyPr/>
        <a:lstStyle/>
        <a:p>
          <a:endParaRPr lang="ru-RU"/>
        </a:p>
      </dgm:t>
    </dgm:pt>
    <dgm:pt modelId="{0029C2AE-819A-4C1E-AA10-F289E5E95929}" type="sibTrans" cxnId="{62495146-E48A-49E1-80EB-513ACA44FB8F}">
      <dgm:prSet/>
      <dgm:spPr/>
      <dgm:t>
        <a:bodyPr/>
        <a:lstStyle/>
        <a:p>
          <a:endParaRPr lang="ru-RU"/>
        </a:p>
      </dgm:t>
    </dgm:pt>
    <dgm:pt modelId="{CD65E0D0-0F54-4A4D-8EAC-70C708E2B970}">
      <dgm:prSet custT="1"/>
      <dgm:spPr/>
      <dgm:t>
        <a:bodyPr/>
        <a:lstStyle/>
        <a:p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0,02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кадрового потенциала педагогических работников;</a:t>
          </a:r>
        </a:p>
      </dgm:t>
    </dgm:pt>
    <dgm:pt modelId="{ACC1E338-9EF1-49E6-A7C0-9DDE306C74FF}" type="parTrans" cxnId="{FA6528A3-16F2-403E-A2B8-1BFCF4499A05}">
      <dgm:prSet/>
      <dgm:spPr/>
      <dgm:t>
        <a:bodyPr/>
        <a:lstStyle/>
        <a:p>
          <a:endParaRPr lang="ru-RU"/>
        </a:p>
      </dgm:t>
    </dgm:pt>
    <dgm:pt modelId="{77976B17-8390-4171-9379-E4CD09367891}" type="sibTrans" cxnId="{FA6528A3-16F2-403E-A2B8-1BFCF4499A05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0" presStyleCnt="1" custScaleY="84772" custLinFactNeighborX="0" custLinFactNeighborY="-1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0" presStyleCnt="1" custScaleY="97756" custLinFactNeighborX="1449" custLinFactNeighborY="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62495146-E48A-49E1-80EB-513ACA44FB8F}" srcId="{E33811C8-D3A9-441B-8649-448BE73099F0}" destId="{7FE7A231-2D33-4E9B-82CB-663C7FA32A70}" srcOrd="1" destOrd="0" parTransId="{33B0A5B2-B175-4B21-A9F2-0647E9C76693}" sibTransId="{0029C2AE-819A-4C1E-AA10-F289E5E95929}"/>
    <dgm:cxn modelId="{E89BD384-7B69-497F-A04E-CC93ECDADDC5}" type="presOf" srcId="{CD65E0D0-0F54-4A4D-8EAC-70C708E2B970}" destId="{2B29D68D-85C6-4178-92A8-6F787797B892}" srcOrd="0" destOrd="2" presId="urn:microsoft.com/office/officeart/2005/8/layout/vList5"/>
    <dgm:cxn modelId="{FA6528A3-16F2-403E-A2B8-1BFCF4499A05}" srcId="{E33811C8-D3A9-441B-8649-448BE73099F0}" destId="{CD65E0D0-0F54-4A4D-8EAC-70C708E2B970}" srcOrd="2" destOrd="0" parTransId="{ACC1E338-9EF1-49E6-A7C0-9DDE306C74FF}" sibTransId="{77976B17-8390-4171-9379-E4CD09367891}"/>
    <dgm:cxn modelId="{546526EE-AFF5-4D11-AF85-CD3AB23CAC9A}" srcId="{AB308548-16D7-4002-BD8A-AFDAD80407E9}" destId="{E33811C8-D3A9-441B-8649-448BE73099F0}" srcOrd="0" destOrd="0" parTransId="{605931A6-F235-4ABB-B7E0-1CC9F2EBE278}" sibTransId="{302E40EA-BA46-4137-9717-3ECE426460E8}"/>
    <dgm:cxn modelId="{E9FBB78A-164C-4E0E-9A67-2AE08D9C1074}" type="presOf" srcId="{91DB8681-5072-43EA-9247-C8061AE8DD57}" destId="{2B29D68D-85C6-4178-92A8-6F787797B892}" srcOrd="0" destOrd="0" presId="urn:microsoft.com/office/officeart/2005/8/layout/vList5"/>
    <dgm:cxn modelId="{05516E9B-C954-45E3-94DA-E36799A6159E}" type="presOf" srcId="{E33811C8-D3A9-441B-8649-448BE73099F0}" destId="{AE51F8AA-6FD1-4F39-A10D-0E4328C52A4A}" srcOrd="0" destOrd="0" presId="urn:microsoft.com/office/officeart/2005/8/layout/vList5"/>
    <dgm:cxn modelId="{436CD73F-3355-4AFA-B2A9-1DB2ACA53B40}" type="presOf" srcId="{7FE7A231-2D33-4E9B-82CB-663C7FA32A70}" destId="{2B29D68D-85C6-4178-92A8-6F787797B892}" srcOrd="0" destOrd="1" presId="urn:microsoft.com/office/officeart/2005/8/layout/vList5"/>
    <dgm:cxn modelId="{E52DCB8B-0100-487E-B619-3532E47E9822}" type="presOf" srcId="{AB308548-16D7-4002-BD8A-AFDAD80407E9}" destId="{31099A72-11A0-49F1-88E4-515CDCEE7095}" srcOrd="0" destOrd="0" presId="urn:microsoft.com/office/officeart/2005/8/layout/vList5"/>
    <dgm:cxn modelId="{A41096A5-5D5A-4971-9AF9-55D382AAF39A}" type="presParOf" srcId="{31099A72-11A0-49F1-88E4-515CDCEE7095}" destId="{4C5158E9-B981-4CCE-86BC-400A210B9744}" srcOrd="0" destOrd="0" presId="urn:microsoft.com/office/officeart/2005/8/layout/vList5"/>
    <dgm:cxn modelId="{AF41FFC6-109A-482B-A8EC-662C52418CE7}" type="presParOf" srcId="{4C5158E9-B981-4CCE-86BC-400A210B9744}" destId="{AE51F8AA-6FD1-4F39-A10D-0E4328C52A4A}" srcOrd="0" destOrd="0" presId="urn:microsoft.com/office/officeart/2005/8/layout/vList5"/>
    <dgm:cxn modelId="{24B55B15-977C-474D-A42C-BA6C7F1EDB8D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34483-E402-4B28-A063-2A43E59260E2}" type="presOf" srcId="{2AAB9AD4-0B2A-4827-9D47-6606F0244C7B}" destId="{F12F9EA1-A18A-4829-AE08-7D19F9E130EF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CDF8BFC-0FF7-4A31-B7A8-3BA3A2659B14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1B43E-0F71-4BAF-B946-95A795EDBBBD}" type="presOf" srcId="{01FC1686-CD11-4D9B-B891-8B28AA9D8C31}" destId="{F7DB88F0-2F32-413B-ABF8-7EF5AC0ED0C6}" srcOrd="0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65ABFF"/>
        </a:solidFill>
        <a:ln>
          <a:solidFill>
            <a:srgbClr val="0000FF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«Совершенствование механизма предоставления услуги по организации отдыха детей в каникулярное время»</a:t>
          </a:r>
        </a:p>
        <a:p>
          <a:r>
            <a:rPr lang="ru-RU" sz="1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116,6 млн. руб.</a:t>
          </a:r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AFD3FF">
            <a:alpha val="90000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101,7 млн. руб.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отдыха детей в каникулярное время в образовательных учреждениях различных видов и типов;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65ABFF"/>
        </a:solidFill>
        <a:ln>
          <a:solidFill>
            <a:srgbClr val="0000FF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«Обеспечение деятельности казенных учреждений, обслуживающих отрасль «Образование»</a:t>
          </a:r>
        </a:p>
        <a:p>
          <a:r>
            <a:rPr lang="ru-RU" sz="1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54,5 млн. руб.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rgbClr val="AFD3FF">
            <a:alpha val="90000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algn="l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8,4 млн.руб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Обеспечение информационно-аналитического, методического, консультационно-диагностического обслуживания;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B0F8A916-8CBA-48E4-8D24-4EF79B492D6D}">
      <dgm:prSet custT="1"/>
      <dgm:spPr/>
      <dgm:t>
        <a:bodyPr/>
        <a:lstStyle/>
        <a:p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11,1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Совершенствование материально-технической базы МОУ ДО ДООЛ;</a:t>
          </a:r>
        </a:p>
      </dgm:t>
    </dgm:pt>
    <dgm:pt modelId="{BDD5BD83-0C53-4B35-B4C8-9E930399A1E6}" type="parTrans" cxnId="{3FC0A079-E486-4C90-9EEC-38533CD0B47E}">
      <dgm:prSet/>
      <dgm:spPr/>
      <dgm:t>
        <a:bodyPr/>
        <a:lstStyle/>
        <a:p>
          <a:endParaRPr lang="ru-RU"/>
        </a:p>
      </dgm:t>
    </dgm:pt>
    <dgm:pt modelId="{62C5F5D7-5034-4D53-A61C-EA7EB6C566B8}" type="sibTrans" cxnId="{3FC0A079-E486-4C90-9EEC-38533CD0B47E}">
      <dgm:prSet/>
      <dgm:spPr/>
      <dgm:t>
        <a:bodyPr/>
        <a:lstStyle/>
        <a:p>
          <a:endParaRPr lang="ru-RU"/>
        </a:p>
      </dgm:t>
    </dgm:pt>
    <dgm:pt modelId="{E77E7792-4E4B-4689-89D6-402257EB8C83}">
      <dgm:prSet custT="1"/>
      <dgm:spPr/>
      <dgm:t>
        <a:bodyPr/>
        <a:lstStyle/>
        <a:p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3,8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Обеспечение комплексной безопасности пребывания детей в МОУ ДО ДООЛ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DC6AB6-15D7-4FDD-85DC-6EEE96A41261}" type="parTrans" cxnId="{90709643-93EB-47A8-8232-5CAEDA899160}">
      <dgm:prSet/>
      <dgm:spPr/>
      <dgm:t>
        <a:bodyPr/>
        <a:lstStyle/>
        <a:p>
          <a:endParaRPr lang="ru-RU"/>
        </a:p>
      </dgm:t>
    </dgm:pt>
    <dgm:pt modelId="{B8895E5A-7403-435C-B96B-814B6984C6DA}" type="sibTrans" cxnId="{90709643-93EB-47A8-8232-5CAEDA899160}">
      <dgm:prSet/>
      <dgm:spPr/>
      <dgm:t>
        <a:bodyPr/>
        <a:lstStyle/>
        <a:p>
          <a:endParaRPr lang="ru-RU"/>
        </a:p>
      </dgm:t>
    </dgm:pt>
    <dgm:pt modelId="{65BEC3D4-4277-4DC5-9537-2523F50B764F}">
      <dgm:prSet custT="1"/>
      <dgm:spPr/>
      <dgm:t>
        <a:bodyPr/>
        <a:lstStyle/>
        <a:p>
          <a:pPr algn="l" rtl="0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32,4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млн. руб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Обеспечение бухгалтерского обслуживания в учреждениях отрасли  «Образование»;</a:t>
          </a:r>
        </a:p>
      </dgm:t>
    </dgm:pt>
    <dgm:pt modelId="{D70C1F14-68D9-47EC-8B27-62DDD02BC56F}" type="parTrans" cxnId="{93C86F7C-C683-4B79-B485-2834916EA98B}">
      <dgm:prSet/>
      <dgm:spPr/>
      <dgm:t>
        <a:bodyPr/>
        <a:lstStyle/>
        <a:p>
          <a:endParaRPr lang="ru-RU"/>
        </a:p>
      </dgm:t>
    </dgm:pt>
    <dgm:pt modelId="{D82E8625-BC5B-4D2E-9044-5ECD942FCA34}" type="sibTrans" cxnId="{93C86F7C-C683-4B79-B485-2834916EA98B}">
      <dgm:prSet/>
      <dgm:spPr/>
      <dgm:t>
        <a:bodyPr/>
        <a:lstStyle/>
        <a:p>
          <a:endParaRPr lang="ru-RU"/>
        </a:p>
      </dgm:t>
    </dgm:pt>
    <dgm:pt modelId="{BC7E332B-6C91-4262-AB20-65EC61E18261}">
      <dgm:prSet custT="1"/>
      <dgm:spPr/>
      <dgm:t>
        <a:bodyPr/>
        <a:lstStyle/>
        <a:p>
          <a:pPr algn="l"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13,8 млн. руб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Организация выполнения мероприятий по содержанию зданий, территорий, материальной базы и процедур размещения заказа для образовательных учреждений</a:t>
          </a:r>
          <a:endParaRPr kumimoji="0" lang="ru-RU" sz="1400" b="0" i="0" u="none" strike="noStrike" cap="none" spc="0" normalizeH="0" baseline="0" noProof="0" dirty="0">
            <a:ln>
              <a:noFill/>
            </a:ln>
            <a:solidFill>
              <a:srgbClr val="003366"/>
            </a:solidFill>
            <a:effectLst/>
            <a:uLnTx/>
            <a:uFillTx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39D6BAF-0B07-461B-BCDD-745542ED48A6}" type="parTrans" cxnId="{3B53B615-4B92-47F0-8DA6-739467989CB4}">
      <dgm:prSet/>
      <dgm:spPr/>
      <dgm:t>
        <a:bodyPr/>
        <a:lstStyle/>
        <a:p>
          <a:endParaRPr lang="ru-RU"/>
        </a:p>
      </dgm:t>
    </dgm:pt>
    <dgm:pt modelId="{A55C0884-9F98-42FF-89D2-FE6513B03D47}" type="sibTrans" cxnId="{3B53B615-4B92-47F0-8DA6-739467989CB4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Y="57444" custLinFactNeighborY="-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Y="71657" custLinFactNeighborX="-97" custLinFactNeighborY="-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Y="50658" custLinFactNeighborY="-4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Y="62437" custLinFactNeighborX="1449" custLinFactNeighborY="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41DBB5-F3EF-4365-BB80-F00A308259EA}" type="presOf" srcId="{AB308548-16D7-4002-BD8A-AFDAD80407E9}" destId="{31099A72-11A0-49F1-88E4-515CDCEE7095}" srcOrd="0" destOrd="0" presId="urn:microsoft.com/office/officeart/2005/8/layout/vList5"/>
    <dgm:cxn modelId="{73D164D3-036F-45B5-9ED9-5EAA020EFB11}" type="presOf" srcId="{91DB8681-5072-43EA-9247-C8061AE8DD57}" destId="{2B29D68D-85C6-4178-92A8-6F787797B892}" srcOrd="0" destOrd="0" presId="urn:microsoft.com/office/officeart/2005/8/layout/vList5"/>
    <dgm:cxn modelId="{080C5FDC-314E-4F82-BAFE-C29FF24CEF34}" type="presOf" srcId="{BC7E332B-6C91-4262-AB20-65EC61E18261}" destId="{2B29D68D-85C6-4178-92A8-6F787797B892}" srcOrd="0" destOrd="2" presId="urn:microsoft.com/office/officeart/2005/8/layout/vList5"/>
    <dgm:cxn modelId="{03BB9C18-ECF7-462B-BD0A-B827C75899B1}" type="presOf" srcId="{B0F8A916-8CBA-48E4-8D24-4EF79B492D6D}" destId="{E2EF4610-4E5F-4235-BAF8-E8862E056D4A}" srcOrd="0" destOrd="1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3FC0A079-E486-4C90-9EEC-38533CD0B47E}" srcId="{2A42A37A-AE38-43A4-9380-D150C72E91C4}" destId="{B0F8A916-8CBA-48E4-8D24-4EF79B492D6D}" srcOrd="1" destOrd="0" parTransId="{BDD5BD83-0C53-4B35-B4C8-9E930399A1E6}" sibTransId="{62C5F5D7-5034-4D53-A61C-EA7EB6C566B8}"/>
    <dgm:cxn modelId="{207F7893-B04D-4323-8D1E-FCBE32EA7FE5}" type="presOf" srcId="{2A42A37A-AE38-43A4-9380-D150C72E91C4}" destId="{8A48F152-AA0A-4E72-9F10-F69175D3019F}" srcOrd="0" destOrd="0" presId="urn:microsoft.com/office/officeart/2005/8/layout/vList5"/>
    <dgm:cxn modelId="{90709643-93EB-47A8-8232-5CAEDA899160}" srcId="{2A42A37A-AE38-43A4-9380-D150C72E91C4}" destId="{E77E7792-4E4B-4689-89D6-402257EB8C83}" srcOrd="2" destOrd="0" parTransId="{9DDC6AB6-15D7-4FDD-85DC-6EEE96A41261}" sibTransId="{B8895E5A-7403-435C-B96B-814B6984C6DA}"/>
    <dgm:cxn modelId="{3B53B615-4B92-47F0-8DA6-739467989CB4}" srcId="{E33811C8-D3A9-441B-8649-448BE73099F0}" destId="{BC7E332B-6C91-4262-AB20-65EC61E18261}" srcOrd="2" destOrd="0" parTransId="{F39D6BAF-0B07-461B-BCDD-745542ED48A6}" sibTransId="{A55C0884-9F98-42FF-89D2-FE6513B03D47}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C842ACF0-9561-4AD2-9FDC-95567129366A}" type="presOf" srcId="{0AD415CC-B9E5-4258-A6AA-86FF55357723}" destId="{E2EF4610-4E5F-4235-BAF8-E8862E056D4A}" srcOrd="0" destOrd="0" presId="urn:microsoft.com/office/officeart/2005/8/layout/vList5"/>
    <dgm:cxn modelId="{FF20200C-783A-4858-89FC-21EB51E8CEC0}" type="presOf" srcId="{65BEC3D4-4277-4DC5-9537-2523F50B764F}" destId="{2B29D68D-85C6-4178-92A8-6F787797B892}" srcOrd="0" destOrd="1" presId="urn:microsoft.com/office/officeart/2005/8/layout/vList5"/>
    <dgm:cxn modelId="{65C55E6D-C655-429B-A8A7-0BB5D1D9F0E6}" type="presOf" srcId="{E33811C8-D3A9-441B-8649-448BE73099F0}" destId="{AE51F8AA-6FD1-4F39-A10D-0E4328C52A4A}" srcOrd="0" destOrd="0" presId="urn:microsoft.com/office/officeart/2005/8/layout/vList5"/>
    <dgm:cxn modelId="{93C86F7C-C683-4B79-B485-2834916EA98B}" srcId="{E33811C8-D3A9-441B-8649-448BE73099F0}" destId="{65BEC3D4-4277-4DC5-9537-2523F50B764F}" srcOrd="1" destOrd="0" parTransId="{D70C1F14-68D9-47EC-8B27-62DDD02BC56F}" sibTransId="{D82E8625-BC5B-4D2E-9044-5ECD942FCA34}"/>
    <dgm:cxn modelId="{7420925D-40A6-4CDC-9353-49165BF7D4A5}" type="presOf" srcId="{E77E7792-4E4B-4689-89D6-402257EB8C83}" destId="{E2EF4610-4E5F-4235-BAF8-E8862E056D4A}" srcOrd="0" destOrd="2" presId="urn:microsoft.com/office/officeart/2005/8/layout/vList5"/>
    <dgm:cxn modelId="{EFE5F566-8D12-4E59-9BF7-64F7761C8B05}" type="presParOf" srcId="{31099A72-11A0-49F1-88E4-515CDCEE7095}" destId="{393284BA-B228-40F7-AA32-9BDB4BFEB1BB}" srcOrd="0" destOrd="0" presId="urn:microsoft.com/office/officeart/2005/8/layout/vList5"/>
    <dgm:cxn modelId="{04FA5CB7-6767-44C1-846C-0C5EDB0BD651}" type="presParOf" srcId="{393284BA-B228-40F7-AA32-9BDB4BFEB1BB}" destId="{8A48F152-AA0A-4E72-9F10-F69175D3019F}" srcOrd="0" destOrd="0" presId="urn:microsoft.com/office/officeart/2005/8/layout/vList5"/>
    <dgm:cxn modelId="{870EEF03-5209-43FB-A070-4E7EFE68ED6E}" type="presParOf" srcId="{393284BA-B228-40F7-AA32-9BDB4BFEB1BB}" destId="{E2EF4610-4E5F-4235-BAF8-E8862E056D4A}" srcOrd="1" destOrd="0" presId="urn:microsoft.com/office/officeart/2005/8/layout/vList5"/>
    <dgm:cxn modelId="{A9852A83-4BE8-495C-99AE-E8B5C0A4D0EA}" type="presParOf" srcId="{31099A72-11A0-49F1-88E4-515CDCEE7095}" destId="{6D45CC54-7A06-4EE3-9542-01C2EBFC4794}" srcOrd="1" destOrd="0" presId="urn:microsoft.com/office/officeart/2005/8/layout/vList5"/>
    <dgm:cxn modelId="{FACA7D9B-4D8F-41EF-96EE-96EA95DCA0CC}" type="presParOf" srcId="{31099A72-11A0-49F1-88E4-515CDCEE7095}" destId="{4C5158E9-B981-4CCE-86BC-400A210B9744}" srcOrd="2" destOrd="0" presId="urn:microsoft.com/office/officeart/2005/8/layout/vList5"/>
    <dgm:cxn modelId="{F23B58B0-3A02-4083-94B3-38F7AAFA3227}" type="presParOf" srcId="{4C5158E9-B981-4CCE-86BC-400A210B9744}" destId="{AE51F8AA-6FD1-4F39-A10D-0E4328C52A4A}" srcOrd="0" destOrd="0" presId="urn:microsoft.com/office/officeart/2005/8/layout/vList5"/>
    <dgm:cxn modelId="{F5E4DD8C-5661-4F59-B686-D768067077E1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D9E9F77-FB43-4569-9D88-03F4A3B278F9}" type="presOf" srcId="{2AAB9AD4-0B2A-4827-9D47-6606F0244C7B}" destId="{F12F9EA1-A18A-4829-AE08-7D19F9E130EF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994189B-1F89-47EF-972F-0FE8050B3A56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EA1484A-315B-4E98-924F-3943AFCE64F3}" type="presOf" srcId="{01FC1686-CD11-4D9B-B891-8B28AA9D8C31}" destId="{F7DB88F0-2F32-413B-ABF8-7EF5AC0ED0C6}" srcOrd="0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BCABCD"/>
        </a:solidFill>
        <a:ln>
          <a:solidFill>
            <a:srgbClr val="410082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8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«Сохранение и развитие культурного потенциала города Твери»</a:t>
          </a:r>
        </a:p>
        <a:p>
          <a:r>
            <a:rPr lang="ru-RU" sz="18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383,0 млн. руб.</a:t>
          </a:r>
          <a:endParaRPr lang="ru-RU" sz="1800" baseline="0" dirty="0">
            <a:solidFill>
              <a:srgbClr val="57257D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96,9 млн. руб.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Повышение доступности и качества библиотечных услуг, развитие архивного дела;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38DE69D3-E186-489C-8B0C-E2F0BCAB02B6}">
      <dgm:prSet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156,9 млн. руб. 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Поддержка и развитие самодеятельного народного творчества, культурно-досуговой и музейно-выставочной деятельности;</a:t>
          </a:r>
        </a:p>
      </dgm:t>
    </dgm:pt>
    <dgm:pt modelId="{1DC7282F-07E0-467A-ADFF-E3F610CEE7B6}" type="parTrans" cxnId="{39902C5B-BE46-4C20-AFCF-BBC0814A459E}">
      <dgm:prSet/>
      <dgm:spPr/>
      <dgm:t>
        <a:bodyPr/>
        <a:lstStyle/>
        <a:p>
          <a:endParaRPr lang="ru-RU"/>
        </a:p>
      </dgm:t>
    </dgm:pt>
    <dgm:pt modelId="{CF76AB25-E39B-4808-BA53-F47D88E62C35}" type="sibTrans" cxnId="{39902C5B-BE46-4C20-AFCF-BBC0814A459E}">
      <dgm:prSet/>
      <dgm:spPr/>
      <dgm:t>
        <a:bodyPr/>
        <a:lstStyle/>
        <a:p>
          <a:endParaRPr lang="ru-RU"/>
        </a:p>
      </dgm:t>
    </dgm:pt>
    <dgm:pt modelId="{5BAB3DC2-3C40-489F-9EA6-8C481F2805CD}">
      <dgm:prSet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123,1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художественно-эстетического образования и подготовка кадров в сфере культуры;</a:t>
          </a:r>
        </a:p>
      </dgm:t>
    </dgm:pt>
    <dgm:pt modelId="{7956617E-2BD0-4A47-8F24-E4A1BE0408BF}" type="parTrans" cxnId="{43CDCD41-64A1-4163-AAC8-108073DAAC79}">
      <dgm:prSet/>
      <dgm:spPr/>
      <dgm:t>
        <a:bodyPr/>
        <a:lstStyle/>
        <a:p>
          <a:endParaRPr lang="ru-RU"/>
        </a:p>
      </dgm:t>
    </dgm:pt>
    <dgm:pt modelId="{B79E0444-3F97-4DC0-A266-4C08DC819893}" type="sibTrans" cxnId="{43CDCD41-64A1-4163-AAC8-108073DAAC79}">
      <dgm:prSet/>
      <dgm:spPr/>
      <dgm:t>
        <a:bodyPr/>
        <a:lstStyle/>
        <a:p>
          <a:endParaRPr lang="ru-RU"/>
        </a:p>
      </dgm:t>
    </dgm:pt>
    <dgm:pt modelId="{9C995D98-C503-49F8-9007-ECD36913DF87}">
      <dgm:prSet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6,1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Укрепление и модернизация материально-технической базы муниципальных учреждений культуры и дополнительного образования города Твери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E12699-5F73-43DE-9C88-ACA861372292}" type="parTrans" cxnId="{60BF62FA-675F-4A52-850C-66798E53A28C}">
      <dgm:prSet/>
      <dgm:spPr/>
      <dgm:t>
        <a:bodyPr/>
        <a:lstStyle/>
        <a:p>
          <a:endParaRPr lang="ru-RU"/>
        </a:p>
      </dgm:t>
    </dgm:pt>
    <dgm:pt modelId="{9A87775A-365B-4105-9D5E-C207562D6FA2}" type="sibTrans" cxnId="{60BF62FA-675F-4A52-850C-66798E53A28C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1" custScaleY="79749" custLinFactNeighborY="-17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1" custScaleY="96774" custLinFactNeighborX="2339" custLinFactNeighborY="-12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BF62FA-675F-4A52-850C-66798E53A28C}" srcId="{2A42A37A-AE38-43A4-9380-D150C72E91C4}" destId="{9C995D98-C503-49F8-9007-ECD36913DF87}" srcOrd="3" destOrd="0" parTransId="{76E12699-5F73-43DE-9C88-ACA861372292}" sibTransId="{9A87775A-365B-4105-9D5E-C207562D6FA2}"/>
    <dgm:cxn modelId="{88184D02-F03D-4879-B8D2-0FDAE3E6E883}" type="presOf" srcId="{9C995D98-C503-49F8-9007-ECD36913DF87}" destId="{E2EF4610-4E5F-4235-BAF8-E8862E056D4A}" srcOrd="0" destOrd="3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30FD3391-4820-476C-844F-29BE98560A3A}" type="presOf" srcId="{AB308548-16D7-4002-BD8A-AFDAD80407E9}" destId="{31099A72-11A0-49F1-88E4-515CDCEE7095}" srcOrd="0" destOrd="0" presId="urn:microsoft.com/office/officeart/2005/8/layout/vList5"/>
    <dgm:cxn modelId="{5EDC3BA5-394B-4EE8-949C-388B965D2613}" type="presOf" srcId="{2A42A37A-AE38-43A4-9380-D150C72E91C4}" destId="{8A48F152-AA0A-4E72-9F10-F69175D3019F}" srcOrd="0" destOrd="0" presId="urn:microsoft.com/office/officeart/2005/8/layout/vList5"/>
    <dgm:cxn modelId="{E568D5E7-37B2-421E-961A-B3DDAF7E5497}" type="presOf" srcId="{0AD415CC-B9E5-4258-A6AA-86FF55357723}" destId="{E2EF4610-4E5F-4235-BAF8-E8862E056D4A}" srcOrd="0" destOrd="0" presId="urn:microsoft.com/office/officeart/2005/8/layout/vList5"/>
    <dgm:cxn modelId="{43CDCD41-64A1-4163-AAC8-108073DAAC79}" srcId="{2A42A37A-AE38-43A4-9380-D150C72E91C4}" destId="{5BAB3DC2-3C40-489F-9EA6-8C481F2805CD}" srcOrd="2" destOrd="0" parTransId="{7956617E-2BD0-4A47-8F24-E4A1BE0408BF}" sibTransId="{B79E0444-3F97-4DC0-A266-4C08DC819893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0B8A67D2-6FD5-4589-943D-B944D1216564}" type="presOf" srcId="{38DE69D3-E186-489C-8B0C-E2F0BCAB02B6}" destId="{E2EF4610-4E5F-4235-BAF8-E8862E056D4A}" srcOrd="0" destOrd="1" presId="urn:microsoft.com/office/officeart/2005/8/layout/vList5"/>
    <dgm:cxn modelId="{2C5A4A4A-BF2E-4C73-B15F-04599D1710CA}" type="presOf" srcId="{5BAB3DC2-3C40-489F-9EA6-8C481F2805CD}" destId="{E2EF4610-4E5F-4235-BAF8-E8862E056D4A}" srcOrd="0" destOrd="2" presId="urn:microsoft.com/office/officeart/2005/8/layout/vList5"/>
    <dgm:cxn modelId="{39902C5B-BE46-4C20-AFCF-BBC0814A459E}" srcId="{2A42A37A-AE38-43A4-9380-D150C72E91C4}" destId="{38DE69D3-E186-489C-8B0C-E2F0BCAB02B6}" srcOrd="1" destOrd="0" parTransId="{1DC7282F-07E0-467A-ADFF-E3F610CEE7B6}" sibTransId="{CF76AB25-E39B-4808-BA53-F47D88E62C35}"/>
    <dgm:cxn modelId="{73F3C149-C046-4A6F-910E-5E66159E4BB2}" type="presParOf" srcId="{31099A72-11A0-49F1-88E4-515CDCEE7095}" destId="{393284BA-B228-40F7-AA32-9BDB4BFEB1BB}" srcOrd="0" destOrd="0" presId="urn:microsoft.com/office/officeart/2005/8/layout/vList5"/>
    <dgm:cxn modelId="{2A66452B-6BF3-44A7-81D4-FE92F0439E6E}" type="presParOf" srcId="{393284BA-B228-40F7-AA32-9BDB4BFEB1BB}" destId="{8A48F152-AA0A-4E72-9F10-F69175D3019F}" srcOrd="0" destOrd="0" presId="urn:microsoft.com/office/officeart/2005/8/layout/vList5"/>
    <dgm:cxn modelId="{A2D160BA-F3C8-4305-A9F0-8C94A1DFE8B9}" type="presParOf" srcId="{393284BA-B228-40F7-AA32-9BDB4BFEB1BB}" destId="{E2EF4610-4E5F-4235-BAF8-E8862E056D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9C48A5-FE7F-4CD0-A56E-BF6C93BB8F60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B52054-A7A1-41EF-B3AC-871630601A8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FF00"/>
              </a:solidFill>
              <a:latin typeface="Cambria" pitchFamily="18" charset="0"/>
            </a:rPr>
            <a:t>4 475,5</a:t>
          </a:r>
        </a:p>
        <a:p>
          <a:r>
            <a:rPr lang="ru-RU" sz="2000" b="1" dirty="0" smtClean="0">
              <a:solidFill>
                <a:srgbClr val="FFFF00"/>
              </a:solidFill>
              <a:latin typeface="Cambria" pitchFamily="18" charset="0"/>
            </a:rPr>
            <a:t>млн. руб.</a:t>
          </a:r>
          <a:endParaRPr lang="ru-RU" sz="2000" b="1" dirty="0">
            <a:solidFill>
              <a:srgbClr val="FFFF00"/>
            </a:solidFill>
            <a:latin typeface="Cambria" pitchFamily="18" charset="0"/>
          </a:endParaRPr>
        </a:p>
      </dgm:t>
    </dgm:pt>
    <dgm:pt modelId="{36AFFBA2-3D4B-4645-BA4B-561277406E40}" type="parTrans" cxnId="{96994322-8DCD-4EE1-9286-C26E4B16800B}">
      <dgm:prSet/>
      <dgm:spPr/>
      <dgm:t>
        <a:bodyPr/>
        <a:lstStyle/>
        <a:p>
          <a:endParaRPr lang="ru-RU"/>
        </a:p>
      </dgm:t>
    </dgm:pt>
    <dgm:pt modelId="{CE0E61AF-9D90-4B7F-B920-9AD78284A0AD}" type="sibTrans" cxnId="{96994322-8DCD-4EE1-9286-C26E4B16800B}">
      <dgm:prSet/>
      <dgm:spPr/>
      <dgm:t>
        <a:bodyPr/>
        <a:lstStyle/>
        <a:p>
          <a:endParaRPr lang="ru-RU"/>
        </a:p>
      </dgm:t>
    </dgm:pt>
    <dgm:pt modelId="{CE6B8F0C-379E-4B2C-A7F6-EFF2173BEC24}">
      <dgm:prSet/>
      <dgm:spPr/>
      <dgm:t>
        <a:bodyPr/>
        <a:lstStyle/>
        <a:p>
          <a:endParaRPr lang="ru-RU" dirty="0"/>
        </a:p>
      </dgm:t>
    </dgm:pt>
    <dgm:pt modelId="{F3FEB036-71AE-4E30-9997-06708CF358C9}" type="parTrans" cxnId="{F7E6162B-6F92-46DD-B868-9C7CEE8E0204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F41C3547-6023-4FB0-9A6C-A2E1EF694C77}" type="sibTrans" cxnId="{F7E6162B-6F92-46DD-B868-9C7CEE8E0204}">
      <dgm:prSet/>
      <dgm:spPr/>
      <dgm:t>
        <a:bodyPr/>
        <a:lstStyle/>
        <a:p>
          <a:endParaRPr lang="ru-RU"/>
        </a:p>
      </dgm:t>
    </dgm:pt>
    <dgm:pt modelId="{5C8C4C64-9EE9-443A-8191-264EB9EE8F67}">
      <dgm:prSet/>
      <dgm:spPr/>
      <dgm:t>
        <a:bodyPr/>
        <a:lstStyle/>
        <a:p>
          <a:endParaRPr lang="ru-RU" dirty="0"/>
        </a:p>
      </dgm:t>
    </dgm:pt>
    <dgm:pt modelId="{227B231D-1D25-48AD-BA9E-054D08F5895A}" type="parTrans" cxnId="{DD7DB6E0-49A7-49B3-A0C5-859CC8E9E962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58E58672-9B75-44DA-9941-8EB4BC1BB455}" type="sibTrans" cxnId="{DD7DB6E0-49A7-49B3-A0C5-859CC8E9E962}">
      <dgm:prSet/>
      <dgm:spPr/>
      <dgm:t>
        <a:bodyPr/>
        <a:lstStyle/>
        <a:p>
          <a:endParaRPr lang="ru-RU"/>
        </a:p>
      </dgm:t>
    </dgm:pt>
    <dgm:pt modelId="{4F7157E9-A01A-47AE-87DD-12C7CF2A35B7}">
      <dgm:prSet/>
      <dgm:spPr/>
      <dgm:t>
        <a:bodyPr/>
        <a:lstStyle/>
        <a:p>
          <a:endParaRPr lang="ru-RU" dirty="0"/>
        </a:p>
      </dgm:t>
    </dgm:pt>
    <dgm:pt modelId="{5199BD89-BB00-4810-A4DC-BF32C0C3636C}" type="parTrans" cxnId="{484BB14F-77C5-46E1-B983-71D9C97BBC49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24180058-A2E4-4CC9-ABDA-E0934206DBB6}" type="sibTrans" cxnId="{484BB14F-77C5-46E1-B983-71D9C97BBC49}">
      <dgm:prSet/>
      <dgm:spPr/>
      <dgm:t>
        <a:bodyPr/>
        <a:lstStyle/>
        <a:p>
          <a:endParaRPr lang="ru-RU"/>
        </a:p>
      </dgm:t>
    </dgm:pt>
    <dgm:pt modelId="{BFE58148-F156-4B95-B795-467D92DA0E37}">
      <dgm:prSet/>
      <dgm:spPr/>
      <dgm:t>
        <a:bodyPr/>
        <a:lstStyle/>
        <a:p>
          <a:endParaRPr lang="ru-RU" dirty="0"/>
        </a:p>
      </dgm:t>
    </dgm:pt>
    <dgm:pt modelId="{58093155-2005-4336-8CDB-C780D434D57D}" type="parTrans" cxnId="{40FDECAC-FA67-4629-A75F-57F05FCEAA99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97C739F8-A048-49E1-8B4A-1DDB8D9EDCE5}" type="sibTrans" cxnId="{40FDECAC-FA67-4629-A75F-57F05FCEAA99}">
      <dgm:prSet/>
      <dgm:spPr/>
      <dgm:t>
        <a:bodyPr/>
        <a:lstStyle/>
        <a:p>
          <a:endParaRPr lang="ru-RU"/>
        </a:p>
      </dgm:t>
    </dgm:pt>
    <dgm:pt modelId="{20B95CF5-D672-4C21-B2FA-9FBB63F04005}">
      <dgm:prSet/>
      <dgm:spPr/>
      <dgm:t>
        <a:bodyPr/>
        <a:lstStyle/>
        <a:p>
          <a:endParaRPr lang="ru-RU" dirty="0"/>
        </a:p>
      </dgm:t>
    </dgm:pt>
    <dgm:pt modelId="{79A40FD6-20EF-4530-B54A-14A21B5C791B}" type="parTrans" cxnId="{ACBA06AF-75A4-4886-9895-A3DAB42B57B7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EE158DC4-C990-40B0-B5B2-18B01964FEBA}" type="sibTrans" cxnId="{ACBA06AF-75A4-4886-9895-A3DAB42B57B7}">
      <dgm:prSet/>
      <dgm:spPr/>
      <dgm:t>
        <a:bodyPr/>
        <a:lstStyle/>
        <a:p>
          <a:endParaRPr lang="ru-RU"/>
        </a:p>
      </dgm:t>
    </dgm:pt>
    <dgm:pt modelId="{36368661-7AA1-4983-8886-C6B1E004D088}">
      <dgm:prSet/>
      <dgm:spPr/>
      <dgm:t>
        <a:bodyPr/>
        <a:lstStyle/>
        <a:p>
          <a:endParaRPr lang="ru-RU" dirty="0"/>
        </a:p>
      </dgm:t>
    </dgm:pt>
    <dgm:pt modelId="{96AD79FC-5E0D-414B-B162-1A26F835D42B}" type="parTrans" cxnId="{6DD1F9BE-0096-4A5C-84B4-122B62454D2F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E88E9597-CD46-4D87-9DE7-238FA6298BE7}" type="sibTrans" cxnId="{6DD1F9BE-0096-4A5C-84B4-122B62454D2F}">
      <dgm:prSet/>
      <dgm:spPr/>
      <dgm:t>
        <a:bodyPr/>
        <a:lstStyle/>
        <a:p>
          <a:endParaRPr lang="ru-RU"/>
        </a:p>
      </dgm:t>
    </dgm:pt>
    <dgm:pt modelId="{257A8411-F423-45E7-9343-A54DB6DC15C1}">
      <dgm:prSet/>
      <dgm:spPr/>
      <dgm:t>
        <a:bodyPr/>
        <a:lstStyle/>
        <a:p>
          <a:endParaRPr lang="ru-RU" dirty="0"/>
        </a:p>
      </dgm:t>
    </dgm:pt>
    <dgm:pt modelId="{41885030-D076-4D30-9DA9-13FB379D7E95}" type="parTrans" cxnId="{15729403-4504-4D5A-8764-1D063DB04E07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2A126D5E-8247-4C73-8E0E-0579F66EF239}" type="sibTrans" cxnId="{15729403-4504-4D5A-8764-1D063DB04E07}">
      <dgm:prSet/>
      <dgm:spPr/>
      <dgm:t>
        <a:bodyPr/>
        <a:lstStyle/>
        <a:p>
          <a:endParaRPr lang="ru-RU"/>
        </a:p>
      </dgm:t>
    </dgm:pt>
    <dgm:pt modelId="{2D74C1E4-B2FB-48D1-9739-407A877FD2DF}">
      <dgm:prSet/>
      <dgm:spPr/>
      <dgm:t>
        <a:bodyPr/>
        <a:lstStyle/>
        <a:p>
          <a:endParaRPr lang="ru-RU" dirty="0"/>
        </a:p>
      </dgm:t>
    </dgm:pt>
    <dgm:pt modelId="{F934113C-D6D5-44AF-ACBE-C0EF8A6C2FFC}" type="parTrans" cxnId="{9FF5C205-661F-425B-A3B2-E2BE6591797C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1FAE1215-9A0C-4554-9879-7C345CE20262}" type="sibTrans" cxnId="{9FF5C205-661F-425B-A3B2-E2BE6591797C}">
      <dgm:prSet/>
      <dgm:spPr/>
      <dgm:t>
        <a:bodyPr/>
        <a:lstStyle/>
        <a:p>
          <a:endParaRPr lang="ru-RU"/>
        </a:p>
      </dgm:t>
    </dgm:pt>
    <dgm:pt modelId="{13B506E7-76EF-4698-8836-BE54FB6FAC67}">
      <dgm:prSet/>
      <dgm:spPr/>
      <dgm:t>
        <a:bodyPr/>
        <a:lstStyle/>
        <a:p>
          <a:endParaRPr lang="ru-RU" dirty="0"/>
        </a:p>
      </dgm:t>
    </dgm:pt>
    <dgm:pt modelId="{64436F26-1172-4A80-BA39-ECE3F174616A}" type="parTrans" cxnId="{2C6F345A-164D-48CA-A74E-0EB2702F570B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F21D8525-2B81-4DED-BC68-B4D85BC4C1A1}" type="sibTrans" cxnId="{2C6F345A-164D-48CA-A74E-0EB2702F570B}">
      <dgm:prSet/>
      <dgm:spPr/>
      <dgm:t>
        <a:bodyPr/>
        <a:lstStyle/>
        <a:p>
          <a:endParaRPr lang="ru-RU"/>
        </a:p>
      </dgm:t>
    </dgm:pt>
    <dgm:pt modelId="{9FE76BDB-FD8A-4C56-BAF8-A747B3CE0D08}">
      <dgm:prSet/>
      <dgm:spPr/>
      <dgm:t>
        <a:bodyPr/>
        <a:lstStyle/>
        <a:p>
          <a:endParaRPr lang="ru-RU" dirty="0"/>
        </a:p>
      </dgm:t>
    </dgm:pt>
    <dgm:pt modelId="{660551B0-58AD-48E8-8928-6B258D0FF2EE}" type="parTrans" cxnId="{BFB45731-C9F4-4CC7-975C-AEBCB088E8A7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B1876EB2-205A-4330-9E90-2CF6C875DADD}" type="sibTrans" cxnId="{BFB45731-C9F4-4CC7-975C-AEBCB088E8A7}">
      <dgm:prSet/>
      <dgm:spPr/>
      <dgm:t>
        <a:bodyPr/>
        <a:lstStyle/>
        <a:p>
          <a:endParaRPr lang="ru-RU"/>
        </a:p>
      </dgm:t>
    </dgm:pt>
    <dgm:pt modelId="{C2859276-6646-4275-B6CF-49CE1999D358}">
      <dgm:prSet/>
      <dgm:spPr/>
      <dgm:t>
        <a:bodyPr/>
        <a:lstStyle/>
        <a:p>
          <a:endParaRPr lang="ru-RU" dirty="0"/>
        </a:p>
      </dgm:t>
    </dgm:pt>
    <dgm:pt modelId="{8BD5B1CB-8610-4487-8353-B4C39D2D3B93}" type="parTrans" cxnId="{28A3E3DC-145C-47E4-8C8C-68BAD62DB315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85AF8744-72D0-45AB-8C39-4A0D256B4638}" type="sibTrans" cxnId="{28A3E3DC-145C-47E4-8C8C-68BAD62DB315}">
      <dgm:prSet/>
      <dgm:spPr/>
      <dgm:t>
        <a:bodyPr/>
        <a:lstStyle/>
        <a:p>
          <a:endParaRPr lang="ru-RU"/>
        </a:p>
      </dgm:t>
    </dgm:pt>
    <dgm:pt modelId="{46B6DBFC-C35A-4A68-B40B-BECCBE3C8B37}" type="pres">
      <dgm:prSet presAssocID="{EF9C48A5-FE7F-4CD0-A56E-BF6C93BB8F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2AAF45-21B4-4362-9A7D-5E7E0B5FF84A}" type="pres">
      <dgm:prSet presAssocID="{D6B52054-A7A1-41EF-B3AC-871630601A86}" presName="centerShape" presStyleLbl="node0" presStyleIdx="0" presStyleCnt="1" custScaleX="173155" custScaleY="155134" custLinFactNeighborX="-3" custLinFactNeighborY="125"/>
      <dgm:spPr/>
      <dgm:t>
        <a:bodyPr/>
        <a:lstStyle/>
        <a:p>
          <a:endParaRPr lang="ru-RU"/>
        </a:p>
      </dgm:t>
    </dgm:pt>
    <dgm:pt modelId="{B2068B76-846C-4024-8367-940897DADE99}" type="pres">
      <dgm:prSet presAssocID="{F3FEB036-71AE-4E30-9997-06708CF358C9}" presName="parTrans" presStyleLbl="sibTrans2D1" presStyleIdx="0" presStyleCnt="11"/>
      <dgm:spPr/>
      <dgm:t>
        <a:bodyPr/>
        <a:lstStyle/>
        <a:p>
          <a:endParaRPr lang="ru-RU"/>
        </a:p>
      </dgm:t>
    </dgm:pt>
    <dgm:pt modelId="{22AA43E9-517A-42DE-AC0D-37C310B58AE2}" type="pres">
      <dgm:prSet presAssocID="{F3FEB036-71AE-4E30-9997-06708CF358C9}" presName="connectorText" presStyleLbl="sibTrans2D1" presStyleIdx="0" presStyleCnt="11"/>
      <dgm:spPr/>
      <dgm:t>
        <a:bodyPr/>
        <a:lstStyle/>
        <a:p>
          <a:endParaRPr lang="ru-RU"/>
        </a:p>
      </dgm:t>
    </dgm:pt>
    <dgm:pt modelId="{9E073F34-1B74-4DFC-87AA-FCE17CDC8358}" type="pres">
      <dgm:prSet presAssocID="{CE6B8F0C-379E-4B2C-A7F6-EFF2173BEC24}" presName="node" presStyleLbl="node1" presStyleIdx="0" presStyleCnt="11" custRadScaleRad="100166" custRadScaleInc="-1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A48EE-8AFE-483F-9F74-E169520BE484}" type="pres">
      <dgm:prSet presAssocID="{660551B0-58AD-48E8-8928-6B258D0FF2EE}" presName="parTrans" presStyleLbl="sibTrans2D1" presStyleIdx="1" presStyleCnt="11"/>
      <dgm:spPr/>
      <dgm:t>
        <a:bodyPr/>
        <a:lstStyle/>
        <a:p>
          <a:endParaRPr lang="ru-RU"/>
        </a:p>
      </dgm:t>
    </dgm:pt>
    <dgm:pt modelId="{EB5A9D87-7248-4CB9-863A-23A195114EDF}" type="pres">
      <dgm:prSet presAssocID="{660551B0-58AD-48E8-8928-6B258D0FF2EE}" presName="connectorText" presStyleLbl="sibTrans2D1" presStyleIdx="1" presStyleCnt="11"/>
      <dgm:spPr/>
      <dgm:t>
        <a:bodyPr/>
        <a:lstStyle/>
        <a:p>
          <a:endParaRPr lang="ru-RU"/>
        </a:p>
      </dgm:t>
    </dgm:pt>
    <dgm:pt modelId="{947F94AA-1277-4836-9C53-164C7769D941}" type="pres">
      <dgm:prSet presAssocID="{9FE76BDB-FD8A-4C56-BAF8-A747B3CE0D0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77F2B-02EC-4A0E-862D-8383912A3613}" type="pres">
      <dgm:prSet presAssocID="{8BD5B1CB-8610-4487-8353-B4C39D2D3B93}" presName="parTrans" presStyleLbl="sibTrans2D1" presStyleIdx="2" presStyleCnt="11"/>
      <dgm:spPr/>
      <dgm:t>
        <a:bodyPr/>
        <a:lstStyle/>
        <a:p>
          <a:endParaRPr lang="ru-RU"/>
        </a:p>
      </dgm:t>
    </dgm:pt>
    <dgm:pt modelId="{FF15DA58-81D1-4881-AC9C-8BC8DC520ED9}" type="pres">
      <dgm:prSet presAssocID="{8BD5B1CB-8610-4487-8353-B4C39D2D3B93}" presName="connectorText" presStyleLbl="sibTrans2D1" presStyleIdx="2" presStyleCnt="11"/>
      <dgm:spPr/>
      <dgm:t>
        <a:bodyPr/>
        <a:lstStyle/>
        <a:p>
          <a:endParaRPr lang="ru-RU"/>
        </a:p>
      </dgm:t>
    </dgm:pt>
    <dgm:pt modelId="{D2C4FB6F-FBD3-4638-B0B8-10BB7D9C731B}" type="pres">
      <dgm:prSet presAssocID="{C2859276-6646-4275-B6CF-49CE1999D358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172AC-F19E-4351-995F-AE9B968080E8}" type="pres">
      <dgm:prSet presAssocID="{79A40FD6-20EF-4530-B54A-14A21B5C791B}" presName="parTrans" presStyleLbl="sibTrans2D1" presStyleIdx="3" presStyleCnt="11"/>
      <dgm:spPr/>
      <dgm:t>
        <a:bodyPr/>
        <a:lstStyle/>
        <a:p>
          <a:endParaRPr lang="ru-RU"/>
        </a:p>
      </dgm:t>
    </dgm:pt>
    <dgm:pt modelId="{956F9797-C741-4548-B80B-1750BB5C9BB1}" type="pres">
      <dgm:prSet presAssocID="{79A40FD6-20EF-4530-B54A-14A21B5C791B}" presName="connectorText" presStyleLbl="sibTrans2D1" presStyleIdx="3" presStyleCnt="11"/>
      <dgm:spPr/>
      <dgm:t>
        <a:bodyPr/>
        <a:lstStyle/>
        <a:p>
          <a:endParaRPr lang="ru-RU"/>
        </a:p>
      </dgm:t>
    </dgm:pt>
    <dgm:pt modelId="{0A8517A7-6E3E-407E-8695-C381AE316613}" type="pres">
      <dgm:prSet presAssocID="{20B95CF5-D672-4C21-B2FA-9FBB63F04005}" presName="node" presStyleLbl="node1" presStyleIdx="3" presStyleCnt="11" custRadScaleRad="104923" custRadScaleInc="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2D593-0F99-4182-9043-72AEE8C1C71B}" type="pres">
      <dgm:prSet presAssocID="{227B231D-1D25-48AD-BA9E-054D08F5895A}" presName="parTrans" presStyleLbl="sibTrans2D1" presStyleIdx="4" presStyleCnt="11"/>
      <dgm:spPr/>
      <dgm:t>
        <a:bodyPr/>
        <a:lstStyle/>
        <a:p>
          <a:endParaRPr lang="ru-RU"/>
        </a:p>
      </dgm:t>
    </dgm:pt>
    <dgm:pt modelId="{53880162-9846-4D0A-8F53-BC6D44CF342C}" type="pres">
      <dgm:prSet presAssocID="{227B231D-1D25-48AD-BA9E-054D08F5895A}" presName="connectorText" presStyleLbl="sibTrans2D1" presStyleIdx="4" presStyleCnt="11"/>
      <dgm:spPr/>
      <dgm:t>
        <a:bodyPr/>
        <a:lstStyle/>
        <a:p>
          <a:endParaRPr lang="ru-RU"/>
        </a:p>
      </dgm:t>
    </dgm:pt>
    <dgm:pt modelId="{77A0DB9B-1C63-4E1F-A454-053B709C6584}" type="pres">
      <dgm:prSet presAssocID="{5C8C4C64-9EE9-443A-8191-264EB9EE8F67}" presName="node" presStyleLbl="node1" presStyleIdx="4" presStyleCnt="11" custRadScaleRad="103489" custRadScaleInc="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669A4-B139-4921-9D6F-0EC4BBEB9209}" type="pres">
      <dgm:prSet presAssocID="{58093155-2005-4336-8CDB-C780D434D57D}" presName="parTrans" presStyleLbl="sibTrans2D1" presStyleIdx="5" presStyleCnt="11"/>
      <dgm:spPr/>
      <dgm:t>
        <a:bodyPr/>
        <a:lstStyle/>
        <a:p>
          <a:endParaRPr lang="ru-RU"/>
        </a:p>
      </dgm:t>
    </dgm:pt>
    <dgm:pt modelId="{76D6B3C2-CCF8-43CC-85FC-5E720CF4F7F4}" type="pres">
      <dgm:prSet presAssocID="{58093155-2005-4336-8CDB-C780D434D57D}" presName="connectorText" presStyleLbl="sibTrans2D1" presStyleIdx="5" presStyleCnt="11"/>
      <dgm:spPr/>
      <dgm:t>
        <a:bodyPr/>
        <a:lstStyle/>
        <a:p>
          <a:endParaRPr lang="ru-RU"/>
        </a:p>
      </dgm:t>
    </dgm:pt>
    <dgm:pt modelId="{14D980FF-7600-420A-B87B-0F8B76564A8D}" type="pres">
      <dgm:prSet presAssocID="{BFE58148-F156-4B95-B795-467D92DA0E37}" presName="node" presStyleLbl="node1" presStyleIdx="5" presStyleCnt="11" custRadScaleRad="97194" custRadScaleInc="-11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E23C1-5C57-4127-AA70-37FC04903A1D}" type="pres">
      <dgm:prSet presAssocID="{5199BD89-BB00-4810-A4DC-BF32C0C3636C}" presName="parTrans" presStyleLbl="sibTrans2D1" presStyleIdx="6" presStyleCnt="11"/>
      <dgm:spPr/>
      <dgm:t>
        <a:bodyPr/>
        <a:lstStyle/>
        <a:p>
          <a:endParaRPr lang="ru-RU"/>
        </a:p>
      </dgm:t>
    </dgm:pt>
    <dgm:pt modelId="{3B0C63BF-9510-48D4-85A6-EBDD40E5FDF8}" type="pres">
      <dgm:prSet presAssocID="{5199BD89-BB00-4810-A4DC-BF32C0C3636C}" presName="connectorText" presStyleLbl="sibTrans2D1" presStyleIdx="6" presStyleCnt="11"/>
      <dgm:spPr/>
      <dgm:t>
        <a:bodyPr/>
        <a:lstStyle/>
        <a:p>
          <a:endParaRPr lang="ru-RU"/>
        </a:p>
      </dgm:t>
    </dgm:pt>
    <dgm:pt modelId="{68901336-35F9-47A0-85FC-26A60382EC5A}" type="pres">
      <dgm:prSet presAssocID="{4F7157E9-A01A-47AE-87DD-12C7CF2A35B7}" presName="node" presStyleLbl="node1" presStyleIdx="6" presStyleCnt="11" custRadScaleRad="109277" custRadScaleInc="6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D15CA-F1EB-4521-A487-9F85CD1918A6}" type="pres">
      <dgm:prSet presAssocID="{41885030-D076-4D30-9DA9-13FB379D7E95}" presName="parTrans" presStyleLbl="sibTrans2D1" presStyleIdx="7" presStyleCnt="11"/>
      <dgm:spPr/>
      <dgm:t>
        <a:bodyPr/>
        <a:lstStyle/>
        <a:p>
          <a:endParaRPr lang="ru-RU"/>
        </a:p>
      </dgm:t>
    </dgm:pt>
    <dgm:pt modelId="{8E738A1C-1DF5-4E78-82F4-D7599077D200}" type="pres">
      <dgm:prSet presAssocID="{41885030-D076-4D30-9DA9-13FB379D7E95}" presName="connectorText" presStyleLbl="sibTrans2D1" presStyleIdx="7" presStyleCnt="11"/>
      <dgm:spPr/>
      <dgm:t>
        <a:bodyPr/>
        <a:lstStyle/>
        <a:p>
          <a:endParaRPr lang="ru-RU"/>
        </a:p>
      </dgm:t>
    </dgm:pt>
    <dgm:pt modelId="{DD04A9DC-1A4C-4887-AD6A-EDE7AD9A0806}" type="pres">
      <dgm:prSet presAssocID="{257A8411-F423-45E7-9343-A54DB6DC15C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2CF1A-E3E2-408D-9462-9DA1E8FC7364}" type="pres">
      <dgm:prSet presAssocID="{F934113C-D6D5-44AF-ACBE-C0EF8A6C2FFC}" presName="parTrans" presStyleLbl="sibTrans2D1" presStyleIdx="8" presStyleCnt="11"/>
      <dgm:spPr/>
      <dgm:t>
        <a:bodyPr/>
        <a:lstStyle/>
        <a:p>
          <a:endParaRPr lang="ru-RU"/>
        </a:p>
      </dgm:t>
    </dgm:pt>
    <dgm:pt modelId="{63F2F7AC-C107-413C-AECD-17B65F4D03C8}" type="pres">
      <dgm:prSet presAssocID="{F934113C-D6D5-44AF-ACBE-C0EF8A6C2FFC}" presName="connectorText" presStyleLbl="sibTrans2D1" presStyleIdx="8" presStyleCnt="11"/>
      <dgm:spPr/>
      <dgm:t>
        <a:bodyPr/>
        <a:lstStyle/>
        <a:p>
          <a:endParaRPr lang="ru-RU"/>
        </a:p>
      </dgm:t>
    </dgm:pt>
    <dgm:pt modelId="{3F9CD411-02FD-44FE-B331-602B61A2338B}" type="pres">
      <dgm:prSet presAssocID="{2D74C1E4-B2FB-48D1-9739-407A877FD2DF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190AB-DD04-4359-910C-23C61D098B57}" type="pres">
      <dgm:prSet presAssocID="{64436F26-1172-4A80-BA39-ECE3F174616A}" presName="parTrans" presStyleLbl="sibTrans2D1" presStyleIdx="9" presStyleCnt="11"/>
      <dgm:spPr/>
      <dgm:t>
        <a:bodyPr/>
        <a:lstStyle/>
        <a:p>
          <a:endParaRPr lang="ru-RU"/>
        </a:p>
      </dgm:t>
    </dgm:pt>
    <dgm:pt modelId="{00EED341-65FC-4F65-AA1A-4DDF1C30CF0E}" type="pres">
      <dgm:prSet presAssocID="{64436F26-1172-4A80-BA39-ECE3F174616A}" presName="connectorText" presStyleLbl="sibTrans2D1" presStyleIdx="9" presStyleCnt="11"/>
      <dgm:spPr/>
      <dgm:t>
        <a:bodyPr/>
        <a:lstStyle/>
        <a:p>
          <a:endParaRPr lang="ru-RU"/>
        </a:p>
      </dgm:t>
    </dgm:pt>
    <dgm:pt modelId="{D1FE8A53-E361-48CB-8EB1-E5D17DFE8CE1}" type="pres">
      <dgm:prSet presAssocID="{13B506E7-76EF-4698-8836-BE54FB6FAC67}" presName="node" presStyleLbl="node1" presStyleIdx="9" presStyleCnt="11" custRadScaleRad="102594" custRadScaleInc="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11244-2EA9-4294-998C-632A0F12705E}" type="pres">
      <dgm:prSet presAssocID="{96AD79FC-5E0D-414B-B162-1A26F835D42B}" presName="parTrans" presStyleLbl="sibTrans2D1" presStyleIdx="10" presStyleCnt="11"/>
      <dgm:spPr/>
      <dgm:t>
        <a:bodyPr/>
        <a:lstStyle/>
        <a:p>
          <a:endParaRPr lang="ru-RU"/>
        </a:p>
      </dgm:t>
    </dgm:pt>
    <dgm:pt modelId="{F4271808-F516-419E-869F-A73E861C85BC}" type="pres">
      <dgm:prSet presAssocID="{96AD79FC-5E0D-414B-B162-1A26F835D42B}" presName="connectorText" presStyleLbl="sibTrans2D1" presStyleIdx="10" presStyleCnt="11"/>
      <dgm:spPr/>
      <dgm:t>
        <a:bodyPr/>
        <a:lstStyle/>
        <a:p>
          <a:endParaRPr lang="ru-RU"/>
        </a:p>
      </dgm:t>
    </dgm:pt>
    <dgm:pt modelId="{9EA48000-77DD-4DD3-9579-817570C01A0D}" type="pres">
      <dgm:prSet presAssocID="{36368661-7AA1-4983-8886-C6B1E004D088}" presName="node" presStyleLbl="node1" presStyleIdx="10" presStyleCnt="11" custRadScaleRad="103545" custRadScaleInc="-8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B92081-907C-4B38-ADAA-4EF8612E6877}" type="presOf" srcId="{2D74C1E4-B2FB-48D1-9739-407A877FD2DF}" destId="{3F9CD411-02FD-44FE-B331-602B61A2338B}" srcOrd="0" destOrd="0" presId="urn:microsoft.com/office/officeart/2005/8/layout/radial5"/>
    <dgm:cxn modelId="{7FA8CAFA-8676-49B8-B475-0D6D9E996EA0}" type="presOf" srcId="{227B231D-1D25-48AD-BA9E-054D08F5895A}" destId="{53880162-9846-4D0A-8F53-BC6D44CF342C}" srcOrd="1" destOrd="0" presId="urn:microsoft.com/office/officeart/2005/8/layout/radial5"/>
    <dgm:cxn modelId="{3A69D6B0-1AA7-4EB6-84FA-93E464F6CD96}" type="presOf" srcId="{D6B52054-A7A1-41EF-B3AC-871630601A86}" destId="{6B2AAF45-21B4-4362-9A7D-5E7E0B5FF84A}" srcOrd="0" destOrd="0" presId="urn:microsoft.com/office/officeart/2005/8/layout/radial5"/>
    <dgm:cxn modelId="{40FDECAC-FA67-4629-A75F-57F05FCEAA99}" srcId="{D6B52054-A7A1-41EF-B3AC-871630601A86}" destId="{BFE58148-F156-4B95-B795-467D92DA0E37}" srcOrd="5" destOrd="0" parTransId="{58093155-2005-4336-8CDB-C780D434D57D}" sibTransId="{97C739F8-A048-49E1-8B4A-1DDB8D9EDCE5}"/>
    <dgm:cxn modelId="{50DBD626-4D0C-4453-A3A7-47FE0B2CFB3B}" type="presOf" srcId="{8BD5B1CB-8610-4487-8353-B4C39D2D3B93}" destId="{FF15DA58-81D1-4881-AC9C-8BC8DC520ED9}" srcOrd="1" destOrd="0" presId="urn:microsoft.com/office/officeart/2005/8/layout/radial5"/>
    <dgm:cxn modelId="{1A3EDB24-D563-4FB0-9133-79BDE5A76351}" type="presOf" srcId="{58093155-2005-4336-8CDB-C780D434D57D}" destId="{9DB669A4-B139-4921-9D6F-0EC4BBEB9209}" srcOrd="0" destOrd="0" presId="urn:microsoft.com/office/officeart/2005/8/layout/radial5"/>
    <dgm:cxn modelId="{6FD4CC31-3429-4D15-AD4B-F6FBA48B61DE}" type="presOf" srcId="{F3FEB036-71AE-4E30-9997-06708CF358C9}" destId="{B2068B76-846C-4024-8367-940897DADE99}" srcOrd="0" destOrd="0" presId="urn:microsoft.com/office/officeart/2005/8/layout/radial5"/>
    <dgm:cxn modelId="{ED1C4CE5-8E61-43B8-9F1E-83DCA569B448}" type="presOf" srcId="{96AD79FC-5E0D-414B-B162-1A26F835D42B}" destId="{F4271808-F516-419E-869F-A73E861C85BC}" srcOrd="1" destOrd="0" presId="urn:microsoft.com/office/officeart/2005/8/layout/radial5"/>
    <dgm:cxn modelId="{15729403-4504-4D5A-8764-1D063DB04E07}" srcId="{D6B52054-A7A1-41EF-B3AC-871630601A86}" destId="{257A8411-F423-45E7-9343-A54DB6DC15C1}" srcOrd="7" destOrd="0" parTransId="{41885030-D076-4D30-9DA9-13FB379D7E95}" sibTransId="{2A126D5E-8247-4C73-8E0E-0579F66EF239}"/>
    <dgm:cxn modelId="{AD59ED2A-2E6E-468C-B914-4ACB8C30D869}" type="presOf" srcId="{58093155-2005-4336-8CDB-C780D434D57D}" destId="{76D6B3C2-CCF8-43CC-85FC-5E720CF4F7F4}" srcOrd="1" destOrd="0" presId="urn:microsoft.com/office/officeart/2005/8/layout/radial5"/>
    <dgm:cxn modelId="{959F7F94-5A9D-4574-92C8-1D520938D311}" type="presOf" srcId="{96AD79FC-5E0D-414B-B162-1A26F835D42B}" destId="{F1B11244-2EA9-4294-998C-632A0F12705E}" srcOrd="0" destOrd="0" presId="urn:microsoft.com/office/officeart/2005/8/layout/radial5"/>
    <dgm:cxn modelId="{C7AC1788-997F-498A-B9C2-D8BA784768A1}" type="presOf" srcId="{64436F26-1172-4A80-BA39-ECE3F174616A}" destId="{192190AB-DD04-4359-910C-23C61D098B57}" srcOrd="0" destOrd="0" presId="urn:microsoft.com/office/officeart/2005/8/layout/radial5"/>
    <dgm:cxn modelId="{48E02EA6-0329-49C0-97B4-CB8547F8FEC6}" type="presOf" srcId="{F934113C-D6D5-44AF-ACBE-C0EF8A6C2FFC}" destId="{CA12CF1A-E3E2-408D-9462-9DA1E8FC7364}" srcOrd="0" destOrd="0" presId="urn:microsoft.com/office/officeart/2005/8/layout/radial5"/>
    <dgm:cxn modelId="{233CF63D-E19D-4F89-9DCB-FF2667691904}" type="presOf" srcId="{41885030-D076-4D30-9DA9-13FB379D7E95}" destId="{8E738A1C-1DF5-4E78-82F4-D7599077D200}" srcOrd="1" destOrd="0" presId="urn:microsoft.com/office/officeart/2005/8/layout/radial5"/>
    <dgm:cxn modelId="{712E43A1-3591-4A47-86B0-B270CB8618F7}" type="presOf" srcId="{BFE58148-F156-4B95-B795-467D92DA0E37}" destId="{14D980FF-7600-420A-B87B-0F8B76564A8D}" srcOrd="0" destOrd="0" presId="urn:microsoft.com/office/officeart/2005/8/layout/radial5"/>
    <dgm:cxn modelId="{6EF232DB-3662-4E39-B9B4-E8CE114F6D5E}" type="presOf" srcId="{EF9C48A5-FE7F-4CD0-A56E-BF6C93BB8F60}" destId="{46B6DBFC-C35A-4A68-B40B-BECCBE3C8B37}" srcOrd="0" destOrd="0" presId="urn:microsoft.com/office/officeart/2005/8/layout/radial5"/>
    <dgm:cxn modelId="{C8EE8BB2-C735-4D92-AF59-D21461D64170}" type="presOf" srcId="{8BD5B1CB-8610-4487-8353-B4C39D2D3B93}" destId="{EDE77F2B-02EC-4A0E-862D-8383912A3613}" srcOrd="0" destOrd="0" presId="urn:microsoft.com/office/officeart/2005/8/layout/radial5"/>
    <dgm:cxn modelId="{FEC61B12-19B1-4D96-A9C5-7D8EDC1738D7}" type="presOf" srcId="{F3FEB036-71AE-4E30-9997-06708CF358C9}" destId="{22AA43E9-517A-42DE-AC0D-37C310B58AE2}" srcOrd="1" destOrd="0" presId="urn:microsoft.com/office/officeart/2005/8/layout/radial5"/>
    <dgm:cxn modelId="{BFB45731-C9F4-4CC7-975C-AEBCB088E8A7}" srcId="{D6B52054-A7A1-41EF-B3AC-871630601A86}" destId="{9FE76BDB-FD8A-4C56-BAF8-A747B3CE0D08}" srcOrd="1" destOrd="0" parTransId="{660551B0-58AD-48E8-8928-6B258D0FF2EE}" sibTransId="{B1876EB2-205A-4330-9E90-2CF6C875DADD}"/>
    <dgm:cxn modelId="{E7730B26-7269-45C0-A0CF-8621113CA204}" type="presOf" srcId="{9FE76BDB-FD8A-4C56-BAF8-A747B3CE0D08}" destId="{947F94AA-1277-4836-9C53-164C7769D941}" srcOrd="0" destOrd="0" presId="urn:microsoft.com/office/officeart/2005/8/layout/radial5"/>
    <dgm:cxn modelId="{484BB14F-77C5-46E1-B983-71D9C97BBC49}" srcId="{D6B52054-A7A1-41EF-B3AC-871630601A86}" destId="{4F7157E9-A01A-47AE-87DD-12C7CF2A35B7}" srcOrd="6" destOrd="0" parTransId="{5199BD89-BB00-4810-A4DC-BF32C0C3636C}" sibTransId="{24180058-A2E4-4CC9-ABDA-E0934206DBB6}"/>
    <dgm:cxn modelId="{6F0C1597-9D58-4211-B853-DF8195AEF016}" type="presOf" srcId="{257A8411-F423-45E7-9343-A54DB6DC15C1}" destId="{DD04A9DC-1A4C-4887-AD6A-EDE7AD9A0806}" srcOrd="0" destOrd="0" presId="urn:microsoft.com/office/officeart/2005/8/layout/radial5"/>
    <dgm:cxn modelId="{6DD1F9BE-0096-4A5C-84B4-122B62454D2F}" srcId="{D6B52054-A7A1-41EF-B3AC-871630601A86}" destId="{36368661-7AA1-4983-8886-C6B1E004D088}" srcOrd="10" destOrd="0" parTransId="{96AD79FC-5E0D-414B-B162-1A26F835D42B}" sibTransId="{E88E9597-CD46-4D87-9DE7-238FA6298BE7}"/>
    <dgm:cxn modelId="{55C9E3B0-A296-428D-9712-12D0152A9368}" type="presOf" srcId="{C2859276-6646-4275-B6CF-49CE1999D358}" destId="{D2C4FB6F-FBD3-4638-B0B8-10BB7D9C731B}" srcOrd="0" destOrd="0" presId="urn:microsoft.com/office/officeart/2005/8/layout/radial5"/>
    <dgm:cxn modelId="{8E091AFE-1C45-4EF7-BE07-A983AD2CD6E6}" type="presOf" srcId="{79A40FD6-20EF-4530-B54A-14A21B5C791B}" destId="{583172AC-F19E-4351-995F-AE9B968080E8}" srcOrd="0" destOrd="0" presId="urn:microsoft.com/office/officeart/2005/8/layout/radial5"/>
    <dgm:cxn modelId="{28A3E3DC-145C-47E4-8C8C-68BAD62DB315}" srcId="{D6B52054-A7A1-41EF-B3AC-871630601A86}" destId="{C2859276-6646-4275-B6CF-49CE1999D358}" srcOrd="2" destOrd="0" parTransId="{8BD5B1CB-8610-4487-8353-B4C39D2D3B93}" sibTransId="{85AF8744-72D0-45AB-8C39-4A0D256B4638}"/>
    <dgm:cxn modelId="{9FF5C205-661F-425B-A3B2-E2BE6591797C}" srcId="{D6B52054-A7A1-41EF-B3AC-871630601A86}" destId="{2D74C1E4-B2FB-48D1-9739-407A877FD2DF}" srcOrd="8" destOrd="0" parTransId="{F934113C-D6D5-44AF-ACBE-C0EF8A6C2FFC}" sibTransId="{1FAE1215-9A0C-4554-9879-7C345CE20262}"/>
    <dgm:cxn modelId="{A89D4BF7-8727-42BA-B8C6-31DB4300B41F}" type="presOf" srcId="{660551B0-58AD-48E8-8928-6B258D0FF2EE}" destId="{EB5A9D87-7248-4CB9-863A-23A195114EDF}" srcOrd="1" destOrd="0" presId="urn:microsoft.com/office/officeart/2005/8/layout/radial5"/>
    <dgm:cxn modelId="{2C6F345A-164D-48CA-A74E-0EB2702F570B}" srcId="{D6B52054-A7A1-41EF-B3AC-871630601A86}" destId="{13B506E7-76EF-4698-8836-BE54FB6FAC67}" srcOrd="9" destOrd="0" parTransId="{64436F26-1172-4A80-BA39-ECE3F174616A}" sibTransId="{F21D8525-2B81-4DED-BC68-B4D85BC4C1A1}"/>
    <dgm:cxn modelId="{88EFEF53-C928-4D83-B1C7-159248B54C8D}" type="presOf" srcId="{F934113C-D6D5-44AF-ACBE-C0EF8A6C2FFC}" destId="{63F2F7AC-C107-413C-AECD-17B65F4D03C8}" srcOrd="1" destOrd="0" presId="urn:microsoft.com/office/officeart/2005/8/layout/radial5"/>
    <dgm:cxn modelId="{F7E6162B-6F92-46DD-B868-9C7CEE8E0204}" srcId="{D6B52054-A7A1-41EF-B3AC-871630601A86}" destId="{CE6B8F0C-379E-4B2C-A7F6-EFF2173BEC24}" srcOrd="0" destOrd="0" parTransId="{F3FEB036-71AE-4E30-9997-06708CF358C9}" sibTransId="{F41C3547-6023-4FB0-9A6C-A2E1EF694C77}"/>
    <dgm:cxn modelId="{C66C3E0F-6140-418D-A7C2-49FD664ACB55}" type="presOf" srcId="{CE6B8F0C-379E-4B2C-A7F6-EFF2173BEC24}" destId="{9E073F34-1B74-4DFC-87AA-FCE17CDC8358}" srcOrd="0" destOrd="0" presId="urn:microsoft.com/office/officeart/2005/8/layout/radial5"/>
    <dgm:cxn modelId="{5B58DD63-D643-48EA-856D-0583AFA7F8D7}" type="presOf" srcId="{660551B0-58AD-48E8-8928-6B258D0FF2EE}" destId="{765A48EE-8AFE-483F-9F74-E169520BE484}" srcOrd="0" destOrd="0" presId="urn:microsoft.com/office/officeart/2005/8/layout/radial5"/>
    <dgm:cxn modelId="{1B73F13C-D14A-47B0-94E5-BA389CD8210D}" type="presOf" srcId="{79A40FD6-20EF-4530-B54A-14A21B5C791B}" destId="{956F9797-C741-4548-B80B-1750BB5C9BB1}" srcOrd="1" destOrd="0" presId="urn:microsoft.com/office/officeart/2005/8/layout/radial5"/>
    <dgm:cxn modelId="{74405CB5-71A8-465B-9EF5-19C8AD08AFF5}" type="presOf" srcId="{5199BD89-BB00-4810-A4DC-BF32C0C3636C}" destId="{3B0C63BF-9510-48D4-85A6-EBDD40E5FDF8}" srcOrd="1" destOrd="0" presId="urn:microsoft.com/office/officeart/2005/8/layout/radial5"/>
    <dgm:cxn modelId="{461C9C0E-C556-4289-ABE7-E8A2550AF332}" type="presOf" srcId="{41885030-D076-4D30-9DA9-13FB379D7E95}" destId="{18CD15CA-F1EB-4521-A487-9F85CD1918A6}" srcOrd="0" destOrd="0" presId="urn:microsoft.com/office/officeart/2005/8/layout/radial5"/>
    <dgm:cxn modelId="{28A19F1E-D3E9-45C7-A5BD-137994EA628E}" type="presOf" srcId="{64436F26-1172-4A80-BA39-ECE3F174616A}" destId="{00EED341-65FC-4F65-AA1A-4DDF1C30CF0E}" srcOrd="1" destOrd="0" presId="urn:microsoft.com/office/officeart/2005/8/layout/radial5"/>
    <dgm:cxn modelId="{E6229BA6-97BF-496D-B6FA-60580C10C273}" type="presOf" srcId="{13B506E7-76EF-4698-8836-BE54FB6FAC67}" destId="{D1FE8A53-E361-48CB-8EB1-E5D17DFE8CE1}" srcOrd="0" destOrd="0" presId="urn:microsoft.com/office/officeart/2005/8/layout/radial5"/>
    <dgm:cxn modelId="{ACBA06AF-75A4-4886-9895-A3DAB42B57B7}" srcId="{D6B52054-A7A1-41EF-B3AC-871630601A86}" destId="{20B95CF5-D672-4C21-B2FA-9FBB63F04005}" srcOrd="3" destOrd="0" parTransId="{79A40FD6-20EF-4530-B54A-14A21B5C791B}" sibTransId="{EE158DC4-C990-40B0-B5B2-18B01964FEBA}"/>
    <dgm:cxn modelId="{BBEC1862-578B-448E-92BF-3ADE39069D50}" type="presOf" srcId="{5199BD89-BB00-4810-A4DC-BF32C0C3636C}" destId="{54BE23C1-5C57-4127-AA70-37FC04903A1D}" srcOrd="0" destOrd="0" presId="urn:microsoft.com/office/officeart/2005/8/layout/radial5"/>
    <dgm:cxn modelId="{96994322-8DCD-4EE1-9286-C26E4B16800B}" srcId="{EF9C48A5-FE7F-4CD0-A56E-BF6C93BB8F60}" destId="{D6B52054-A7A1-41EF-B3AC-871630601A86}" srcOrd="0" destOrd="0" parTransId="{36AFFBA2-3D4B-4645-BA4B-561277406E40}" sibTransId="{CE0E61AF-9D90-4B7F-B920-9AD78284A0AD}"/>
    <dgm:cxn modelId="{92FB8D8B-759D-4764-8B2B-92C04205CB9F}" type="presOf" srcId="{36368661-7AA1-4983-8886-C6B1E004D088}" destId="{9EA48000-77DD-4DD3-9579-817570C01A0D}" srcOrd="0" destOrd="0" presId="urn:microsoft.com/office/officeart/2005/8/layout/radial5"/>
    <dgm:cxn modelId="{0A964D30-42C3-4D19-A508-F0945E2CE963}" type="presOf" srcId="{5C8C4C64-9EE9-443A-8191-264EB9EE8F67}" destId="{77A0DB9B-1C63-4E1F-A454-053B709C6584}" srcOrd="0" destOrd="0" presId="urn:microsoft.com/office/officeart/2005/8/layout/radial5"/>
    <dgm:cxn modelId="{0D80255C-D6CA-4E5A-89BC-1179586E658F}" type="presOf" srcId="{20B95CF5-D672-4C21-B2FA-9FBB63F04005}" destId="{0A8517A7-6E3E-407E-8695-C381AE316613}" srcOrd="0" destOrd="0" presId="urn:microsoft.com/office/officeart/2005/8/layout/radial5"/>
    <dgm:cxn modelId="{DD7DB6E0-49A7-49B3-A0C5-859CC8E9E962}" srcId="{D6B52054-A7A1-41EF-B3AC-871630601A86}" destId="{5C8C4C64-9EE9-443A-8191-264EB9EE8F67}" srcOrd="4" destOrd="0" parTransId="{227B231D-1D25-48AD-BA9E-054D08F5895A}" sibTransId="{58E58672-9B75-44DA-9941-8EB4BC1BB455}"/>
    <dgm:cxn modelId="{EB437BA0-8B98-4953-BA92-C9A08653A4D8}" type="presOf" srcId="{227B231D-1D25-48AD-BA9E-054D08F5895A}" destId="{CED2D593-0F99-4182-9043-72AEE8C1C71B}" srcOrd="0" destOrd="0" presId="urn:microsoft.com/office/officeart/2005/8/layout/radial5"/>
    <dgm:cxn modelId="{1C97CFC3-2F75-4F64-ACF2-E3766EBD1B1D}" type="presOf" srcId="{4F7157E9-A01A-47AE-87DD-12C7CF2A35B7}" destId="{68901336-35F9-47A0-85FC-26A60382EC5A}" srcOrd="0" destOrd="0" presId="urn:microsoft.com/office/officeart/2005/8/layout/radial5"/>
    <dgm:cxn modelId="{25113022-34D5-4CC4-87C5-5FA209F1E5A7}" type="presParOf" srcId="{46B6DBFC-C35A-4A68-B40B-BECCBE3C8B37}" destId="{6B2AAF45-21B4-4362-9A7D-5E7E0B5FF84A}" srcOrd="0" destOrd="0" presId="urn:microsoft.com/office/officeart/2005/8/layout/radial5"/>
    <dgm:cxn modelId="{15B534DE-5879-4934-BB58-8CC97E7D0B04}" type="presParOf" srcId="{46B6DBFC-C35A-4A68-B40B-BECCBE3C8B37}" destId="{B2068B76-846C-4024-8367-940897DADE99}" srcOrd="1" destOrd="0" presId="urn:microsoft.com/office/officeart/2005/8/layout/radial5"/>
    <dgm:cxn modelId="{38E2F3D8-C31B-4F3D-9D61-B50014D47203}" type="presParOf" srcId="{B2068B76-846C-4024-8367-940897DADE99}" destId="{22AA43E9-517A-42DE-AC0D-37C310B58AE2}" srcOrd="0" destOrd="0" presId="urn:microsoft.com/office/officeart/2005/8/layout/radial5"/>
    <dgm:cxn modelId="{3A3FEA36-928A-4A37-A52D-F47717536DF6}" type="presParOf" srcId="{46B6DBFC-C35A-4A68-B40B-BECCBE3C8B37}" destId="{9E073F34-1B74-4DFC-87AA-FCE17CDC8358}" srcOrd="2" destOrd="0" presId="urn:microsoft.com/office/officeart/2005/8/layout/radial5"/>
    <dgm:cxn modelId="{B78DC9A8-1BE4-40DD-8639-8A57D7EC0ED0}" type="presParOf" srcId="{46B6DBFC-C35A-4A68-B40B-BECCBE3C8B37}" destId="{765A48EE-8AFE-483F-9F74-E169520BE484}" srcOrd="3" destOrd="0" presId="urn:microsoft.com/office/officeart/2005/8/layout/radial5"/>
    <dgm:cxn modelId="{14A820B7-A745-4E2F-A610-3E9AA13BCBF5}" type="presParOf" srcId="{765A48EE-8AFE-483F-9F74-E169520BE484}" destId="{EB5A9D87-7248-4CB9-863A-23A195114EDF}" srcOrd="0" destOrd="0" presId="urn:microsoft.com/office/officeart/2005/8/layout/radial5"/>
    <dgm:cxn modelId="{6E518575-C571-42FD-B50B-6A1AC762FC35}" type="presParOf" srcId="{46B6DBFC-C35A-4A68-B40B-BECCBE3C8B37}" destId="{947F94AA-1277-4836-9C53-164C7769D941}" srcOrd="4" destOrd="0" presId="urn:microsoft.com/office/officeart/2005/8/layout/radial5"/>
    <dgm:cxn modelId="{7199273D-7E3F-42AD-83C4-405A3E638323}" type="presParOf" srcId="{46B6DBFC-C35A-4A68-B40B-BECCBE3C8B37}" destId="{EDE77F2B-02EC-4A0E-862D-8383912A3613}" srcOrd="5" destOrd="0" presId="urn:microsoft.com/office/officeart/2005/8/layout/radial5"/>
    <dgm:cxn modelId="{3160E0A1-F7FB-4348-BB32-E1086DF03C79}" type="presParOf" srcId="{EDE77F2B-02EC-4A0E-862D-8383912A3613}" destId="{FF15DA58-81D1-4881-AC9C-8BC8DC520ED9}" srcOrd="0" destOrd="0" presId="urn:microsoft.com/office/officeart/2005/8/layout/radial5"/>
    <dgm:cxn modelId="{2D0FFBEA-94C5-44F3-9EA5-3E7490740E21}" type="presParOf" srcId="{46B6DBFC-C35A-4A68-B40B-BECCBE3C8B37}" destId="{D2C4FB6F-FBD3-4638-B0B8-10BB7D9C731B}" srcOrd="6" destOrd="0" presId="urn:microsoft.com/office/officeart/2005/8/layout/radial5"/>
    <dgm:cxn modelId="{B9DBD354-57E2-42B8-8A53-7BC96F62DE43}" type="presParOf" srcId="{46B6DBFC-C35A-4A68-B40B-BECCBE3C8B37}" destId="{583172AC-F19E-4351-995F-AE9B968080E8}" srcOrd="7" destOrd="0" presId="urn:microsoft.com/office/officeart/2005/8/layout/radial5"/>
    <dgm:cxn modelId="{75F1DD7D-015B-455C-B2CB-3AE49D0C55FD}" type="presParOf" srcId="{583172AC-F19E-4351-995F-AE9B968080E8}" destId="{956F9797-C741-4548-B80B-1750BB5C9BB1}" srcOrd="0" destOrd="0" presId="urn:microsoft.com/office/officeart/2005/8/layout/radial5"/>
    <dgm:cxn modelId="{76936276-8E46-4CEC-95F8-7BCF216329D4}" type="presParOf" srcId="{46B6DBFC-C35A-4A68-B40B-BECCBE3C8B37}" destId="{0A8517A7-6E3E-407E-8695-C381AE316613}" srcOrd="8" destOrd="0" presId="urn:microsoft.com/office/officeart/2005/8/layout/radial5"/>
    <dgm:cxn modelId="{E7F11DAF-576A-4EE1-9D77-0DADEF3FEC3E}" type="presParOf" srcId="{46B6DBFC-C35A-4A68-B40B-BECCBE3C8B37}" destId="{CED2D593-0F99-4182-9043-72AEE8C1C71B}" srcOrd="9" destOrd="0" presId="urn:microsoft.com/office/officeart/2005/8/layout/radial5"/>
    <dgm:cxn modelId="{D133A10B-70BA-4B82-A455-839D136AA351}" type="presParOf" srcId="{CED2D593-0F99-4182-9043-72AEE8C1C71B}" destId="{53880162-9846-4D0A-8F53-BC6D44CF342C}" srcOrd="0" destOrd="0" presId="urn:microsoft.com/office/officeart/2005/8/layout/radial5"/>
    <dgm:cxn modelId="{7CE3091E-A35C-4BDE-A576-9A66B7BE9860}" type="presParOf" srcId="{46B6DBFC-C35A-4A68-B40B-BECCBE3C8B37}" destId="{77A0DB9B-1C63-4E1F-A454-053B709C6584}" srcOrd="10" destOrd="0" presId="urn:microsoft.com/office/officeart/2005/8/layout/radial5"/>
    <dgm:cxn modelId="{BF2C877A-A2A7-41E3-BCE1-E84FEE81ED71}" type="presParOf" srcId="{46B6DBFC-C35A-4A68-B40B-BECCBE3C8B37}" destId="{9DB669A4-B139-4921-9D6F-0EC4BBEB9209}" srcOrd="11" destOrd="0" presId="urn:microsoft.com/office/officeart/2005/8/layout/radial5"/>
    <dgm:cxn modelId="{667D2B30-969E-4319-82CC-8E52561DE974}" type="presParOf" srcId="{9DB669A4-B139-4921-9D6F-0EC4BBEB9209}" destId="{76D6B3C2-CCF8-43CC-85FC-5E720CF4F7F4}" srcOrd="0" destOrd="0" presId="urn:microsoft.com/office/officeart/2005/8/layout/radial5"/>
    <dgm:cxn modelId="{2E83AF17-8066-4750-8A94-798974DEF4A7}" type="presParOf" srcId="{46B6DBFC-C35A-4A68-B40B-BECCBE3C8B37}" destId="{14D980FF-7600-420A-B87B-0F8B76564A8D}" srcOrd="12" destOrd="0" presId="urn:microsoft.com/office/officeart/2005/8/layout/radial5"/>
    <dgm:cxn modelId="{71986DED-8D80-4C71-A035-7B41FE8368FF}" type="presParOf" srcId="{46B6DBFC-C35A-4A68-B40B-BECCBE3C8B37}" destId="{54BE23C1-5C57-4127-AA70-37FC04903A1D}" srcOrd="13" destOrd="0" presId="urn:microsoft.com/office/officeart/2005/8/layout/radial5"/>
    <dgm:cxn modelId="{E73679BB-97A1-4AE6-BDA5-400D94DC4852}" type="presParOf" srcId="{54BE23C1-5C57-4127-AA70-37FC04903A1D}" destId="{3B0C63BF-9510-48D4-85A6-EBDD40E5FDF8}" srcOrd="0" destOrd="0" presId="urn:microsoft.com/office/officeart/2005/8/layout/radial5"/>
    <dgm:cxn modelId="{23F59EDB-EC41-4F8C-A454-F5E5E4276840}" type="presParOf" srcId="{46B6DBFC-C35A-4A68-B40B-BECCBE3C8B37}" destId="{68901336-35F9-47A0-85FC-26A60382EC5A}" srcOrd="14" destOrd="0" presId="urn:microsoft.com/office/officeart/2005/8/layout/radial5"/>
    <dgm:cxn modelId="{AC49DC56-E91C-4D05-9ED5-BA73072FA719}" type="presParOf" srcId="{46B6DBFC-C35A-4A68-B40B-BECCBE3C8B37}" destId="{18CD15CA-F1EB-4521-A487-9F85CD1918A6}" srcOrd="15" destOrd="0" presId="urn:microsoft.com/office/officeart/2005/8/layout/radial5"/>
    <dgm:cxn modelId="{510D7E68-0FF7-491B-A8AB-ADE807262449}" type="presParOf" srcId="{18CD15CA-F1EB-4521-A487-9F85CD1918A6}" destId="{8E738A1C-1DF5-4E78-82F4-D7599077D200}" srcOrd="0" destOrd="0" presId="urn:microsoft.com/office/officeart/2005/8/layout/radial5"/>
    <dgm:cxn modelId="{26A23222-B6EF-43D8-891B-5E81F00A3309}" type="presParOf" srcId="{46B6DBFC-C35A-4A68-B40B-BECCBE3C8B37}" destId="{DD04A9DC-1A4C-4887-AD6A-EDE7AD9A0806}" srcOrd="16" destOrd="0" presId="urn:microsoft.com/office/officeart/2005/8/layout/radial5"/>
    <dgm:cxn modelId="{5A617BB8-386C-409C-AB02-12A31B4AF07C}" type="presParOf" srcId="{46B6DBFC-C35A-4A68-B40B-BECCBE3C8B37}" destId="{CA12CF1A-E3E2-408D-9462-9DA1E8FC7364}" srcOrd="17" destOrd="0" presId="urn:microsoft.com/office/officeart/2005/8/layout/radial5"/>
    <dgm:cxn modelId="{4945DAF0-E156-4746-A78B-6F1E992AAFFB}" type="presParOf" srcId="{CA12CF1A-E3E2-408D-9462-9DA1E8FC7364}" destId="{63F2F7AC-C107-413C-AECD-17B65F4D03C8}" srcOrd="0" destOrd="0" presId="urn:microsoft.com/office/officeart/2005/8/layout/radial5"/>
    <dgm:cxn modelId="{F755E9F3-FC28-44A7-ACC8-C8F4D028689A}" type="presParOf" srcId="{46B6DBFC-C35A-4A68-B40B-BECCBE3C8B37}" destId="{3F9CD411-02FD-44FE-B331-602B61A2338B}" srcOrd="18" destOrd="0" presId="urn:microsoft.com/office/officeart/2005/8/layout/radial5"/>
    <dgm:cxn modelId="{9570EA1C-57A3-4728-BF09-AA86D4362044}" type="presParOf" srcId="{46B6DBFC-C35A-4A68-B40B-BECCBE3C8B37}" destId="{192190AB-DD04-4359-910C-23C61D098B57}" srcOrd="19" destOrd="0" presId="urn:microsoft.com/office/officeart/2005/8/layout/radial5"/>
    <dgm:cxn modelId="{D7F830C1-F008-4F5C-AF84-0F96D7155C39}" type="presParOf" srcId="{192190AB-DD04-4359-910C-23C61D098B57}" destId="{00EED341-65FC-4F65-AA1A-4DDF1C30CF0E}" srcOrd="0" destOrd="0" presId="urn:microsoft.com/office/officeart/2005/8/layout/radial5"/>
    <dgm:cxn modelId="{5F7812C8-8990-496D-A627-F6198FF22EB1}" type="presParOf" srcId="{46B6DBFC-C35A-4A68-B40B-BECCBE3C8B37}" destId="{D1FE8A53-E361-48CB-8EB1-E5D17DFE8CE1}" srcOrd="20" destOrd="0" presId="urn:microsoft.com/office/officeart/2005/8/layout/radial5"/>
    <dgm:cxn modelId="{09DCF8D4-3082-4A03-B81A-AF67DCA1584E}" type="presParOf" srcId="{46B6DBFC-C35A-4A68-B40B-BECCBE3C8B37}" destId="{F1B11244-2EA9-4294-998C-632A0F12705E}" srcOrd="21" destOrd="0" presId="urn:microsoft.com/office/officeart/2005/8/layout/radial5"/>
    <dgm:cxn modelId="{43619337-C26D-4781-9DEB-EDB7762F22F7}" type="presParOf" srcId="{F1B11244-2EA9-4294-998C-632A0F12705E}" destId="{F4271808-F516-419E-869F-A73E861C85BC}" srcOrd="0" destOrd="0" presId="urn:microsoft.com/office/officeart/2005/8/layout/radial5"/>
    <dgm:cxn modelId="{1B3CC886-5BC7-498B-91F7-CEEC4FB6EB56}" type="presParOf" srcId="{46B6DBFC-C35A-4A68-B40B-BECCBE3C8B37}" destId="{9EA48000-77DD-4DD3-9579-817570C01A0D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7DDF5FB-E585-4D62-897A-D8CF118D34D2}" type="presOf" srcId="{2AAB9AD4-0B2A-4827-9D47-6606F0244C7B}" destId="{F12F9EA1-A18A-4829-AE08-7D19F9E130EF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2E55324-16E6-48C4-8CD5-071B5DD46DBF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274FB5F-1CF7-4102-AFF3-094166D32191}" type="presOf" srcId="{01FC1686-CD11-4D9B-B891-8B28AA9D8C31}" destId="{F7DB88F0-2F32-413B-ABF8-7EF5AC0ED0C6}" srcOrd="0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BCABCD"/>
        </a:solidFill>
        <a:ln>
          <a:solidFill>
            <a:srgbClr val="410082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«Реализация социально значимых проектов в сфере культуры»</a:t>
          </a:r>
        </a:p>
        <a:p>
          <a:r>
            <a:rPr lang="ru-RU" sz="16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12,9 млн. руб.</a:t>
          </a:r>
          <a:endParaRPr lang="ru-RU" sz="1600" baseline="0" dirty="0">
            <a:solidFill>
              <a:srgbClr val="57257D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12,9 млн. руб.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Обеспечение многообразия художественной, творческой жизни города Твери;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BCABCD"/>
        </a:solidFill>
        <a:ln>
          <a:solidFill>
            <a:srgbClr val="410082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="0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«Сохранение культурного наследия города Твери»</a:t>
          </a:r>
        </a:p>
        <a:p>
          <a:r>
            <a:rPr lang="ru-RU" sz="16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rPr>
            <a:t>0,3 млн. руб.</a:t>
          </a:r>
          <a:endParaRPr lang="ru-RU" sz="1600" dirty="0">
            <a:solidFill>
              <a:srgbClr val="57257D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rgbClr val="DBD2E4">
            <a:alpha val="89804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2EB0336D-1872-461D-AE23-29070256050D}">
      <dgm:prSet phldrT="[Текст]" custT="1"/>
      <dgm:spPr>
        <a:solidFill>
          <a:srgbClr val="DBD2E4">
            <a:alpha val="90000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0,02 млн. руб.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Разработка системы внедрения инновационных проектов в сфере культуры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».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E3E682-961F-4284-B369-E115454B48FF}" type="parTrans" cxnId="{204A27BF-FFEA-48A3-AD2A-4BDBAC424A74}">
      <dgm:prSet/>
      <dgm:spPr/>
      <dgm:t>
        <a:bodyPr/>
        <a:lstStyle/>
        <a:p>
          <a:endParaRPr lang="ru-RU"/>
        </a:p>
      </dgm:t>
    </dgm:pt>
    <dgm:pt modelId="{71E887E6-3326-46BD-801D-D40F376B4D3D}" type="sibTrans" cxnId="{204A27BF-FFEA-48A3-AD2A-4BDBAC424A74}">
      <dgm:prSet/>
      <dgm:spPr/>
      <dgm:t>
        <a:bodyPr/>
        <a:lstStyle/>
        <a:p>
          <a:endParaRPr lang="ru-RU"/>
        </a:p>
      </dgm:t>
    </dgm:pt>
    <dgm:pt modelId="{5A1D90DF-6572-428A-BD91-F2840C0F6AE3}">
      <dgm:prSet phldrT="[Текст]" custT="1"/>
      <dgm:spPr>
        <a:solidFill>
          <a:srgbClr val="DBD2E4">
            <a:alpha val="89804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AEDE99C-53AA-4392-B204-405427C03CE1}" type="parTrans" cxnId="{3E82CB4D-5058-4CB4-AD61-3C85A4C85CCC}">
      <dgm:prSet/>
      <dgm:spPr/>
      <dgm:t>
        <a:bodyPr/>
        <a:lstStyle/>
        <a:p>
          <a:endParaRPr lang="ru-RU"/>
        </a:p>
      </dgm:t>
    </dgm:pt>
    <dgm:pt modelId="{86A47562-5265-4129-AF40-3C6ECBA7EEFE}" type="sibTrans" cxnId="{3E82CB4D-5058-4CB4-AD61-3C85A4C85CCC}">
      <dgm:prSet/>
      <dgm:spPr/>
      <dgm:t>
        <a:bodyPr/>
        <a:lstStyle/>
        <a:p>
          <a:endParaRPr lang="ru-RU"/>
        </a:p>
      </dgm:t>
    </dgm:pt>
    <dgm:pt modelId="{7E5F6436-A2A5-4733-A269-76627B3E1CEE}">
      <dgm:prSet phldrT="[Текст]" custT="1"/>
      <dgm:spPr>
        <a:solidFill>
          <a:srgbClr val="DBD2E4">
            <a:alpha val="89804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0,3 млн. руб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Обеспечение сохранности памятников монументального искусства, расположенных на территории города Твери.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9503DB-EB80-4051-B95A-D4903E83401C}" type="parTrans" cxnId="{A983BE79-8A43-43E1-8D98-7F2E69E29DDF}">
      <dgm:prSet/>
      <dgm:spPr/>
      <dgm:t>
        <a:bodyPr/>
        <a:lstStyle/>
        <a:p>
          <a:endParaRPr lang="ru-RU"/>
        </a:p>
      </dgm:t>
    </dgm:pt>
    <dgm:pt modelId="{013A2AF5-F039-4220-9F1A-2D70F28ABC62}" type="sibTrans" cxnId="{A983BE79-8A43-43E1-8D98-7F2E69E29DDF}">
      <dgm:prSet/>
      <dgm:spPr/>
      <dgm:t>
        <a:bodyPr/>
        <a:lstStyle/>
        <a:p>
          <a:endParaRPr lang="ru-RU"/>
        </a:p>
      </dgm:t>
    </dgm:pt>
    <dgm:pt modelId="{892924C2-3CAD-4899-AF74-AF826D612014}">
      <dgm:prSet phldrT="[Текст]" custT="1"/>
      <dgm:spPr>
        <a:solidFill>
          <a:srgbClr val="DBD2E4">
            <a:alpha val="89804"/>
          </a:srgbClr>
        </a:solidFill>
        <a:ln>
          <a:solidFill>
            <a:srgbClr val="410082">
              <a:alpha val="90000"/>
            </a:srgbClr>
          </a:solidFill>
        </a:ln>
      </dgm:spPr>
      <dgm:t>
        <a:bodyPr/>
        <a:lstStyle/>
        <a:p>
          <a:pPr algn="just"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Разработка предложений по сохранению памятников монументального искусства, являющихся объектами культурного наследия муниципального значения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без финансовых показателей;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9A3BE06-158E-403C-9782-7BE57C119B68}" type="parTrans" cxnId="{B5493A06-6458-4F00-B8B6-FEDB2ED6F0C8}">
      <dgm:prSet/>
      <dgm:spPr/>
      <dgm:t>
        <a:bodyPr/>
        <a:lstStyle/>
        <a:p>
          <a:endParaRPr lang="ru-RU"/>
        </a:p>
      </dgm:t>
    </dgm:pt>
    <dgm:pt modelId="{45F87403-49F1-40A4-897E-2FA3AB69AE3D}" type="sibTrans" cxnId="{B5493A06-6458-4F00-B8B6-FEDB2ED6F0C8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X="116667" custScaleY="44344" custLinFactNeighborX="-31" custLinFactNeighborY="-23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X="93990" custScaleY="54540" custLinFactNeighborX="314" custLinFactNeighborY="-3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X="117499" custScaleY="45801" custLinFactNeighborX="-31" custLinFactNeighborY="30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X="92732" custScaleY="56494" custLinFactNeighborX="1379" custLinFactNeighborY="3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AF4AEB-F635-4C52-9186-508FD32C8DBE}" type="presOf" srcId="{7E5F6436-A2A5-4733-A269-76627B3E1CEE}" destId="{2B29D68D-85C6-4178-92A8-6F787797B892}" srcOrd="0" destOrd="1" presId="urn:microsoft.com/office/officeart/2005/8/layout/vList5"/>
    <dgm:cxn modelId="{F08938AC-F0A2-457C-B134-8A5E4E5F84C6}" type="presOf" srcId="{AB308548-16D7-4002-BD8A-AFDAD80407E9}" destId="{31099A72-11A0-49F1-88E4-515CDCEE7095}" srcOrd="0" destOrd="0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50911653-D6A5-4DBE-857F-DCEB6174CF9D}" type="presOf" srcId="{91DB8681-5072-43EA-9247-C8061AE8DD57}" destId="{2B29D68D-85C6-4178-92A8-6F787797B892}" srcOrd="0" destOrd="0" presId="urn:microsoft.com/office/officeart/2005/8/layout/vList5"/>
    <dgm:cxn modelId="{5F4D13CF-0924-4841-B1F3-BFC57B92E9E6}" type="presOf" srcId="{2EB0336D-1872-461D-AE23-29070256050D}" destId="{E2EF4610-4E5F-4235-BAF8-E8862E056D4A}" srcOrd="0" destOrd="1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1E55DD16-7074-4844-8656-2F7892851E2A}" type="presOf" srcId="{2A42A37A-AE38-43A4-9380-D150C72E91C4}" destId="{8A48F152-AA0A-4E72-9F10-F69175D3019F}" srcOrd="0" destOrd="0" presId="urn:microsoft.com/office/officeart/2005/8/layout/vList5"/>
    <dgm:cxn modelId="{E5E92B12-C866-44D9-970C-6F9B342247EE}" type="presOf" srcId="{0AD415CC-B9E5-4258-A6AA-86FF55357723}" destId="{E2EF4610-4E5F-4235-BAF8-E8862E056D4A}" srcOrd="0" destOrd="0" presId="urn:microsoft.com/office/officeart/2005/8/layout/vList5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22A363CB-F6A4-4E65-BC42-72A85031F82B}" type="presOf" srcId="{E33811C8-D3A9-441B-8649-448BE73099F0}" destId="{AE51F8AA-6FD1-4F39-A10D-0E4328C52A4A}" srcOrd="0" destOrd="0" presId="urn:microsoft.com/office/officeart/2005/8/layout/vList5"/>
    <dgm:cxn modelId="{3E82CB4D-5058-4CB4-AD61-3C85A4C85CCC}" srcId="{E33811C8-D3A9-441B-8649-448BE73099F0}" destId="{5A1D90DF-6572-428A-BD91-F2840C0F6AE3}" srcOrd="3" destOrd="0" parTransId="{4AEDE99C-53AA-4392-B204-405427C03CE1}" sibTransId="{86A47562-5265-4129-AF40-3C6ECBA7EEFE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AE4498B5-E3D2-4D17-82A7-CBD213639F4A}" type="presOf" srcId="{892924C2-3CAD-4899-AF74-AF826D612014}" destId="{2B29D68D-85C6-4178-92A8-6F787797B892}" srcOrd="0" destOrd="2" presId="urn:microsoft.com/office/officeart/2005/8/layout/vList5"/>
    <dgm:cxn modelId="{A983BE79-8A43-43E1-8D98-7F2E69E29DDF}" srcId="{E33811C8-D3A9-441B-8649-448BE73099F0}" destId="{7E5F6436-A2A5-4733-A269-76627B3E1CEE}" srcOrd="1" destOrd="0" parTransId="{5D9503DB-EB80-4051-B95A-D4903E83401C}" sibTransId="{013A2AF5-F039-4220-9F1A-2D70F28ABC62}"/>
    <dgm:cxn modelId="{B6FD2F72-991C-44B3-B7F3-F45307DC47AE}" type="presOf" srcId="{5A1D90DF-6572-428A-BD91-F2840C0F6AE3}" destId="{2B29D68D-85C6-4178-92A8-6F787797B892}" srcOrd="0" destOrd="3" presId="urn:microsoft.com/office/officeart/2005/8/layout/vList5"/>
    <dgm:cxn modelId="{B5493A06-6458-4F00-B8B6-FEDB2ED6F0C8}" srcId="{E33811C8-D3A9-441B-8649-448BE73099F0}" destId="{892924C2-3CAD-4899-AF74-AF826D612014}" srcOrd="2" destOrd="0" parTransId="{89A3BE06-158E-403C-9782-7BE57C119B68}" sibTransId="{45F87403-49F1-40A4-897E-2FA3AB69AE3D}"/>
    <dgm:cxn modelId="{204A27BF-FFEA-48A3-AD2A-4BDBAC424A74}" srcId="{2A42A37A-AE38-43A4-9380-D150C72E91C4}" destId="{2EB0336D-1872-461D-AE23-29070256050D}" srcOrd="1" destOrd="0" parTransId="{14E3E682-961F-4284-B369-E115454B48FF}" sibTransId="{71E887E6-3326-46BD-801D-D40F376B4D3D}"/>
    <dgm:cxn modelId="{93A65FB5-E071-4E12-A2D4-74E8A822336F}" type="presParOf" srcId="{31099A72-11A0-49F1-88E4-515CDCEE7095}" destId="{393284BA-B228-40F7-AA32-9BDB4BFEB1BB}" srcOrd="0" destOrd="0" presId="urn:microsoft.com/office/officeart/2005/8/layout/vList5"/>
    <dgm:cxn modelId="{9F15AD1A-AAD5-4358-B01A-8B24A7681B0E}" type="presParOf" srcId="{393284BA-B228-40F7-AA32-9BDB4BFEB1BB}" destId="{8A48F152-AA0A-4E72-9F10-F69175D3019F}" srcOrd="0" destOrd="0" presId="urn:microsoft.com/office/officeart/2005/8/layout/vList5"/>
    <dgm:cxn modelId="{51E67BCA-F313-4168-8D85-58B8133F0EFE}" type="presParOf" srcId="{393284BA-B228-40F7-AA32-9BDB4BFEB1BB}" destId="{E2EF4610-4E5F-4235-BAF8-E8862E056D4A}" srcOrd="1" destOrd="0" presId="urn:microsoft.com/office/officeart/2005/8/layout/vList5"/>
    <dgm:cxn modelId="{683DBF20-0B51-4686-9DB0-F1F6A66386EF}" type="presParOf" srcId="{31099A72-11A0-49F1-88E4-515CDCEE7095}" destId="{6D45CC54-7A06-4EE3-9542-01C2EBFC4794}" srcOrd="1" destOrd="0" presId="urn:microsoft.com/office/officeart/2005/8/layout/vList5"/>
    <dgm:cxn modelId="{6F3901FB-631B-49B4-8350-CF1257D8A9A6}" type="presParOf" srcId="{31099A72-11A0-49F1-88E4-515CDCEE7095}" destId="{4C5158E9-B981-4CCE-86BC-400A210B9744}" srcOrd="2" destOrd="0" presId="urn:microsoft.com/office/officeart/2005/8/layout/vList5"/>
    <dgm:cxn modelId="{885ACB66-ADF7-4178-80AE-28080566278B}" type="presParOf" srcId="{4C5158E9-B981-4CCE-86BC-400A210B9744}" destId="{AE51F8AA-6FD1-4F39-A10D-0E4328C52A4A}" srcOrd="0" destOrd="0" presId="urn:microsoft.com/office/officeart/2005/8/layout/vList5"/>
    <dgm:cxn modelId="{0E22FF2E-1C4E-4E71-AE67-E93AEC10C259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B094F4-B822-439E-819A-71EABD495F99}" type="presOf" srcId="{2AAB9AD4-0B2A-4827-9D47-6606F0244C7B}" destId="{F12F9EA1-A18A-4829-AE08-7D19F9E130EF}" srcOrd="0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52E64ED-58B7-484E-B209-BBF9F455C804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A38AED4-55C3-498F-96AD-5D874D080B49}" type="presOf" srcId="{01FC1686-CD11-4D9B-B891-8B28AA9D8C31}" destId="{F7DB88F0-2F32-413B-ABF8-7EF5AC0ED0C6}" srcOrd="0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C191B2"/>
        </a:solidFill>
        <a:ln>
          <a:solidFill>
            <a:srgbClr val="6B0154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«Развитие физической культуры и спорта  города Твери»</a:t>
          </a:r>
        </a:p>
        <a:p>
          <a:r>
            <a:rPr lang="ru-RU" sz="1600" b="1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70,5 млн.руб.</a:t>
          </a:r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E5D1DF">
            <a:alpha val="90000"/>
          </a:srgbClr>
        </a:solidFill>
        <a:ln>
          <a:solidFill>
            <a:srgbClr val="6B0154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6,9 млн. руб.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массового спорта и физкультуры среди всех слоев населения города Твери, включая лиц с ограниченными возможностями здоровья;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6F89E0D-135A-4D51-A271-8C9505E16C03}">
      <dgm:prSet custT="1"/>
      <dgm:spPr>
        <a:solidFill>
          <a:srgbClr val="E5D1DF">
            <a:alpha val="90000"/>
          </a:srgbClr>
        </a:solidFill>
        <a:ln>
          <a:solidFill>
            <a:srgbClr val="6B0154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63,6 млн. руб.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спортивных школ и учреждений физической культуры и спорта;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48A99D-E9DD-46A1-A137-D6AFE1142DD0}" type="parTrans" cxnId="{B05C5C4F-E8D9-40E6-B095-7AC81009170D}">
      <dgm:prSet/>
      <dgm:spPr/>
      <dgm:t>
        <a:bodyPr/>
        <a:lstStyle/>
        <a:p>
          <a:endParaRPr lang="ru-RU"/>
        </a:p>
      </dgm:t>
    </dgm:pt>
    <dgm:pt modelId="{81E4DE50-4086-4D4F-91B4-C75D94E3C24A}" type="sibTrans" cxnId="{B05C5C4F-E8D9-40E6-B095-7AC81009170D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1" custScaleX="124895" custScaleY="67097" custLinFactNeighborX="-52" custLinFactNeighborY="-87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1" custScaleX="108014" custScaleY="79438" custLinFactNeighborX="1854" custLinFactNeighborY="-11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018AB-BDF3-478D-9343-014AD9123661}" type="presOf" srcId="{AB308548-16D7-4002-BD8A-AFDAD80407E9}" destId="{31099A72-11A0-49F1-88E4-515CDCEE7095}" srcOrd="0" destOrd="0" presId="urn:microsoft.com/office/officeart/2005/8/layout/vList5"/>
    <dgm:cxn modelId="{7D8DE961-B05F-4E40-99B2-A4856ADC6823}" type="presOf" srcId="{E6F89E0D-135A-4D51-A271-8C9505E16C03}" destId="{E2EF4610-4E5F-4235-BAF8-E8862E056D4A}" srcOrd="0" destOrd="1" presId="urn:microsoft.com/office/officeart/2005/8/layout/vList5"/>
    <dgm:cxn modelId="{B05C5C4F-E8D9-40E6-B095-7AC81009170D}" srcId="{2A42A37A-AE38-43A4-9380-D150C72E91C4}" destId="{E6F89E0D-135A-4D51-A271-8C9505E16C03}" srcOrd="1" destOrd="0" parTransId="{1248A99D-E9DD-46A1-A137-D6AFE1142DD0}" sibTransId="{81E4DE50-4086-4D4F-91B4-C75D94E3C24A}"/>
    <dgm:cxn modelId="{6104D22C-6E3F-4C07-BF53-D17565580E93}" type="presOf" srcId="{2A42A37A-AE38-43A4-9380-D150C72E91C4}" destId="{8A48F152-AA0A-4E72-9F10-F69175D3019F}" srcOrd="0" destOrd="0" presId="urn:microsoft.com/office/officeart/2005/8/layout/vList5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BD24C983-7439-40BA-97AF-62147106D9E7}" type="presOf" srcId="{0AD415CC-B9E5-4258-A6AA-86FF55357723}" destId="{E2EF4610-4E5F-4235-BAF8-E8862E056D4A}" srcOrd="0" destOrd="0" presId="urn:microsoft.com/office/officeart/2005/8/layout/vList5"/>
    <dgm:cxn modelId="{F4A7864F-8BE7-49EF-A9D2-0B0181613C87}" type="presParOf" srcId="{31099A72-11A0-49F1-88E4-515CDCEE7095}" destId="{393284BA-B228-40F7-AA32-9BDB4BFEB1BB}" srcOrd="0" destOrd="0" presId="urn:microsoft.com/office/officeart/2005/8/layout/vList5"/>
    <dgm:cxn modelId="{143BEF8F-45AC-4B59-905F-F5A34AA9EAD3}" type="presParOf" srcId="{393284BA-B228-40F7-AA32-9BDB4BFEB1BB}" destId="{8A48F152-AA0A-4E72-9F10-F69175D3019F}" srcOrd="0" destOrd="0" presId="urn:microsoft.com/office/officeart/2005/8/layout/vList5"/>
    <dgm:cxn modelId="{79706B40-A842-43BF-AC9D-9DEB0A1464BA}" type="presParOf" srcId="{393284BA-B228-40F7-AA32-9BDB4BFEB1BB}" destId="{E2EF4610-4E5F-4235-BAF8-E8862E056D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BCAE5C9-EDDE-4611-B7E6-85BB57109B64}" type="presOf" srcId="{2AAB9AD4-0B2A-4827-9D47-6606F0244C7B}" destId="{F12F9EA1-A18A-4829-AE08-7D19F9E130EF}" srcOrd="0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59E41EB-6DB7-403A-8C62-791294030A9D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91157A7-C21B-4523-B01C-5AD69025951D}" type="presOf" srcId="{2AAB9AD4-0B2A-4827-9D47-6606F0244C7B}" destId="{F12F9EA1-A18A-4829-AE08-7D19F9E130EF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5C77B75-CAAB-4150-9DEA-5FC56C7DF18F}" type="presOf" srcId="{01FC1686-CD11-4D9B-B891-8B28AA9D8C31}" destId="{F7DB88F0-2F32-413B-ABF8-7EF5AC0ED0C6}" srcOrd="0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C191B2"/>
        </a:solidFill>
        <a:ln>
          <a:solidFill>
            <a:srgbClr val="6B0154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«Развитие молодежной политики </a:t>
          </a:r>
          <a:r>
            <a:rPr lang="en-US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на территории города Твери»</a:t>
          </a:r>
        </a:p>
        <a:p>
          <a:r>
            <a:rPr lang="ru-RU" sz="1600" b="1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22,4 млн. руб.</a:t>
          </a:r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E5D1DF">
            <a:alpha val="90000"/>
          </a:srgbClr>
        </a:solidFill>
        <a:ln>
          <a:solidFill>
            <a:srgbClr val="6B0154">
              <a:alpha val="90000"/>
            </a:srgbClr>
          </a:solidFill>
        </a:ln>
      </dgm:spPr>
      <dgm:t>
        <a:bodyPr/>
        <a:lstStyle/>
        <a:p>
          <a:pPr algn="just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6B01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3,1 млн. руб. 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Улучшение условий для самореализации молодежи города Твери;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5A1D90DF-6572-428A-BD91-F2840C0F6AE3}">
      <dgm:prSet phldrT="[Текст]" custT="1"/>
      <dgm:spPr>
        <a:solidFill>
          <a:srgbClr val="E5D1DF">
            <a:alpha val="89804"/>
          </a:srgbClr>
        </a:solidFill>
        <a:ln>
          <a:solidFill>
            <a:srgbClr val="6B0154">
              <a:alpha val="90000"/>
            </a:srgbClr>
          </a:solidFill>
        </a:ln>
      </dgm:spPr>
      <dgm:t>
        <a:bodyPr/>
        <a:lstStyle/>
        <a:p>
          <a:pPr algn="just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6A47562-5265-4129-AF40-3C6ECBA7EEFE}" type="sibTrans" cxnId="{3E82CB4D-5058-4CB4-AD61-3C85A4C85CCC}">
      <dgm:prSet/>
      <dgm:spPr/>
      <dgm:t>
        <a:bodyPr/>
        <a:lstStyle/>
        <a:p>
          <a:endParaRPr lang="ru-RU"/>
        </a:p>
      </dgm:t>
    </dgm:pt>
    <dgm:pt modelId="{4AEDE99C-53AA-4392-B204-405427C03CE1}" type="parTrans" cxnId="{3E82CB4D-5058-4CB4-AD61-3C85A4C85CCC}">
      <dgm:prSet/>
      <dgm:spPr/>
      <dgm:t>
        <a:bodyPr/>
        <a:lstStyle/>
        <a:p>
          <a:endParaRPr lang="ru-RU"/>
        </a:p>
      </dgm:t>
    </dgm:pt>
    <dgm:pt modelId="{67826811-C566-42AD-9ABA-B300B790C8FA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Информирование молодых граждан о мерах поддержки</a:t>
          </a:r>
          <a:r>
            <a:rPr kumimoji="0" lang="ru-RU" sz="1400" b="0" i="0" u="none" strike="noStrike" cap="none" spc="0" normalizeH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молодых семей в решении жилищных проблем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6B01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- без финансовых показателей.</a:t>
          </a:r>
        </a:p>
      </dgm:t>
    </dgm:pt>
    <dgm:pt modelId="{14FB5171-9EC8-4F55-9A0E-BD7F8F976D77}" type="sibTrans" cxnId="{90D6D065-6522-41EE-B7FE-FA2860B7262A}">
      <dgm:prSet/>
      <dgm:spPr/>
      <dgm:t>
        <a:bodyPr/>
        <a:lstStyle/>
        <a:p>
          <a:endParaRPr lang="ru-RU"/>
        </a:p>
      </dgm:t>
    </dgm:pt>
    <dgm:pt modelId="{8E312AA9-1A5D-496B-A74D-D424AEEA3573}" type="parTrans" cxnId="{90D6D065-6522-41EE-B7FE-FA2860B7262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rgbClr val="E5D1DF">
            <a:alpha val="89804"/>
          </a:srgbClr>
        </a:solidFill>
        <a:ln>
          <a:solidFill>
            <a:srgbClr val="6B0154">
              <a:alpha val="90000"/>
            </a:srgbClr>
          </a:solidFill>
        </a:ln>
      </dgm:spPr>
      <dgm:t>
        <a:bodyPr/>
        <a:lstStyle/>
        <a:p>
          <a:pPr algn="just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6B01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14,7 млн. руб. 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Содействие в улучшении жилищных условий молодых семей-участников подпрограммы;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C191B2"/>
        </a:solidFill>
        <a:ln>
          <a:solidFill>
            <a:srgbClr val="6B0154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="0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«Обеспечение жильем молодых семей в городе Твери»</a:t>
          </a:r>
        </a:p>
        <a:p>
          <a:r>
            <a:rPr lang="ru-RU" sz="1600" b="1" dirty="0" smtClean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rPr>
            <a:t>14,7 млн. руб.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D8910807-4F7C-42AB-84E7-F3FDD7188934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6B01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19,3 млн. руб. 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Улучшение условий для организации работы с подростками и молодежью в МБУ «Подростково - молодежный центр» и клубах по месту жительства».</a:t>
          </a:r>
        </a:p>
      </dgm:t>
    </dgm:pt>
    <dgm:pt modelId="{09AB6EA7-54F0-4099-9864-E649BAA44087}" type="parTrans" cxnId="{F8CD450B-FE7F-4EB2-95EE-8B7A8728606A}">
      <dgm:prSet/>
      <dgm:spPr/>
      <dgm:t>
        <a:bodyPr/>
        <a:lstStyle/>
        <a:p>
          <a:endParaRPr lang="ru-RU"/>
        </a:p>
      </dgm:t>
    </dgm:pt>
    <dgm:pt modelId="{6D071D02-C3B8-4C01-84C4-07F9F5711F99}" type="sibTrans" cxnId="{F8CD450B-FE7F-4EB2-95EE-8B7A8728606A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X="107535" custScaleY="42498" custLinFactNeighborX="-43" custLinFactNeighborY="-14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X="108014" custScaleY="52317" custLinFactNeighborX="-2443" custLinFactNeighborY="-2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X="103463" custScaleY="40572" custLinFactNeighborX="-41" custLinFactNeighborY="3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X="102686" custScaleY="50630" custLinFactNeighborX="-618" custLinFactNeighborY="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3BE058-2F3E-445C-B3F5-8E6CE807760C}" type="presOf" srcId="{5A1D90DF-6572-428A-BD91-F2840C0F6AE3}" destId="{2B29D68D-85C6-4178-92A8-6F787797B892}" srcOrd="0" destOrd="2" presId="urn:microsoft.com/office/officeart/2005/8/layout/vList5"/>
    <dgm:cxn modelId="{8B665852-716F-4999-B9BB-EA563F712CE0}" type="presOf" srcId="{67826811-C566-42AD-9ABA-B300B790C8FA}" destId="{2B29D68D-85C6-4178-92A8-6F787797B892}" srcOrd="0" destOrd="1" presId="urn:microsoft.com/office/officeart/2005/8/layout/vList5"/>
    <dgm:cxn modelId="{1DC990F5-1519-473F-B8C4-C175F1475AF9}" type="presOf" srcId="{D8910807-4F7C-42AB-84E7-F3FDD7188934}" destId="{E2EF4610-4E5F-4235-BAF8-E8862E056D4A}" srcOrd="0" destOrd="1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FBF06497-ABEB-492C-B720-7C3625DD1C3B}" type="presOf" srcId="{2A42A37A-AE38-43A4-9380-D150C72E91C4}" destId="{8A48F152-AA0A-4E72-9F10-F69175D3019F}" srcOrd="0" destOrd="0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90D6D065-6522-41EE-B7FE-FA2860B7262A}" srcId="{E33811C8-D3A9-441B-8649-448BE73099F0}" destId="{67826811-C566-42AD-9ABA-B300B790C8FA}" srcOrd="1" destOrd="0" parTransId="{8E312AA9-1A5D-496B-A74D-D424AEEA3573}" sibTransId="{14FB5171-9EC8-4F55-9A0E-BD7F8F976D77}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3E82CB4D-5058-4CB4-AD61-3C85A4C85CCC}" srcId="{E33811C8-D3A9-441B-8649-448BE73099F0}" destId="{5A1D90DF-6572-428A-BD91-F2840C0F6AE3}" srcOrd="2" destOrd="0" parTransId="{4AEDE99C-53AA-4392-B204-405427C03CE1}" sibTransId="{86A47562-5265-4129-AF40-3C6ECBA7EEFE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1753C2CA-FC85-464C-880F-4B44A2A09D38}" type="presOf" srcId="{AB308548-16D7-4002-BD8A-AFDAD80407E9}" destId="{31099A72-11A0-49F1-88E4-515CDCEE7095}" srcOrd="0" destOrd="0" presId="urn:microsoft.com/office/officeart/2005/8/layout/vList5"/>
    <dgm:cxn modelId="{F8CD450B-FE7F-4EB2-95EE-8B7A8728606A}" srcId="{2A42A37A-AE38-43A4-9380-D150C72E91C4}" destId="{D8910807-4F7C-42AB-84E7-F3FDD7188934}" srcOrd="1" destOrd="0" parTransId="{09AB6EA7-54F0-4099-9864-E649BAA44087}" sibTransId="{6D071D02-C3B8-4C01-84C4-07F9F5711F99}"/>
    <dgm:cxn modelId="{BEE8FF9B-4097-4AB5-8600-D2B78EC20793}" type="presOf" srcId="{0AD415CC-B9E5-4258-A6AA-86FF55357723}" destId="{E2EF4610-4E5F-4235-BAF8-E8862E056D4A}" srcOrd="0" destOrd="0" presId="urn:microsoft.com/office/officeart/2005/8/layout/vList5"/>
    <dgm:cxn modelId="{0EE61C9B-9EE8-49E9-8737-C00AE83CDFF4}" type="presOf" srcId="{91DB8681-5072-43EA-9247-C8061AE8DD57}" destId="{2B29D68D-85C6-4178-92A8-6F787797B892}" srcOrd="0" destOrd="0" presId="urn:microsoft.com/office/officeart/2005/8/layout/vList5"/>
    <dgm:cxn modelId="{2C232F22-714E-4EBB-B697-061B64911422}" type="presOf" srcId="{E33811C8-D3A9-441B-8649-448BE73099F0}" destId="{AE51F8AA-6FD1-4F39-A10D-0E4328C52A4A}" srcOrd="0" destOrd="0" presId="urn:microsoft.com/office/officeart/2005/8/layout/vList5"/>
    <dgm:cxn modelId="{E8E519CD-A403-42B8-BDD5-60A0AA37AA8B}" type="presParOf" srcId="{31099A72-11A0-49F1-88E4-515CDCEE7095}" destId="{393284BA-B228-40F7-AA32-9BDB4BFEB1BB}" srcOrd="0" destOrd="0" presId="urn:microsoft.com/office/officeart/2005/8/layout/vList5"/>
    <dgm:cxn modelId="{B3721345-D0A2-4827-956C-E2AD0937D24F}" type="presParOf" srcId="{393284BA-B228-40F7-AA32-9BDB4BFEB1BB}" destId="{8A48F152-AA0A-4E72-9F10-F69175D3019F}" srcOrd="0" destOrd="0" presId="urn:microsoft.com/office/officeart/2005/8/layout/vList5"/>
    <dgm:cxn modelId="{B40FC587-1194-4854-85BA-D73819EBC56C}" type="presParOf" srcId="{393284BA-B228-40F7-AA32-9BDB4BFEB1BB}" destId="{E2EF4610-4E5F-4235-BAF8-E8862E056D4A}" srcOrd="1" destOrd="0" presId="urn:microsoft.com/office/officeart/2005/8/layout/vList5"/>
    <dgm:cxn modelId="{A22EB2CF-0E28-4146-88CE-98049454AB96}" type="presParOf" srcId="{31099A72-11A0-49F1-88E4-515CDCEE7095}" destId="{6D45CC54-7A06-4EE3-9542-01C2EBFC4794}" srcOrd="1" destOrd="0" presId="urn:microsoft.com/office/officeart/2005/8/layout/vList5"/>
    <dgm:cxn modelId="{147746AB-86D2-4248-9008-179656BEF90A}" type="presParOf" srcId="{31099A72-11A0-49F1-88E4-515CDCEE7095}" destId="{4C5158E9-B981-4CCE-86BC-400A210B9744}" srcOrd="2" destOrd="0" presId="urn:microsoft.com/office/officeart/2005/8/layout/vList5"/>
    <dgm:cxn modelId="{31DBD418-8937-4256-8127-3E8583E17415}" type="presParOf" srcId="{4C5158E9-B981-4CCE-86BC-400A210B9744}" destId="{AE51F8AA-6FD1-4F39-A10D-0E4328C52A4A}" srcOrd="0" destOrd="0" presId="urn:microsoft.com/office/officeart/2005/8/layout/vList5"/>
    <dgm:cxn modelId="{79CE3FBC-CEE2-4808-8D5B-5E53201A9C92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FB966-E3DA-4A01-85C0-92F20CA8A887}" type="presOf" srcId="{2AAB9AD4-0B2A-4827-9D47-6606F0244C7B}" destId="{F12F9EA1-A18A-4829-AE08-7D19F9E130EF}" srcOrd="0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3F16E-FF44-424D-A496-638246CCF57B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389F3-8B0F-452D-AEDA-F8FEE5C427A7}" type="presOf" srcId="{01FC1686-CD11-4D9B-B891-8B28AA9D8C31}" destId="{F7DB88F0-2F32-413B-ABF8-7EF5AC0ED0C6}" srcOrd="0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90000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b="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«Дополнительные меры социальной поддержки и социальной помощи отдельным категориям населения города Твери»</a:t>
          </a:r>
        </a:p>
        <a:p>
          <a:r>
            <a:rPr lang="ru-RU" sz="16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75,2млн.руб.</a:t>
          </a:r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9,0 млн. руб.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Социальная поддержка малообеспеченных граждан и граждан, оказавшихся в трудной жизненной и экстремальной ситуациях;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pPr algn="just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0,6 млн. руб. 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Обеспечение доступа людей с ограниченными возможностями к объектам социальной, транспортной и инженерной инфраструктуры города Твери;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90000"/>
          </a:solidFill>
        </a:ln>
      </dgm:spPr>
      <dgm:t>
        <a:bodyPr/>
        <a:lstStyle/>
        <a:p>
          <a:r>
            <a:rPr lang="ru-RU" sz="1600" b="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b="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«Формирование  безбарьерной среды для лиц с ограниченными возможностями»</a:t>
          </a:r>
        </a:p>
        <a:p>
          <a:r>
            <a:rPr lang="ru-RU" sz="16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1,1 млн. руб.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40AEC52-07C1-4412-80CF-8438B2BE8673}">
      <dgm:prSet custT="1"/>
      <dgm:spPr/>
      <dgm:t>
        <a:bodyPr/>
        <a:lstStyle/>
        <a:p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59,6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Оказание поддержки гражданам, получившим признание за достижение в трудовой, общественной и иной деятельности;</a:t>
          </a:r>
        </a:p>
      </dgm:t>
    </dgm:pt>
    <dgm:pt modelId="{FBBC5F93-1290-4277-ADFB-9C0FBBF96987}" type="parTrans" cxnId="{3AFFD138-D47F-4274-BD4C-6158E59B3535}">
      <dgm:prSet/>
      <dgm:spPr/>
      <dgm:t>
        <a:bodyPr/>
        <a:lstStyle/>
        <a:p>
          <a:endParaRPr lang="ru-RU"/>
        </a:p>
      </dgm:t>
    </dgm:pt>
    <dgm:pt modelId="{AFDB3826-D60E-482B-8829-3EBDDB12F178}" type="sibTrans" cxnId="{3AFFD138-D47F-4274-BD4C-6158E59B3535}">
      <dgm:prSet/>
      <dgm:spPr/>
      <dgm:t>
        <a:bodyPr/>
        <a:lstStyle/>
        <a:p>
          <a:endParaRPr lang="ru-RU"/>
        </a:p>
      </dgm:t>
    </dgm:pt>
    <dgm:pt modelId="{87FFC596-9560-4A2A-B971-87E7702A743B}">
      <dgm:prSet custT="1"/>
      <dgm:spPr/>
      <dgm:t>
        <a:bodyPr/>
        <a:lstStyle/>
        <a:p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4,1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Оказание поддержки некоммерческим организациям;</a:t>
          </a:r>
        </a:p>
      </dgm:t>
    </dgm:pt>
    <dgm:pt modelId="{5ED0E1C5-86FE-47C2-84F6-F40BA6EFA47F}" type="parTrans" cxnId="{AE93FA2A-551D-47DD-9C80-741F2DCC41C5}">
      <dgm:prSet/>
      <dgm:spPr/>
      <dgm:t>
        <a:bodyPr/>
        <a:lstStyle/>
        <a:p>
          <a:endParaRPr lang="ru-RU"/>
        </a:p>
      </dgm:t>
    </dgm:pt>
    <dgm:pt modelId="{906ECE4F-C617-4455-A8F2-6F2E36B02874}" type="sibTrans" cxnId="{AE93FA2A-551D-47DD-9C80-741F2DCC41C5}">
      <dgm:prSet/>
      <dgm:spPr/>
      <dgm:t>
        <a:bodyPr/>
        <a:lstStyle/>
        <a:p>
          <a:endParaRPr lang="ru-RU"/>
        </a:p>
      </dgm:t>
    </dgm:pt>
    <dgm:pt modelId="{B00F5951-579C-4D47-8E3F-FDF14AF92DBF}">
      <dgm:prSet custT="1"/>
      <dgm:spPr/>
      <dgm:t>
        <a:bodyPr/>
        <a:lstStyle/>
        <a:p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2,5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 </a:t>
          </a:r>
          <a:r>
            <a:rPr lang="ru-RU" sz="14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Социальная поддержка семей с детьми. 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D6BA5D-540C-4BF2-A95F-8214100090CB}" type="parTrans" cxnId="{545DAAD1-C360-429B-9B36-69C108C1409B}">
      <dgm:prSet/>
      <dgm:spPr/>
      <dgm:t>
        <a:bodyPr/>
        <a:lstStyle/>
        <a:p>
          <a:endParaRPr lang="ru-RU"/>
        </a:p>
      </dgm:t>
    </dgm:pt>
    <dgm:pt modelId="{02C5022B-C3E0-4558-9F54-300A881F535F}" type="sibTrans" cxnId="{545DAAD1-C360-429B-9B36-69C108C1409B}">
      <dgm:prSet/>
      <dgm:spPr/>
      <dgm:t>
        <a:bodyPr/>
        <a:lstStyle/>
        <a:p>
          <a:endParaRPr lang="ru-RU"/>
        </a:p>
      </dgm:t>
    </dgm:pt>
    <dgm:pt modelId="{7571F29A-177F-47B2-959D-2970567FB0DF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0,5 млн. руб. 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Социокультурная  реабилитация инвалидов.</a:t>
          </a:r>
        </a:p>
      </dgm:t>
    </dgm:pt>
    <dgm:pt modelId="{8E23C937-A87B-4D08-AEAA-5D8A69F735D3}" type="parTrans" cxnId="{05D751F3-5C1E-4CB1-9C3C-60CF0633F221}">
      <dgm:prSet/>
      <dgm:spPr/>
      <dgm:t>
        <a:bodyPr/>
        <a:lstStyle/>
        <a:p>
          <a:endParaRPr lang="ru-RU"/>
        </a:p>
      </dgm:t>
    </dgm:pt>
    <dgm:pt modelId="{1AEFB569-FC5D-4DE9-A594-EB285442080F}" type="sibTrans" cxnId="{05D751F3-5C1E-4CB1-9C3C-60CF0633F221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X="107535" custScaleY="49859" custLinFactNeighborX="-43" custLinFactNeighborY="-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X="108014" custScaleY="60748" custLinFactNeighborX="187" custLinFactNeighborY="-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X="103463" custScaleY="43239" custLinFactNeighborX="-41" custLinFactNeighborY="55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X="102686" custScaleY="49468" custLinFactNeighborX="-618" custLinFactNeighborY="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751F3-5C1E-4CB1-9C3C-60CF0633F221}" srcId="{E33811C8-D3A9-441B-8649-448BE73099F0}" destId="{7571F29A-177F-47B2-959D-2970567FB0DF}" srcOrd="1" destOrd="0" parTransId="{8E23C937-A87B-4D08-AEAA-5D8A69F735D3}" sibTransId="{1AEFB569-FC5D-4DE9-A594-EB285442080F}"/>
    <dgm:cxn modelId="{20B2EEB4-FC4C-478F-AF2D-6935445DC787}" type="presOf" srcId="{B00F5951-579C-4D47-8E3F-FDF14AF92DBF}" destId="{E2EF4610-4E5F-4235-BAF8-E8862E056D4A}" srcOrd="0" destOrd="3" presId="urn:microsoft.com/office/officeart/2005/8/layout/vList5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87C9C039-719D-4014-B216-64A858090C75}" type="presOf" srcId="{AB308548-16D7-4002-BD8A-AFDAD80407E9}" destId="{31099A72-11A0-49F1-88E4-515CDCEE7095}" srcOrd="0" destOrd="0" presId="urn:microsoft.com/office/officeart/2005/8/layout/vList5"/>
    <dgm:cxn modelId="{545DAAD1-C360-429B-9B36-69C108C1409B}" srcId="{2A42A37A-AE38-43A4-9380-D150C72E91C4}" destId="{B00F5951-579C-4D47-8E3F-FDF14AF92DBF}" srcOrd="3" destOrd="0" parTransId="{D2D6BA5D-540C-4BF2-A95F-8214100090CB}" sibTransId="{02C5022B-C3E0-4558-9F54-300A881F535F}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AAA7E23B-7DFB-4B41-8F8E-1FF2FE494FA0}" type="presOf" srcId="{7571F29A-177F-47B2-959D-2970567FB0DF}" destId="{2B29D68D-85C6-4178-92A8-6F787797B892}" srcOrd="0" destOrd="1" presId="urn:microsoft.com/office/officeart/2005/8/layout/vList5"/>
    <dgm:cxn modelId="{AE93FA2A-551D-47DD-9C80-741F2DCC41C5}" srcId="{2A42A37A-AE38-43A4-9380-D150C72E91C4}" destId="{87FFC596-9560-4A2A-B971-87E7702A743B}" srcOrd="2" destOrd="0" parTransId="{5ED0E1C5-86FE-47C2-84F6-F40BA6EFA47F}" sibTransId="{906ECE4F-C617-4455-A8F2-6F2E36B02874}"/>
    <dgm:cxn modelId="{6F222C3C-1DCA-4E7A-BFF9-49758D772398}" type="presOf" srcId="{2A42A37A-AE38-43A4-9380-D150C72E91C4}" destId="{8A48F152-AA0A-4E72-9F10-F69175D3019F}" srcOrd="0" destOrd="0" presId="urn:microsoft.com/office/officeart/2005/8/layout/vList5"/>
    <dgm:cxn modelId="{5129B2B5-E7FD-41DC-BB5B-47203C665E3A}" type="presOf" srcId="{91DB8681-5072-43EA-9247-C8061AE8DD57}" destId="{2B29D68D-85C6-4178-92A8-6F787797B892}" srcOrd="0" destOrd="0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8CCF1D83-74CC-4E2A-87DD-531F82181FEB}" type="presOf" srcId="{340AEC52-07C1-4412-80CF-8438B2BE8673}" destId="{E2EF4610-4E5F-4235-BAF8-E8862E056D4A}" srcOrd="0" destOrd="1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63A5D975-55F8-4485-AA21-FEDAD9482547}" type="presOf" srcId="{87FFC596-9560-4A2A-B971-87E7702A743B}" destId="{E2EF4610-4E5F-4235-BAF8-E8862E056D4A}" srcOrd="0" destOrd="2" presId="urn:microsoft.com/office/officeart/2005/8/layout/vList5"/>
    <dgm:cxn modelId="{5076EBBA-99E9-4224-A4BE-2A75A0AD55AC}" type="presOf" srcId="{E33811C8-D3A9-441B-8649-448BE73099F0}" destId="{AE51F8AA-6FD1-4F39-A10D-0E4328C52A4A}" srcOrd="0" destOrd="0" presId="urn:microsoft.com/office/officeart/2005/8/layout/vList5"/>
    <dgm:cxn modelId="{3AFFD138-D47F-4274-BD4C-6158E59B3535}" srcId="{2A42A37A-AE38-43A4-9380-D150C72E91C4}" destId="{340AEC52-07C1-4412-80CF-8438B2BE8673}" srcOrd="1" destOrd="0" parTransId="{FBBC5F93-1290-4277-ADFB-9C0FBBF96987}" sibTransId="{AFDB3826-D60E-482B-8829-3EBDDB12F178}"/>
    <dgm:cxn modelId="{53FE1927-B06C-4FAA-B922-99A8CB9ED985}" type="presOf" srcId="{0AD415CC-B9E5-4258-A6AA-86FF55357723}" destId="{E2EF4610-4E5F-4235-BAF8-E8862E056D4A}" srcOrd="0" destOrd="0" presId="urn:microsoft.com/office/officeart/2005/8/layout/vList5"/>
    <dgm:cxn modelId="{88AA7F7D-31B8-4D76-8578-E6663D969703}" type="presParOf" srcId="{31099A72-11A0-49F1-88E4-515CDCEE7095}" destId="{393284BA-B228-40F7-AA32-9BDB4BFEB1BB}" srcOrd="0" destOrd="0" presId="urn:microsoft.com/office/officeart/2005/8/layout/vList5"/>
    <dgm:cxn modelId="{7BAB0541-0AB1-4F2C-B094-304AA4FF1E0E}" type="presParOf" srcId="{393284BA-B228-40F7-AA32-9BDB4BFEB1BB}" destId="{8A48F152-AA0A-4E72-9F10-F69175D3019F}" srcOrd="0" destOrd="0" presId="urn:microsoft.com/office/officeart/2005/8/layout/vList5"/>
    <dgm:cxn modelId="{5E253827-B17D-4613-A064-2FD916499279}" type="presParOf" srcId="{393284BA-B228-40F7-AA32-9BDB4BFEB1BB}" destId="{E2EF4610-4E5F-4235-BAF8-E8862E056D4A}" srcOrd="1" destOrd="0" presId="urn:microsoft.com/office/officeart/2005/8/layout/vList5"/>
    <dgm:cxn modelId="{0A3ED748-DCB8-4CAA-A1E2-F4F5039B2C28}" type="presParOf" srcId="{31099A72-11A0-49F1-88E4-515CDCEE7095}" destId="{6D45CC54-7A06-4EE3-9542-01C2EBFC4794}" srcOrd="1" destOrd="0" presId="urn:microsoft.com/office/officeart/2005/8/layout/vList5"/>
    <dgm:cxn modelId="{0E59DC62-FF09-42A5-932F-547359FB7FC3}" type="presParOf" srcId="{31099A72-11A0-49F1-88E4-515CDCEE7095}" destId="{4C5158E9-B981-4CCE-86BC-400A210B9744}" srcOrd="2" destOrd="0" presId="urn:microsoft.com/office/officeart/2005/8/layout/vList5"/>
    <dgm:cxn modelId="{AAB62900-3FC9-4B36-8444-CBCC6898353A}" type="presParOf" srcId="{4C5158E9-B981-4CCE-86BC-400A210B9744}" destId="{AE51F8AA-6FD1-4F39-A10D-0E4328C52A4A}" srcOrd="0" destOrd="0" presId="urn:microsoft.com/office/officeart/2005/8/layout/vList5"/>
    <dgm:cxn modelId="{00BE0A97-1F5E-48E3-AD3E-11C423FE1F98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5749B-D131-4B84-95DB-3F3022C22A87}" type="presOf" srcId="{2AAB9AD4-0B2A-4827-9D47-6606F0244C7B}" destId="{F12F9EA1-A18A-4829-AE08-7D19F9E130EF}" srcOrd="0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A50EC71-7412-47B9-B3EB-D89E619682EF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14C1FB0-8280-46DA-B40F-E75B15B49CE4}" type="presOf" srcId="{01FC1686-CD11-4D9B-B891-8B28AA9D8C31}" destId="{F7DB88F0-2F32-413B-ABF8-7EF5AC0ED0C6}" srcOrd="0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«Обеспечение населения доступным и комфортным жильем»</a:t>
          </a:r>
        </a:p>
        <a:p>
          <a:r>
            <a:rPr lang="ru-RU" sz="16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99,5 млн. руб.</a:t>
          </a:r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21,2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– обеспечение жилыми помещениями малоимущих многодетных семей города Твери;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«Ликвидация аварийного жилья»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13,3 млн. руб.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8,8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– переселение граждан из аварийного жилищного фонда;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543F21BF-4213-43B5-A423-3EF23165E18D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«Обеспечение безопасных и комфортных условий проживания граждан в многоквартирных (жилых) домах города Твери»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53,4 млн. руб.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9A6FD3-FEC2-4BE5-AF08-2A8C0BB999B7}" type="parTrans" cxnId="{1C70DBC7-5E2B-4F09-B988-EE2A0F29E702}">
      <dgm:prSet/>
      <dgm:spPr/>
      <dgm:t>
        <a:bodyPr/>
        <a:lstStyle/>
        <a:p>
          <a:endParaRPr lang="ru-RU"/>
        </a:p>
      </dgm:t>
    </dgm:pt>
    <dgm:pt modelId="{4D66726C-75EF-4AEA-8276-8D02425CDFF2}" type="sibTrans" cxnId="{1C70DBC7-5E2B-4F09-B988-EE2A0F29E702}">
      <dgm:prSet/>
      <dgm:spPr/>
      <dgm:t>
        <a:bodyPr/>
        <a:lstStyle/>
        <a:p>
          <a:endParaRPr lang="ru-RU"/>
        </a:p>
      </dgm:t>
    </dgm:pt>
    <dgm:pt modelId="{1E6066A0-34C4-46EB-9390-62E0C421B351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3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28,2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– взносы на капитальный ремонт общего имущества  многоквартирных жилых домов в доле помещений, находящихся в муниципальной собственности;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933655-4892-4E31-8DF0-4175C22FF17C}" type="parTrans" cxnId="{AFEAC2C3-EBD7-43E0-93F1-7A104C192E28}">
      <dgm:prSet/>
      <dgm:spPr/>
      <dgm:t>
        <a:bodyPr/>
        <a:lstStyle/>
        <a:p>
          <a:endParaRPr lang="ru-RU"/>
        </a:p>
      </dgm:t>
    </dgm:pt>
    <dgm:pt modelId="{473AECCD-E5B9-459D-B56D-0C6430A9865E}" type="sibTrans" cxnId="{AFEAC2C3-EBD7-43E0-93F1-7A104C192E28}">
      <dgm:prSet/>
      <dgm:spPr/>
      <dgm:t>
        <a:bodyPr/>
        <a:lstStyle/>
        <a:p>
          <a:endParaRPr lang="ru-RU"/>
        </a:p>
      </dgm:t>
    </dgm:pt>
    <dgm:pt modelId="{88EAC93C-5CCA-42B0-B315-DEB45AD8B93D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3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25,2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– мероприятия по содержанию и ремонту муниципального жилищного фонда;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5FE018-6447-43FD-9200-6CC12032E2B7}" type="parTrans" cxnId="{D331C33B-B48F-4D2D-9196-F50D0223F976}">
      <dgm:prSet/>
      <dgm:spPr/>
      <dgm:t>
        <a:bodyPr/>
        <a:lstStyle/>
        <a:p>
          <a:endParaRPr lang="ru-RU"/>
        </a:p>
      </dgm:t>
    </dgm:pt>
    <dgm:pt modelId="{FE095DB1-7D6D-4B6F-8389-E06C015568BE}" type="sibTrans" cxnId="{D331C33B-B48F-4D2D-9196-F50D0223F976}">
      <dgm:prSet/>
      <dgm:spPr/>
      <dgm:t>
        <a:bodyPr/>
        <a:lstStyle/>
        <a:p>
          <a:endParaRPr lang="ru-RU"/>
        </a:p>
      </dgm:t>
    </dgm:pt>
    <dgm:pt modelId="{42F45836-A528-4B4F-8D52-B87D4130667F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78,3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 - приобретение жилых помещений для детей-сирот, детей, оставшихся без попечения родителей.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BD163A-ECE8-402B-B862-E19D11905603}" type="parTrans" cxnId="{C13EB745-AF8D-4627-9F64-D30D49BAEFDC}">
      <dgm:prSet/>
      <dgm:spPr/>
      <dgm:t>
        <a:bodyPr/>
        <a:lstStyle/>
        <a:p>
          <a:endParaRPr lang="ru-RU"/>
        </a:p>
      </dgm:t>
    </dgm:pt>
    <dgm:pt modelId="{E72D759E-AB53-48D9-9203-33AF2855592A}" type="sibTrans" cxnId="{C13EB745-AF8D-4627-9F64-D30D49BAEFDC}">
      <dgm:prSet/>
      <dgm:spPr/>
      <dgm:t>
        <a:bodyPr/>
        <a:lstStyle/>
        <a:p>
          <a:endParaRPr lang="ru-RU"/>
        </a:p>
      </dgm:t>
    </dgm:pt>
    <dgm:pt modelId="{EAE86924-7544-440E-BCAC-66BABCF19FE4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4,5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 млн.руб. – снос жилых домов, не подлежащих капитальному ремонту или реконструкции.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CB9CAC-D3A5-464C-867F-F9555D89DE81}" type="parTrans" cxnId="{48A78E7C-F39B-475C-B0A0-A76C2D28D7D0}">
      <dgm:prSet/>
      <dgm:spPr/>
      <dgm:t>
        <a:bodyPr/>
        <a:lstStyle/>
        <a:p>
          <a:endParaRPr lang="ru-RU"/>
        </a:p>
      </dgm:t>
    </dgm:pt>
    <dgm:pt modelId="{AD7F9A0E-93C6-4429-8728-922075385DFB}" type="sibTrans" cxnId="{48A78E7C-F39B-475C-B0A0-A76C2D28D7D0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3" custScaleY="695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3" custScaleY="84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3" custScaleY="627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3" custScaleY="5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078D1-DC20-407B-BC7B-29B566267E7F}" type="pres">
      <dgm:prSet presAssocID="{302E40EA-BA46-4137-9717-3ECE426460E8}" presName="sp" presStyleCnt="0"/>
      <dgm:spPr/>
    </dgm:pt>
    <dgm:pt modelId="{E8D29121-0E7C-4A2E-A864-E4BF0C3FE87E}" type="pres">
      <dgm:prSet presAssocID="{543F21BF-4213-43B5-A423-3EF23165E18D}" presName="linNode" presStyleCnt="0"/>
      <dgm:spPr/>
    </dgm:pt>
    <dgm:pt modelId="{08888817-23C4-4597-99D3-E72332084829}" type="pres">
      <dgm:prSet presAssocID="{543F21BF-4213-43B5-A423-3EF23165E18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82D1-4B7D-4669-A935-F595DDA46761}" type="pres">
      <dgm:prSet presAssocID="{543F21BF-4213-43B5-A423-3EF23165E18D}" presName="descendantText" presStyleLbl="alignAccFollowNode1" presStyleIdx="2" presStyleCnt="3" custScaleY="114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E1C5B4-AD5B-476D-90C3-0A57FCC7B409}" type="presOf" srcId="{EAE86924-7544-440E-BCAC-66BABCF19FE4}" destId="{2B29D68D-85C6-4178-92A8-6F787797B892}" srcOrd="0" destOrd="1" presId="urn:microsoft.com/office/officeart/2005/8/layout/vList5"/>
    <dgm:cxn modelId="{CA4ABD19-524C-41C2-9270-CEE6CBFF92E2}" type="presOf" srcId="{AB308548-16D7-4002-BD8A-AFDAD80407E9}" destId="{31099A72-11A0-49F1-88E4-515CDCEE7095}" srcOrd="0" destOrd="0" presId="urn:microsoft.com/office/officeart/2005/8/layout/vList5"/>
    <dgm:cxn modelId="{F8B509BE-4D33-41FA-8AF8-90DE5BB6CDFB}" type="presOf" srcId="{2A42A37A-AE38-43A4-9380-D150C72E91C4}" destId="{8A48F152-AA0A-4E72-9F10-F69175D3019F}" srcOrd="0" destOrd="0" presId="urn:microsoft.com/office/officeart/2005/8/layout/vList5"/>
    <dgm:cxn modelId="{48A78E7C-F39B-475C-B0A0-A76C2D28D7D0}" srcId="{E33811C8-D3A9-441B-8649-448BE73099F0}" destId="{EAE86924-7544-440E-BCAC-66BABCF19FE4}" srcOrd="1" destOrd="0" parTransId="{13CB9CAC-D3A5-464C-867F-F9555D89DE81}" sibTransId="{AD7F9A0E-93C6-4429-8728-922075385DFB}"/>
    <dgm:cxn modelId="{007D6073-62A9-4757-A1D0-4DCA54AEF0F2}" type="presOf" srcId="{543F21BF-4213-43B5-A423-3EF23165E18D}" destId="{08888817-23C4-4597-99D3-E72332084829}" srcOrd="0" destOrd="0" presId="urn:microsoft.com/office/officeart/2005/8/layout/vList5"/>
    <dgm:cxn modelId="{AFEAC2C3-EBD7-43E0-93F1-7A104C192E28}" srcId="{543F21BF-4213-43B5-A423-3EF23165E18D}" destId="{1E6066A0-34C4-46EB-9390-62E0C421B351}" srcOrd="0" destOrd="0" parTransId="{86933655-4892-4E31-8DF0-4175C22FF17C}" sibTransId="{473AECCD-E5B9-459D-B56D-0C6430A9865E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AC2C42BC-B715-4CF2-852C-CC55502D9D85}" type="presOf" srcId="{91DB8681-5072-43EA-9247-C8061AE8DD57}" destId="{2B29D68D-85C6-4178-92A8-6F787797B892}" srcOrd="0" destOrd="0" presId="urn:microsoft.com/office/officeart/2005/8/layout/vList5"/>
    <dgm:cxn modelId="{42A48C0B-043F-4278-A72C-59EE284117B0}" type="presOf" srcId="{1E6066A0-34C4-46EB-9390-62E0C421B351}" destId="{5C0782D1-4B7D-4669-A935-F595DDA46761}" srcOrd="0" destOrd="0" presId="urn:microsoft.com/office/officeart/2005/8/layout/vList5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E1C5D3DF-FE5F-49CC-878F-80275C2FD2B7}" type="presOf" srcId="{88EAC93C-5CCA-42B0-B315-DEB45AD8B93D}" destId="{5C0782D1-4B7D-4669-A935-F595DDA46761}" srcOrd="0" destOrd="1" presId="urn:microsoft.com/office/officeart/2005/8/layout/vList5"/>
    <dgm:cxn modelId="{C3F55EC0-0733-45B6-BFDD-6117609E69C5}" type="presOf" srcId="{0AD415CC-B9E5-4258-A6AA-86FF55357723}" destId="{E2EF4610-4E5F-4235-BAF8-E8862E056D4A}" srcOrd="0" destOrd="0" presId="urn:microsoft.com/office/officeart/2005/8/layout/vList5"/>
    <dgm:cxn modelId="{1C70DBC7-5E2B-4F09-B988-EE2A0F29E702}" srcId="{AB308548-16D7-4002-BD8A-AFDAD80407E9}" destId="{543F21BF-4213-43B5-A423-3EF23165E18D}" srcOrd="2" destOrd="0" parTransId="{399A6FD3-FEC2-4BE5-AF08-2A8C0BB999B7}" sibTransId="{4D66726C-75EF-4AEA-8276-8D02425CDFF2}"/>
    <dgm:cxn modelId="{0AAA48B3-C95D-48DA-9985-C9E6A83A24DE}" type="presOf" srcId="{E33811C8-D3A9-441B-8649-448BE73099F0}" destId="{AE51F8AA-6FD1-4F39-A10D-0E4328C52A4A}" srcOrd="0" destOrd="0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C13EB745-AF8D-4627-9F64-D30D49BAEFDC}" srcId="{2A42A37A-AE38-43A4-9380-D150C72E91C4}" destId="{42F45836-A528-4B4F-8D52-B87D4130667F}" srcOrd="1" destOrd="0" parTransId="{A2BD163A-ECE8-402B-B862-E19D11905603}" sibTransId="{E72D759E-AB53-48D9-9203-33AF2855592A}"/>
    <dgm:cxn modelId="{D331C33B-B48F-4D2D-9196-F50D0223F976}" srcId="{543F21BF-4213-43B5-A423-3EF23165E18D}" destId="{88EAC93C-5CCA-42B0-B315-DEB45AD8B93D}" srcOrd="1" destOrd="0" parTransId="{1F5FE018-6447-43FD-9200-6CC12032E2B7}" sibTransId="{FE095DB1-7D6D-4B6F-8389-E06C015568BE}"/>
    <dgm:cxn modelId="{09E596B0-A65D-41BB-ABFE-9DB56C6A734A}" type="presOf" srcId="{42F45836-A528-4B4F-8D52-B87D4130667F}" destId="{E2EF4610-4E5F-4235-BAF8-E8862E056D4A}" srcOrd="0" destOrd="1" presId="urn:microsoft.com/office/officeart/2005/8/layout/vList5"/>
    <dgm:cxn modelId="{3A032386-B29A-4FA4-A687-35DC8068D43E}" type="presParOf" srcId="{31099A72-11A0-49F1-88E4-515CDCEE7095}" destId="{393284BA-B228-40F7-AA32-9BDB4BFEB1BB}" srcOrd="0" destOrd="0" presId="urn:microsoft.com/office/officeart/2005/8/layout/vList5"/>
    <dgm:cxn modelId="{68E6FA04-1B95-4FE0-9F20-4329E21C88C0}" type="presParOf" srcId="{393284BA-B228-40F7-AA32-9BDB4BFEB1BB}" destId="{8A48F152-AA0A-4E72-9F10-F69175D3019F}" srcOrd="0" destOrd="0" presId="urn:microsoft.com/office/officeart/2005/8/layout/vList5"/>
    <dgm:cxn modelId="{F858AFE9-7F8D-4F75-A709-66833C7465A1}" type="presParOf" srcId="{393284BA-B228-40F7-AA32-9BDB4BFEB1BB}" destId="{E2EF4610-4E5F-4235-BAF8-E8862E056D4A}" srcOrd="1" destOrd="0" presId="urn:microsoft.com/office/officeart/2005/8/layout/vList5"/>
    <dgm:cxn modelId="{C45D057C-74D1-417B-8DFE-45D9404EB67A}" type="presParOf" srcId="{31099A72-11A0-49F1-88E4-515CDCEE7095}" destId="{6D45CC54-7A06-4EE3-9542-01C2EBFC4794}" srcOrd="1" destOrd="0" presId="urn:microsoft.com/office/officeart/2005/8/layout/vList5"/>
    <dgm:cxn modelId="{5A3C618F-6F2B-4C92-B20B-46757E4DDEDB}" type="presParOf" srcId="{31099A72-11A0-49F1-88E4-515CDCEE7095}" destId="{4C5158E9-B981-4CCE-86BC-400A210B9744}" srcOrd="2" destOrd="0" presId="urn:microsoft.com/office/officeart/2005/8/layout/vList5"/>
    <dgm:cxn modelId="{88ABC9AB-B6D7-4C99-8F55-3B26DFBC8DFE}" type="presParOf" srcId="{4C5158E9-B981-4CCE-86BC-400A210B9744}" destId="{AE51F8AA-6FD1-4F39-A10D-0E4328C52A4A}" srcOrd="0" destOrd="0" presId="urn:microsoft.com/office/officeart/2005/8/layout/vList5"/>
    <dgm:cxn modelId="{3B766B86-6E63-4FE4-B24E-24EE0D68370C}" type="presParOf" srcId="{4C5158E9-B981-4CCE-86BC-400A210B9744}" destId="{2B29D68D-85C6-4178-92A8-6F787797B892}" srcOrd="1" destOrd="0" presId="urn:microsoft.com/office/officeart/2005/8/layout/vList5"/>
    <dgm:cxn modelId="{1C36D0F9-85A8-409A-AC0A-7ADDC919A293}" type="presParOf" srcId="{31099A72-11A0-49F1-88E4-515CDCEE7095}" destId="{EC8078D1-DC20-407B-BC7B-29B566267E7F}" srcOrd="3" destOrd="0" presId="urn:microsoft.com/office/officeart/2005/8/layout/vList5"/>
    <dgm:cxn modelId="{6F0D4C23-2462-4ED4-8AE9-D9740D326429}" type="presParOf" srcId="{31099A72-11A0-49F1-88E4-515CDCEE7095}" destId="{E8D29121-0E7C-4A2E-A864-E4BF0C3FE87E}" srcOrd="4" destOrd="0" presId="urn:microsoft.com/office/officeart/2005/8/layout/vList5"/>
    <dgm:cxn modelId="{E268CC85-B58A-4311-A182-4452B3145A44}" type="presParOf" srcId="{E8D29121-0E7C-4A2E-A864-E4BF0C3FE87E}" destId="{08888817-23C4-4597-99D3-E72332084829}" srcOrd="0" destOrd="0" presId="urn:microsoft.com/office/officeart/2005/8/layout/vList5"/>
    <dgm:cxn modelId="{23D67C3E-85A7-4055-BE11-42D587B971A6}" type="presParOf" srcId="{E8D29121-0E7C-4A2E-A864-E4BF0C3FE87E}" destId="{5C0782D1-4B7D-4669-A935-F595DDA467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FC9F061-CA5D-4F8A-95A7-9A6DAD68C4B8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529F2AC-D648-4804-8F11-E928017677B2}" type="presOf" srcId="{2AAB9AD4-0B2A-4827-9D47-6606F0244C7B}" destId="{F12F9EA1-A18A-4829-AE08-7D19F9E130EF}" srcOrd="0" destOrd="0" presId="urn:microsoft.com/office/officeart/2005/8/layout/default#10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2C20691-9696-47DF-B116-2C3E7B0B3BB7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3ED461D-0748-4E6B-AA87-34EDF38C4551}" type="presOf" srcId="{01FC1686-CD11-4D9B-B891-8B28AA9D8C31}" destId="{F7DB88F0-2F32-413B-ABF8-7EF5AC0ED0C6}" srcOrd="0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«Повышение надежности функционирования коммунальной инфраструктуры»</a:t>
          </a:r>
        </a:p>
        <a:p>
          <a:r>
            <a:rPr lang="ru-RU" sz="16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2,2 млн. руб.</a:t>
          </a:r>
          <a:endParaRPr lang="ru-RU" sz="16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0,9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 руб. – подготовка городского коммунального хозяйства к новому отопительному сезону, 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коммунальной инфраструктуры»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345,0 млн. руб.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543F21BF-4213-43B5-A423-3EF23165E18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«Повышение энергетической эффективности коммунальной инфраструктуры»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25,0 млн. руб.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9A6FD3-FEC2-4BE5-AF08-2A8C0BB999B7}" type="parTrans" cxnId="{1C70DBC7-5E2B-4F09-B988-EE2A0F29E702}">
      <dgm:prSet/>
      <dgm:spPr/>
      <dgm:t>
        <a:bodyPr/>
        <a:lstStyle/>
        <a:p>
          <a:endParaRPr lang="ru-RU"/>
        </a:p>
      </dgm:t>
    </dgm:pt>
    <dgm:pt modelId="{4D66726C-75EF-4AEA-8276-8D02425CDFF2}" type="sibTrans" cxnId="{1C70DBC7-5E2B-4F09-B988-EE2A0F29E702}">
      <dgm:prSet/>
      <dgm:spPr/>
      <dgm:t>
        <a:bodyPr/>
        <a:lstStyle/>
        <a:p>
          <a:endParaRPr lang="ru-RU"/>
        </a:p>
      </dgm:t>
    </dgm:pt>
    <dgm:pt modelId="{1E6066A0-34C4-46EB-9390-62E0C421B351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0,1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 руб. – подготовка сметной документации на  капитальный ремонт теплоэнергетических комплексов;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933655-4892-4E31-8DF0-4175C22FF17C}" type="parTrans" cxnId="{AFEAC2C3-EBD7-43E0-93F1-7A104C192E28}">
      <dgm:prSet/>
      <dgm:spPr/>
      <dgm:t>
        <a:bodyPr/>
        <a:lstStyle/>
        <a:p>
          <a:endParaRPr lang="ru-RU"/>
        </a:p>
      </dgm:t>
    </dgm:pt>
    <dgm:pt modelId="{473AECCD-E5B9-459D-B56D-0C6430A9865E}" type="sibTrans" cxnId="{AFEAC2C3-EBD7-43E0-93F1-7A104C192E28}">
      <dgm:prSet/>
      <dgm:spPr/>
      <dgm:t>
        <a:bodyPr/>
        <a:lstStyle/>
        <a:p>
          <a:endParaRPr lang="ru-RU"/>
        </a:p>
      </dgm:t>
    </dgm:pt>
    <dgm:pt modelId="{E40DF0FD-D949-47FE-ABFD-617D5B47664D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345,0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 руб. – мероприятия адресной инвестиционной программы города Твери (модернизация водовода – 79,4 млн. руб., реконструкция очистных сооружений канализации – 265,6 млн. руб.).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83176D-0050-4992-9751-7023CE8349D9}" type="parTrans" cxnId="{D010D64F-EB3A-4897-AFE4-58E019056756}">
      <dgm:prSet/>
      <dgm:spPr/>
      <dgm:t>
        <a:bodyPr/>
        <a:lstStyle/>
        <a:p>
          <a:endParaRPr lang="ru-RU"/>
        </a:p>
      </dgm:t>
    </dgm:pt>
    <dgm:pt modelId="{2D0A8194-7628-4A34-8138-A99E5C059F8A}" type="sibTrans" cxnId="{D010D64F-EB3A-4897-AFE4-58E019056756}">
      <dgm:prSet/>
      <dgm:spPr/>
      <dgm:t>
        <a:bodyPr/>
        <a:lstStyle/>
        <a:p>
          <a:endParaRPr lang="ru-RU"/>
        </a:p>
      </dgm:t>
    </dgm:pt>
    <dgm:pt modelId="{B45BEC86-4243-4B82-984F-BC07B71574F8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24,9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 руб. – капитальный ремонт муниципальных тепловых сетей. 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C8B7BD-ABB1-4B80-A016-E8F92887F891}" type="parTrans" cxnId="{555B6135-333E-4507-9AB1-A9F11BE91FB6}">
      <dgm:prSet/>
      <dgm:spPr/>
      <dgm:t>
        <a:bodyPr/>
        <a:lstStyle/>
        <a:p>
          <a:endParaRPr lang="ru-RU"/>
        </a:p>
      </dgm:t>
    </dgm:pt>
    <dgm:pt modelId="{3D229D01-0318-4799-B67C-6CA9916E7AAA}" type="sibTrans" cxnId="{555B6135-333E-4507-9AB1-A9F11BE91FB6}">
      <dgm:prSet/>
      <dgm:spPr/>
      <dgm:t>
        <a:bodyPr/>
        <a:lstStyle/>
        <a:p>
          <a:endParaRPr lang="ru-RU"/>
        </a:p>
      </dgm:t>
    </dgm:pt>
    <dgm:pt modelId="{C58F8FE3-AD90-4378-8B89-C1C30F2B20A1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1,3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 руб. – содержание, ремонт и обслуживание муниципальных и бесхозяйных коммунальных объектов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2DF177-50CA-4606-B00C-EC488DB7CDE9}" type="parTrans" cxnId="{6D9DD1F5-064D-40E6-9372-BE9B1F430753}">
      <dgm:prSet/>
      <dgm:spPr/>
      <dgm:t>
        <a:bodyPr/>
        <a:lstStyle/>
        <a:p>
          <a:endParaRPr lang="ru-RU"/>
        </a:p>
      </dgm:t>
    </dgm:pt>
    <dgm:pt modelId="{2E0F06FD-4835-46C6-9D08-30B343E037F1}" type="sibTrans" cxnId="{6D9DD1F5-064D-40E6-9372-BE9B1F430753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3" custScaleY="805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3" custScaleY="88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3" custScaleY="72757" custLinFactNeighborY="-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3" custScaleY="92277" custLinFactNeighborX="1449" custLinFactNeighborY="-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078D1-DC20-407B-BC7B-29B566267E7F}" type="pres">
      <dgm:prSet presAssocID="{302E40EA-BA46-4137-9717-3ECE426460E8}" presName="sp" presStyleCnt="0"/>
      <dgm:spPr/>
    </dgm:pt>
    <dgm:pt modelId="{E8D29121-0E7C-4A2E-A864-E4BF0C3FE87E}" type="pres">
      <dgm:prSet presAssocID="{543F21BF-4213-43B5-A423-3EF23165E18D}" presName="linNode" presStyleCnt="0"/>
      <dgm:spPr/>
    </dgm:pt>
    <dgm:pt modelId="{08888817-23C4-4597-99D3-E72332084829}" type="pres">
      <dgm:prSet presAssocID="{543F21BF-4213-43B5-A423-3EF23165E18D}" presName="parentText" presStyleLbl="node1" presStyleIdx="2" presStyleCnt="3" custScaleY="661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82D1-4B7D-4669-A935-F595DDA46761}" type="pres">
      <dgm:prSet presAssocID="{543F21BF-4213-43B5-A423-3EF23165E18D}" presName="descendantText" presStyleLbl="alignAccFollowNode1" presStyleIdx="2" presStyleCnt="3" custScaleY="66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38E9F5-D052-46F1-A80C-C45FBC9CB234}" type="presOf" srcId="{AB308548-16D7-4002-BD8A-AFDAD80407E9}" destId="{31099A72-11A0-49F1-88E4-515CDCEE7095}" srcOrd="0" destOrd="0" presId="urn:microsoft.com/office/officeart/2005/8/layout/vList5"/>
    <dgm:cxn modelId="{18E82400-3CEE-4B02-9AD9-D2129446C089}" type="presOf" srcId="{E33811C8-D3A9-441B-8649-448BE73099F0}" destId="{AE51F8AA-6FD1-4F39-A10D-0E4328C52A4A}" srcOrd="0" destOrd="0" presId="urn:microsoft.com/office/officeart/2005/8/layout/vList5"/>
    <dgm:cxn modelId="{CFF49854-5843-446B-AF05-88A36DD94338}" type="presOf" srcId="{543F21BF-4213-43B5-A423-3EF23165E18D}" destId="{08888817-23C4-4597-99D3-E72332084829}" srcOrd="0" destOrd="0" presId="urn:microsoft.com/office/officeart/2005/8/layout/vList5"/>
    <dgm:cxn modelId="{555B6135-333E-4507-9AB1-A9F11BE91FB6}" srcId="{543F21BF-4213-43B5-A423-3EF23165E18D}" destId="{B45BEC86-4243-4B82-984F-BC07B71574F8}" srcOrd="1" destOrd="0" parTransId="{C4C8B7BD-ABB1-4B80-A016-E8F92887F891}" sibTransId="{3D229D01-0318-4799-B67C-6CA9916E7AAA}"/>
    <dgm:cxn modelId="{AFEAC2C3-EBD7-43E0-93F1-7A104C192E28}" srcId="{543F21BF-4213-43B5-A423-3EF23165E18D}" destId="{1E6066A0-34C4-46EB-9390-62E0C421B351}" srcOrd="0" destOrd="0" parTransId="{86933655-4892-4E31-8DF0-4175C22FF17C}" sibTransId="{473AECCD-E5B9-459D-B56D-0C6430A9865E}"/>
    <dgm:cxn modelId="{5F25F80C-CE73-4DDB-98AA-C27FC8CFA39C}" type="presOf" srcId="{1E6066A0-34C4-46EB-9390-62E0C421B351}" destId="{5C0782D1-4B7D-4669-A935-F595DDA46761}" srcOrd="0" destOrd="0" presId="urn:microsoft.com/office/officeart/2005/8/layout/vList5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D010D64F-EB3A-4897-AFE4-58E019056756}" srcId="{E33811C8-D3A9-441B-8649-448BE73099F0}" destId="{E40DF0FD-D949-47FE-ABFD-617D5B47664D}" srcOrd="1" destOrd="0" parTransId="{B483176D-0050-4992-9751-7023CE8349D9}" sibTransId="{2D0A8194-7628-4A34-8138-A99E5C059F8A}"/>
    <dgm:cxn modelId="{1C70DBC7-5E2B-4F09-B988-EE2A0F29E702}" srcId="{AB308548-16D7-4002-BD8A-AFDAD80407E9}" destId="{543F21BF-4213-43B5-A423-3EF23165E18D}" srcOrd="2" destOrd="0" parTransId="{399A6FD3-FEC2-4BE5-AF08-2A8C0BB999B7}" sibTransId="{4D66726C-75EF-4AEA-8276-8D02425CDFF2}"/>
    <dgm:cxn modelId="{6D9DD1F5-064D-40E6-9372-BE9B1F430753}" srcId="{2A42A37A-AE38-43A4-9380-D150C72E91C4}" destId="{C58F8FE3-AD90-4378-8B89-C1C30F2B20A1}" srcOrd="1" destOrd="0" parTransId="{452DF177-50CA-4606-B00C-EC488DB7CDE9}" sibTransId="{2E0F06FD-4835-46C6-9D08-30B343E037F1}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FFA572F0-1FC8-4BF9-BF20-89A45F2A1CC0}" type="presOf" srcId="{0AD415CC-B9E5-4258-A6AA-86FF55357723}" destId="{E2EF4610-4E5F-4235-BAF8-E8862E056D4A}" srcOrd="0" destOrd="0" presId="urn:microsoft.com/office/officeart/2005/8/layout/vList5"/>
    <dgm:cxn modelId="{CE16CCEF-E845-406D-B467-63DACC5DD71A}" type="presOf" srcId="{E40DF0FD-D949-47FE-ABFD-617D5B47664D}" destId="{2B29D68D-85C6-4178-92A8-6F787797B892}" srcOrd="0" destOrd="1" presId="urn:microsoft.com/office/officeart/2005/8/layout/vList5"/>
    <dgm:cxn modelId="{EE6E4E14-7D01-4DB8-B562-4CB935DC6325}" type="presOf" srcId="{91DB8681-5072-43EA-9247-C8061AE8DD57}" destId="{2B29D68D-85C6-4178-92A8-6F787797B892}" srcOrd="0" destOrd="0" presId="urn:microsoft.com/office/officeart/2005/8/layout/vList5"/>
    <dgm:cxn modelId="{9DE8E23E-3A76-4451-9A1A-A98FC80007D3}" type="presOf" srcId="{C58F8FE3-AD90-4378-8B89-C1C30F2B20A1}" destId="{E2EF4610-4E5F-4235-BAF8-E8862E056D4A}" srcOrd="0" destOrd="1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3545AF86-004E-4068-8958-828ECED2611D}" type="presOf" srcId="{2A42A37A-AE38-43A4-9380-D150C72E91C4}" destId="{8A48F152-AA0A-4E72-9F10-F69175D3019F}" srcOrd="0" destOrd="0" presId="urn:microsoft.com/office/officeart/2005/8/layout/vList5"/>
    <dgm:cxn modelId="{1D959056-DA82-4E21-BD2F-10650629476B}" type="presOf" srcId="{B45BEC86-4243-4B82-984F-BC07B71574F8}" destId="{5C0782D1-4B7D-4669-A935-F595DDA46761}" srcOrd="0" destOrd="1" presId="urn:microsoft.com/office/officeart/2005/8/layout/vList5"/>
    <dgm:cxn modelId="{FDDBE89F-F2C4-4A8D-A25C-257908BBB5A8}" type="presParOf" srcId="{31099A72-11A0-49F1-88E4-515CDCEE7095}" destId="{393284BA-B228-40F7-AA32-9BDB4BFEB1BB}" srcOrd="0" destOrd="0" presId="urn:microsoft.com/office/officeart/2005/8/layout/vList5"/>
    <dgm:cxn modelId="{7C5D3CBE-70BF-47C5-9257-CA80F8C66906}" type="presParOf" srcId="{393284BA-B228-40F7-AA32-9BDB4BFEB1BB}" destId="{8A48F152-AA0A-4E72-9F10-F69175D3019F}" srcOrd="0" destOrd="0" presId="urn:microsoft.com/office/officeart/2005/8/layout/vList5"/>
    <dgm:cxn modelId="{52F09B5D-341B-464A-A12D-BFA664062222}" type="presParOf" srcId="{393284BA-B228-40F7-AA32-9BDB4BFEB1BB}" destId="{E2EF4610-4E5F-4235-BAF8-E8862E056D4A}" srcOrd="1" destOrd="0" presId="urn:microsoft.com/office/officeart/2005/8/layout/vList5"/>
    <dgm:cxn modelId="{20B091B9-3369-4B10-BD33-9E5A6FE8B06E}" type="presParOf" srcId="{31099A72-11A0-49F1-88E4-515CDCEE7095}" destId="{6D45CC54-7A06-4EE3-9542-01C2EBFC4794}" srcOrd="1" destOrd="0" presId="urn:microsoft.com/office/officeart/2005/8/layout/vList5"/>
    <dgm:cxn modelId="{D460F94C-8ED4-4699-917C-248CC033E69A}" type="presParOf" srcId="{31099A72-11A0-49F1-88E4-515CDCEE7095}" destId="{4C5158E9-B981-4CCE-86BC-400A210B9744}" srcOrd="2" destOrd="0" presId="urn:microsoft.com/office/officeart/2005/8/layout/vList5"/>
    <dgm:cxn modelId="{4C0E1D7B-C1A9-43EF-966B-91D8B4F08439}" type="presParOf" srcId="{4C5158E9-B981-4CCE-86BC-400A210B9744}" destId="{AE51F8AA-6FD1-4F39-A10D-0E4328C52A4A}" srcOrd="0" destOrd="0" presId="urn:microsoft.com/office/officeart/2005/8/layout/vList5"/>
    <dgm:cxn modelId="{DBA105C3-9A2A-402E-B28B-42EA7E5D26F9}" type="presParOf" srcId="{4C5158E9-B981-4CCE-86BC-400A210B9744}" destId="{2B29D68D-85C6-4178-92A8-6F787797B892}" srcOrd="1" destOrd="0" presId="urn:microsoft.com/office/officeart/2005/8/layout/vList5"/>
    <dgm:cxn modelId="{7A56587A-D82E-4DA2-9BDD-574EF8F98448}" type="presParOf" srcId="{31099A72-11A0-49F1-88E4-515CDCEE7095}" destId="{EC8078D1-DC20-407B-BC7B-29B566267E7F}" srcOrd="3" destOrd="0" presId="urn:microsoft.com/office/officeart/2005/8/layout/vList5"/>
    <dgm:cxn modelId="{E7C7E6F5-44B5-4A4B-9155-AF7512C16582}" type="presParOf" srcId="{31099A72-11A0-49F1-88E4-515CDCEE7095}" destId="{E8D29121-0E7C-4A2E-A864-E4BF0C3FE87E}" srcOrd="4" destOrd="0" presId="urn:microsoft.com/office/officeart/2005/8/layout/vList5"/>
    <dgm:cxn modelId="{71C28A8A-81B1-42D3-A5B3-D01D67DB5C07}" type="presParOf" srcId="{E8D29121-0E7C-4A2E-A864-E4BF0C3FE87E}" destId="{08888817-23C4-4597-99D3-E72332084829}" srcOrd="0" destOrd="0" presId="urn:microsoft.com/office/officeart/2005/8/layout/vList5"/>
    <dgm:cxn modelId="{F21EED63-210F-4CDB-BA4E-05825F037A57}" type="presParOf" srcId="{E8D29121-0E7C-4A2E-A864-E4BF0C3FE87E}" destId="{5C0782D1-4B7D-4669-A935-F595DDA467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27C65EA-6420-4415-ADF7-3DD377247723}" type="presOf" srcId="{2AAB9AD4-0B2A-4827-9D47-6606F0244C7B}" destId="{F12F9EA1-A18A-4829-AE08-7D19F9E130EF}" srcOrd="0" destOrd="0" presId="urn:microsoft.com/office/officeart/2005/8/layout/default#1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AD2623A-8FA0-4FF4-BEEC-49A084A5D852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9D064-79DD-4D3E-A5E6-FE2AB2AE6FEE}" type="presOf" srcId="{01FC1686-CD11-4D9B-B891-8B28AA9D8C31}" destId="{F7DB88F0-2F32-413B-ABF8-7EF5AC0ED0C6}" srcOrd="0" destOrd="0" presId="urn:microsoft.com/office/officeart/2005/8/layout/vList4#1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6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«Дорожное хозяйство»</a:t>
          </a:r>
        </a:p>
        <a:p>
          <a:r>
            <a:rPr lang="ru-RU" sz="16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1 376,9 млн. руб.</a:t>
          </a:r>
        </a:p>
        <a:p>
          <a:endParaRPr lang="ru-RU" sz="16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5,7 млн. руб. – строительство (реконструкция) автомобильных дорог общего пользования и искусственных сооружений;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«Общественный транспорт»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315,2 млн. руб.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	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315,2 млн. руб. – организация пассажирских перевозок городским общественным транспортом.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24196D54-F4B2-4E19-840A-E8E82CD6F2EB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881,0 млн. руб. – капитальный и текущий ремонт автомобильных дорог;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0CCF4F2-8143-4320-A49B-31D2036E5CF9}" type="parTrans" cxnId="{AB8803BD-CEF5-4A22-BB15-F7DB3E560702}">
      <dgm:prSet/>
      <dgm:spPr/>
      <dgm:t>
        <a:bodyPr/>
        <a:lstStyle/>
        <a:p>
          <a:endParaRPr lang="ru-RU"/>
        </a:p>
      </dgm:t>
    </dgm:pt>
    <dgm:pt modelId="{1A54E679-CB7A-4E1C-82D6-344421BCFCE9}" type="sibTrans" cxnId="{AB8803BD-CEF5-4A22-BB15-F7DB3E560702}">
      <dgm:prSet/>
      <dgm:spPr/>
      <dgm:t>
        <a:bodyPr/>
        <a:lstStyle/>
        <a:p>
          <a:endParaRPr lang="ru-RU"/>
        </a:p>
      </dgm:t>
    </dgm:pt>
    <dgm:pt modelId="{317AC7E5-3523-44D0-B721-92238D8124F3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490,2 млн. руб. – содержание автомобильных дорог общего пользования и искусственных сооружений на них.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4D5C59F-A19B-47E0-AC4A-616DA1B5D8F9}" type="parTrans" cxnId="{1EDE011F-D5ED-48A7-819A-8BD640A2672E}">
      <dgm:prSet/>
      <dgm:spPr/>
      <dgm:t>
        <a:bodyPr/>
        <a:lstStyle/>
        <a:p>
          <a:endParaRPr lang="ru-RU"/>
        </a:p>
      </dgm:t>
    </dgm:pt>
    <dgm:pt modelId="{61D4DE22-B046-4CD2-B382-29C76B1B053D}" type="sibTrans" cxnId="{1EDE011F-D5ED-48A7-819A-8BD640A2672E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Y="363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Y="48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Y="36839" custLinFactNeighborY="-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Y="43058" custLinFactNeighborX="1449" custLinFactNeighborY="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CDAAF8-8E2C-4803-8198-055CC49BB107}" type="presOf" srcId="{E33811C8-D3A9-441B-8649-448BE73099F0}" destId="{AE51F8AA-6FD1-4F39-A10D-0E4328C52A4A}" srcOrd="0" destOrd="0" presId="urn:microsoft.com/office/officeart/2005/8/layout/vList5"/>
    <dgm:cxn modelId="{0B729E2E-72E7-4A97-B22D-76B9ED0237F4}" type="presOf" srcId="{0AD415CC-B9E5-4258-A6AA-86FF55357723}" destId="{E2EF4610-4E5F-4235-BAF8-E8862E056D4A}" srcOrd="0" destOrd="0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3B0E4AF8-FA66-444A-9346-1C5DEC0CCF90}" type="presOf" srcId="{91DB8681-5072-43EA-9247-C8061AE8DD57}" destId="{2B29D68D-85C6-4178-92A8-6F787797B892}" srcOrd="0" destOrd="0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D0C4B6F5-9B9F-43D1-99A2-A788CF9F4813}" type="presOf" srcId="{AB308548-16D7-4002-BD8A-AFDAD80407E9}" destId="{31099A72-11A0-49F1-88E4-515CDCEE7095}" srcOrd="0" destOrd="0" presId="urn:microsoft.com/office/officeart/2005/8/layout/vList5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0C474176-8174-45B4-8666-1F6D3838DCB0}" type="presOf" srcId="{317AC7E5-3523-44D0-B721-92238D8124F3}" destId="{E2EF4610-4E5F-4235-BAF8-E8862E056D4A}" srcOrd="0" destOrd="2" presId="urn:microsoft.com/office/officeart/2005/8/layout/vList5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AB8803BD-CEF5-4A22-BB15-F7DB3E560702}" srcId="{2A42A37A-AE38-43A4-9380-D150C72E91C4}" destId="{24196D54-F4B2-4E19-840A-E8E82CD6F2EB}" srcOrd="1" destOrd="0" parTransId="{F0CCF4F2-8143-4320-A49B-31D2036E5CF9}" sibTransId="{1A54E679-CB7A-4E1C-82D6-344421BCFCE9}"/>
    <dgm:cxn modelId="{1EDE011F-D5ED-48A7-819A-8BD640A2672E}" srcId="{2A42A37A-AE38-43A4-9380-D150C72E91C4}" destId="{317AC7E5-3523-44D0-B721-92238D8124F3}" srcOrd="2" destOrd="0" parTransId="{94D5C59F-A19B-47E0-AC4A-616DA1B5D8F9}" sibTransId="{61D4DE22-B046-4CD2-B382-29C76B1B053D}"/>
    <dgm:cxn modelId="{A806D8E4-3FD5-4BAC-8597-09A2A0015387}" type="presOf" srcId="{24196D54-F4B2-4E19-840A-E8E82CD6F2EB}" destId="{E2EF4610-4E5F-4235-BAF8-E8862E056D4A}" srcOrd="0" destOrd="1" presId="urn:microsoft.com/office/officeart/2005/8/layout/vList5"/>
    <dgm:cxn modelId="{5580296A-9613-45DC-B9DF-C1547DD106AB}" type="presOf" srcId="{2A42A37A-AE38-43A4-9380-D150C72E91C4}" destId="{8A48F152-AA0A-4E72-9F10-F69175D3019F}" srcOrd="0" destOrd="0" presId="urn:microsoft.com/office/officeart/2005/8/layout/vList5"/>
    <dgm:cxn modelId="{C8B5019E-E86F-4C86-8EFC-F193B2C5550F}" type="presParOf" srcId="{31099A72-11A0-49F1-88E4-515CDCEE7095}" destId="{393284BA-B228-40F7-AA32-9BDB4BFEB1BB}" srcOrd="0" destOrd="0" presId="urn:microsoft.com/office/officeart/2005/8/layout/vList5"/>
    <dgm:cxn modelId="{103BF6D2-7811-466B-9433-9586666063B1}" type="presParOf" srcId="{393284BA-B228-40F7-AA32-9BDB4BFEB1BB}" destId="{8A48F152-AA0A-4E72-9F10-F69175D3019F}" srcOrd="0" destOrd="0" presId="urn:microsoft.com/office/officeart/2005/8/layout/vList5"/>
    <dgm:cxn modelId="{13321AC3-9DB6-45ED-9CF5-90920EF93CB1}" type="presParOf" srcId="{393284BA-B228-40F7-AA32-9BDB4BFEB1BB}" destId="{E2EF4610-4E5F-4235-BAF8-E8862E056D4A}" srcOrd="1" destOrd="0" presId="urn:microsoft.com/office/officeart/2005/8/layout/vList5"/>
    <dgm:cxn modelId="{0F743FE7-946E-4793-9715-149D590486B9}" type="presParOf" srcId="{31099A72-11A0-49F1-88E4-515CDCEE7095}" destId="{6D45CC54-7A06-4EE3-9542-01C2EBFC4794}" srcOrd="1" destOrd="0" presId="urn:microsoft.com/office/officeart/2005/8/layout/vList5"/>
    <dgm:cxn modelId="{0F72B872-9A22-4242-BECD-4874B5A6FA45}" type="presParOf" srcId="{31099A72-11A0-49F1-88E4-515CDCEE7095}" destId="{4C5158E9-B981-4CCE-86BC-400A210B9744}" srcOrd="2" destOrd="0" presId="urn:microsoft.com/office/officeart/2005/8/layout/vList5"/>
    <dgm:cxn modelId="{6992DD99-0D6B-4FE3-BFC5-AC06904DBD8C}" type="presParOf" srcId="{4C5158E9-B981-4CCE-86BC-400A210B9744}" destId="{AE51F8AA-6FD1-4F39-A10D-0E4328C52A4A}" srcOrd="0" destOrd="0" presId="urn:microsoft.com/office/officeart/2005/8/layout/vList5"/>
    <dgm:cxn modelId="{71DE55AB-8A8C-468F-BF20-DC8534E2685A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86D5276-0A42-40B0-9FF2-09CA9BD32613}" type="presOf" srcId="{2AAB9AD4-0B2A-4827-9D47-6606F0244C7B}" destId="{F12F9EA1-A18A-4829-AE08-7D19F9E130EF}" srcOrd="0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26D3AE2-5C2B-4798-AAB4-D310E3B7435D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C4AF0BC-43B7-46A2-BB56-1DCD29E70345}" type="presOf" srcId="{01FC1686-CD11-4D9B-B891-8B28AA9D8C31}" destId="{F7DB88F0-2F32-413B-ABF8-7EF5AC0ED0C6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2F202CE-BC91-4291-ABDD-90D89AABB67A}" type="presOf" srcId="{01FC1686-CD11-4D9B-B891-8B28AA9D8C31}" destId="{F7DB88F0-2F32-413B-ABF8-7EF5AC0ED0C6}" srcOrd="0" destOrd="0" presId="urn:microsoft.com/office/officeart/2005/8/layout/vList4#1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1624700-140D-4BA9-B562-D0C709A0183A}" type="presOf" srcId="{AB308548-16D7-4002-BD8A-AFDAD80407E9}" destId="{31099A72-11A0-49F1-88E4-515CDCEE709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6F573910-12E5-495F-A345-C41F142C1C5C}" type="doc">
      <dgm:prSet loTypeId="urn:microsoft.com/office/officeart/2005/8/layout/vList5" loCatId="list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2DD25212-1294-4A0E-A50B-0064C424579D}" type="pres">
      <dgm:prSet presAssocID="{6F573910-12E5-495F-A345-C41F142C1C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168AE34-50C6-4D26-8065-0A2AED4D3D88}" type="presOf" srcId="{6F573910-12E5-495F-A345-C41F142C1C5C}" destId="{2DD25212-1294-4A0E-A50B-0064C424579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3D89D1B6-A782-4A66-AE34-3A55B2C2E95D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FE9B0B13-24C3-41DA-BBE7-798054303E56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Задача «Благоустройство территорий общего пользования»</a:t>
          </a:r>
        </a:p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474,9 млн. руб.</a:t>
          </a:r>
          <a:endParaRPr lang="ru-RU" sz="1600" b="1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35A427-0E9A-49B3-8B49-6321E630B23A}" type="parTrans" cxnId="{72210C89-6727-4562-BA9C-5355B509B55F}">
      <dgm:prSet/>
      <dgm:spPr/>
      <dgm:t>
        <a:bodyPr/>
        <a:lstStyle/>
        <a:p>
          <a:endParaRPr lang="ru-RU"/>
        </a:p>
      </dgm:t>
    </dgm:pt>
    <dgm:pt modelId="{FE600744-568D-4869-AEBF-A2561A0E69D9}" type="sibTrans" cxnId="{72210C89-6727-4562-BA9C-5355B509B55F}">
      <dgm:prSet/>
      <dgm:spPr/>
      <dgm:t>
        <a:bodyPr/>
        <a:lstStyle/>
        <a:p>
          <a:endParaRPr lang="ru-RU"/>
        </a:p>
      </dgm:t>
    </dgm:pt>
    <dgm:pt modelId="{E1C0A2EE-E31E-4AAB-9A3F-EF2E1FE11C29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79,1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млн.руб. – субсидия МБУ «Зеленстрой» на выполнение муниципального задания по благоустройству и озеленению;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4F2A1E-FCF3-4166-BE26-378D50D7F6D0}" type="parTrans" cxnId="{3A60D734-C6CD-4B9B-B60C-7A326868A009}">
      <dgm:prSet/>
      <dgm:spPr/>
      <dgm:t>
        <a:bodyPr/>
        <a:lstStyle/>
        <a:p>
          <a:endParaRPr lang="ru-RU"/>
        </a:p>
      </dgm:t>
    </dgm:pt>
    <dgm:pt modelId="{9CF6A54D-E24C-49DF-B70A-C539305A904F}" type="sibTrans" cxnId="{3A60D734-C6CD-4B9B-B60C-7A326868A009}">
      <dgm:prSet/>
      <dgm:spPr/>
      <dgm:t>
        <a:bodyPr/>
        <a:lstStyle/>
        <a:p>
          <a:endParaRPr lang="ru-RU"/>
        </a:p>
      </dgm:t>
    </dgm:pt>
    <dgm:pt modelId="{D1DBA97F-05F6-4DF2-B0C1-A1ECEC93C55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Задача «Благоустройство дворовых территорий»</a:t>
          </a:r>
        </a:p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101,2 млн. руб.</a:t>
          </a:r>
        </a:p>
        <a:p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6AE5F1-E206-4291-8C21-241B263F5807}" type="parTrans" cxnId="{BD1B86F7-97B6-47B5-A9D0-DC1D8DA610F8}">
      <dgm:prSet/>
      <dgm:spPr/>
      <dgm:t>
        <a:bodyPr/>
        <a:lstStyle/>
        <a:p>
          <a:endParaRPr lang="ru-RU"/>
        </a:p>
      </dgm:t>
    </dgm:pt>
    <dgm:pt modelId="{CF587F39-00E2-4E18-A084-ECF13AB23823}" type="sibTrans" cxnId="{BD1B86F7-97B6-47B5-A9D0-DC1D8DA610F8}">
      <dgm:prSet/>
      <dgm:spPr/>
      <dgm:t>
        <a:bodyPr/>
        <a:lstStyle/>
        <a:p>
          <a:endParaRPr lang="ru-RU"/>
        </a:p>
      </dgm:t>
    </dgm:pt>
    <dgm:pt modelId="{9480E0B4-2B2F-4B49-8253-ABED4FE9BE16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80,0 </a:t>
          </a:r>
          <a:r>
            <a:rPr lang="ru-RU" sz="14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. – ремонт асфальтобетонного покрытия дворовых территорий 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D2863F-E4A0-4E50-9AE8-FE7CE459B14D}" type="parTrans" cxnId="{EA71BC6F-4C2A-469A-ACB8-543748EE6EF7}">
      <dgm:prSet/>
      <dgm:spPr/>
      <dgm:t>
        <a:bodyPr/>
        <a:lstStyle/>
        <a:p>
          <a:endParaRPr lang="ru-RU"/>
        </a:p>
      </dgm:t>
    </dgm:pt>
    <dgm:pt modelId="{07F2FB48-A1F1-44CB-AD53-81A88A729A30}" type="sibTrans" cxnId="{EA71BC6F-4C2A-469A-ACB8-543748EE6EF7}">
      <dgm:prSet/>
      <dgm:spPr/>
      <dgm:t>
        <a:bodyPr/>
        <a:lstStyle/>
        <a:p>
          <a:endParaRPr lang="ru-RU"/>
        </a:p>
      </dgm:t>
    </dgm:pt>
    <dgm:pt modelId="{E2BCAF46-1B47-4828-81BB-E6BA4E314EAC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251,8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млн.руб. – обеспечение уличного освещения города;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4B8099-4733-436C-ADB7-EA9288AB2465}" type="parTrans" cxnId="{BC7B0187-46D8-4708-A994-51AADB38CEBA}">
      <dgm:prSet/>
      <dgm:spPr/>
      <dgm:t>
        <a:bodyPr/>
        <a:lstStyle/>
        <a:p>
          <a:endParaRPr lang="ru-RU"/>
        </a:p>
      </dgm:t>
    </dgm:pt>
    <dgm:pt modelId="{781A542B-8410-45A5-8F6A-8D83D5F47165}" type="sibTrans" cxnId="{BC7B0187-46D8-4708-A994-51AADB38CEBA}">
      <dgm:prSet/>
      <dgm:spPr/>
      <dgm:t>
        <a:bodyPr/>
        <a:lstStyle/>
        <a:p>
          <a:endParaRPr lang="ru-RU"/>
        </a:p>
      </dgm:t>
    </dgm:pt>
    <dgm:pt modelId="{6C61A940-A8F1-4DAF-8454-E52A6927DA56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23,9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млн.руб. – содержание и ремонт объектов благоустройства (братские захоронения и памятные места, детские и спортивные площадки, фонтаны, оформление территории города к праздничным датам, организация ярмарок и т.п.);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66A282-FC0B-4394-86AF-8614AC695A30}" type="parTrans" cxnId="{84E1A8EF-C0DC-491C-BB98-59B69952A256}">
      <dgm:prSet/>
      <dgm:spPr/>
      <dgm:t>
        <a:bodyPr/>
        <a:lstStyle/>
        <a:p>
          <a:endParaRPr lang="ru-RU"/>
        </a:p>
      </dgm:t>
    </dgm:pt>
    <dgm:pt modelId="{8C95FB01-B731-4276-A9CF-7A239867E475}" type="sibTrans" cxnId="{84E1A8EF-C0DC-491C-BB98-59B69952A256}">
      <dgm:prSet/>
      <dgm:spPr/>
      <dgm:t>
        <a:bodyPr/>
        <a:lstStyle/>
        <a:p>
          <a:endParaRPr lang="ru-RU"/>
        </a:p>
      </dgm:t>
    </dgm:pt>
    <dgm:pt modelId="{415BCF3B-A60F-4AEF-82FB-08102C1C216D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4,0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– приобретение техники.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1369D9-77F6-48FC-8303-31F179FC6016}" type="parTrans" cxnId="{9F9DBA08-2727-4E86-8C4B-F04C826214E1}">
      <dgm:prSet/>
      <dgm:spPr/>
      <dgm:t>
        <a:bodyPr/>
        <a:lstStyle/>
        <a:p>
          <a:endParaRPr lang="ru-RU"/>
        </a:p>
      </dgm:t>
    </dgm:pt>
    <dgm:pt modelId="{BD63466C-4C8A-4D60-8FE8-488AEC9C254B}" type="sibTrans" cxnId="{9F9DBA08-2727-4E86-8C4B-F04C826214E1}">
      <dgm:prSet/>
      <dgm:spPr/>
      <dgm:t>
        <a:bodyPr/>
        <a:lstStyle/>
        <a:p>
          <a:endParaRPr lang="ru-RU"/>
        </a:p>
      </dgm:t>
    </dgm:pt>
    <dgm:pt modelId="{5A65A9DC-0ABB-41F3-A0B2-F35917BE66D4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116,1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– благоустройство 6 общественных территорий;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101489-C05D-4033-AD6B-83A6AABF4BD7}" type="parTrans" cxnId="{681A9C6D-CC63-4D97-B074-66DC2EB945FF}">
      <dgm:prSet/>
      <dgm:spPr/>
      <dgm:t>
        <a:bodyPr/>
        <a:lstStyle/>
        <a:p>
          <a:endParaRPr lang="ru-RU"/>
        </a:p>
      </dgm:t>
    </dgm:pt>
    <dgm:pt modelId="{00B8A9C6-8DB5-40BF-B9A0-3F5FF2B23A62}" type="sibTrans" cxnId="{681A9C6D-CC63-4D97-B074-66DC2EB945FF}">
      <dgm:prSet/>
      <dgm:spPr/>
      <dgm:t>
        <a:bodyPr/>
        <a:lstStyle/>
        <a:p>
          <a:endParaRPr lang="ru-RU"/>
        </a:p>
      </dgm:t>
    </dgm:pt>
    <dgm:pt modelId="{30AA26E1-F468-482D-BFA6-53ADD66EAD59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21,2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- мероприятия программы поддержки местных инициатив.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F2EAF9-C237-4709-9DD1-1C422826790E}" type="parTrans" cxnId="{23F92580-C9E5-49CA-A051-76573C0554F2}">
      <dgm:prSet/>
      <dgm:spPr/>
      <dgm:t>
        <a:bodyPr/>
        <a:lstStyle/>
        <a:p>
          <a:endParaRPr lang="ru-RU"/>
        </a:p>
      </dgm:t>
    </dgm:pt>
    <dgm:pt modelId="{8B3EC0E7-6A4C-476E-AF34-525EF6CFFA65}" type="sibTrans" cxnId="{23F92580-C9E5-49CA-A051-76573C0554F2}">
      <dgm:prSet/>
      <dgm:spPr/>
      <dgm:t>
        <a:bodyPr/>
        <a:lstStyle/>
        <a:p>
          <a:endParaRPr lang="ru-RU"/>
        </a:p>
      </dgm:t>
    </dgm:pt>
    <dgm:pt modelId="{E16DF67A-0ADD-470B-98E2-E80E186D3A98}" type="pres">
      <dgm:prSet presAssocID="{3D89D1B6-A782-4A66-AE34-3A55B2C2E9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0D83AB-7FE0-4DAA-89B3-7E900B4579A5}" type="pres">
      <dgm:prSet presAssocID="{FE9B0B13-24C3-41DA-BBE7-798054303E56}" presName="linNode" presStyleCnt="0"/>
      <dgm:spPr/>
    </dgm:pt>
    <dgm:pt modelId="{CA916508-04B9-482D-98F9-FB669E00C4F4}" type="pres">
      <dgm:prSet presAssocID="{FE9B0B13-24C3-41DA-BBE7-798054303E56}" presName="parentText" presStyleLbl="node1" presStyleIdx="0" presStyleCnt="2" custScaleY="65248" custLinFactNeighborY="3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F8531-0A53-4FD0-9882-EAE5163A433E}" type="pres">
      <dgm:prSet presAssocID="{FE9B0B13-24C3-41DA-BBE7-798054303E56}" presName="descendantText" presStyleLbl="alignAccFollowNode1" presStyleIdx="0" presStyleCnt="2" custScaleX="116667" custScaleY="69441" custLinFactNeighborX="735" custLinFactNeighborY="2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15881-2977-4892-BBBD-1F179D7E477F}" type="pres">
      <dgm:prSet presAssocID="{FE600744-568D-4869-AEBF-A2561A0E69D9}" presName="sp" presStyleCnt="0"/>
      <dgm:spPr/>
    </dgm:pt>
    <dgm:pt modelId="{C31E5BEE-87DB-42FD-BDBC-30AEC0EE271F}" type="pres">
      <dgm:prSet presAssocID="{D1DBA97F-05F6-4DF2-B0C1-A1ECEC93C555}" presName="linNode" presStyleCnt="0"/>
      <dgm:spPr/>
    </dgm:pt>
    <dgm:pt modelId="{2CE0EA79-543B-4CCD-B7AA-E33A5E6E633B}" type="pres">
      <dgm:prSet presAssocID="{D1DBA97F-05F6-4DF2-B0C1-A1ECEC93C555}" presName="parentText" presStyleLbl="node1" presStyleIdx="1" presStyleCnt="2" custScaleX="91481" custScaleY="54792" custLinFactNeighborY="-1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BB875-BAFF-42BF-ABFB-086319446ED7}" type="pres">
      <dgm:prSet presAssocID="{D1DBA97F-05F6-4DF2-B0C1-A1ECEC93C555}" presName="descendantText" presStyleLbl="alignAccFollowNode1" presStyleIdx="1" presStyleCnt="2" custScaleX="106638" custScaleY="60255" custLinFactNeighborX="575" custLinFactNeighborY="-1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1A7D70-1E4F-40E6-9689-0924D554DF2B}" type="presOf" srcId="{9480E0B4-2B2F-4B49-8253-ABED4FE9BE16}" destId="{CB4BB875-BAFF-42BF-ABFB-086319446ED7}" srcOrd="0" destOrd="0" presId="urn:microsoft.com/office/officeart/2005/8/layout/vList5"/>
    <dgm:cxn modelId="{51BAC6E2-5967-4EAF-847E-6A8BF0FE5F00}" type="presOf" srcId="{D1DBA97F-05F6-4DF2-B0C1-A1ECEC93C555}" destId="{2CE0EA79-543B-4CCD-B7AA-E33A5E6E633B}" srcOrd="0" destOrd="0" presId="urn:microsoft.com/office/officeart/2005/8/layout/vList5"/>
    <dgm:cxn modelId="{84E1A8EF-C0DC-491C-BB98-59B69952A256}" srcId="{FE9B0B13-24C3-41DA-BBE7-798054303E56}" destId="{6C61A940-A8F1-4DAF-8454-E52A6927DA56}" srcOrd="3" destOrd="0" parTransId="{A966A282-FC0B-4394-86AF-8614AC695A30}" sibTransId="{8C95FB01-B731-4276-A9CF-7A239867E475}"/>
    <dgm:cxn modelId="{4C85ED33-28C9-4C52-BB75-DA4AC14367BE}" type="presOf" srcId="{FE9B0B13-24C3-41DA-BBE7-798054303E56}" destId="{CA916508-04B9-482D-98F9-FB669E00C4F4}" srcOrd="0" destOrd="0" presId="urn:microsoft.com/office/officeart/2005/8/layout/vList5"/>
    <dgm:cxn modelId="{23F92580-C9E5-49CA-A051-76573C0554F2}" srcId="{D1DBA97F-05F6-4DF2-B0C1-A1ECEC93C555}" destId="{30AA26E1-F468-482D-BFA6-53ADD66EAD59}" srcOrd="1" destOrd="0" parTransId="{27F2EAF9-C237-4709-9DD1-1C422826790E}" sibTransId="{8B3EC0E7-6A4C-476E-AF34-525EF6CFFA65}"/>
    <dgm:cxn modelId="{AF5A1E56-7995-46B7-893B-85E7FBA35295}" type="presOf" srcId="{30AA26E1-F468-482D-BFA6-53ADD66EAD59}" destId="{CB4BB875-BAFF-42BF-ABFB-086319446ED7}" srcOrd="0" destOrd="1" presId="urn:microsoft.com/office/officeart/2005/8/layout/vList5"/>
    <dgm:cxn modelId="{72210C89-6727-4562-BA9C-5355B509B55F}" srcId="{3D89D1B6-A782-4A66-AE34-3A55B2C2E95D}" destId="{FE9B0B13-24C3-41DA-BBE7-798054303E56}" srcOrd="0" destOrd="0" parTransId="{B035A427-0E9A-49B3-8B49-6321E630B23A}" sibTransId="{FE600744-568D-4869-AEBF-A2561A0E69D9}"/>
    <dgm:cxn modelId="{BD1B86F7-97B6-47B5-A9D0-DC1D8DA610F8}" srcId="{3D89D1B6-A782-4A66-AE34-3A55B2C2E95D}" destId="{D1DBA97F-05F6-4DF2-B0C1-A1ECEC93C555}" srcOrd="1" destOrd="0" parTransId="{966AE5F1-E206-4291-8C21-241B263F5807}" sibTransId="{CF587F39-00E2-4E18-A084-ECF13AB23823}"/>
    <dgm:cxn modelId="{E17FFC0D-E4A2-4A2A-BC0F-FCDCDE3069FB}" type="presOf" srcId="{E2BCAF46-1B47-4828-81BB-E6BA4E314EAC}" destId="{5F7F8531-0A53-4FD0-9882-EAE5163A433E}" srcOrd="0" destOrd="2" presId="urn:microsoft.com/office/officeart/2005/8/layout/vList5"/>
    <dgm:cxn modelId="{15EB6FA2-DF80-4E81-B027-BCEA625A5370}" type="presOf" srcId="{5A65A9DC-0ABB-41F3-A0B2-F35917BE66D4}" destId="{5F7F8531-0A53-4FD0-9882-EAE5163A433E}" srcOrd="0" destOrd="1" presId="urn:microsoft.com/office/officeart/2005/8/layout/vList5"/>
    <dgm:cxn modelId="{EA71BC6F-4C2A-469A-ACB8-543748EE6EF7}" srcId="{D1DBA97F-05F6-4DF2-B0C1-A1ECEC93C555}" destId="{9480E0B4-2B2F-4B49-8253-ABED4FE9BE16}" srcOrd="0" destOrd="0" parTransId="{75D2863F-E4A0-4E50-9AE8-FE7CE459B14D}" sibTransId="{07F2FB48-A1F1-44CB-AD53-81A88A729A30}"/>
    <dgm:cxn modelId="{3A60D734-C6CD-4B9B-B60C-7A326868A009}" srcId="{FE9B0B13-24C3-41DA-BBE7-798054303E56}" destId="{E1C0A2EE-E31E-4AAB-9A3F-EF2E1FE11C29}" srcOrd="0" destOrd="0" parTransId="{DD4F2A1E-FCF3-4166-BE26-378D50D7F6D0}" sibTransId="{9CF6A54D-E24C-49DF-B70A-C539305A904F}"/>
    <dgm:cxn modelId="{C61D6696-D899-4263-AC8D-8E8CA3481EA3}" type="presOf" srcId="{6C61A940-A8F1-4DAF-8454-E52A6927DA56}" destId="{5F7F8531-0A53-4FD0-9882-EAE5163A433E}" srcOrd="0" destOrd="3" presId="urn:microsoft.com/office/officeart/2005/8/layout/vList5"/>
    <dgm:cxn modelId="{9F9DBA08-2727-4E86-8C4B-F04C826214E1}" srcId="{FE9B0B13-24C3-41DA-BBE7-798054303E56}" destId="{415BCF3B-A60F-4AEF-82FB-08102C1C216D}" srcOrd="4" destOrd="0" parTransId="{501369D9-77F6-48FC-8303-31F179FC6016}" sibTransId="{BD63466C-4C8A-4D60-8FE8-488AEC9C254B}"/>
    <dgm:cxn modelId="{8DF1F2C3-DA18-4747-A2A5-6552B53C38CF}" type="presOf" srcId="{3D89D1B6-A782-4A66-AE34-3A55B2C2E95D}" destId="{E16DF67A-0ADD-470B-98E2-E80E186D3A98}" srcOrd="0" destOrd="0" presId="urn:microsoft.com/office/officeart/2005/8/layout/vList5"/>
    <dgm:cxn modelId="{681A9C6D-CC63-4D97-B074-66DC2EB945FF}" srcId="{FE9B0B13-24C3-41DA-BBE7-798054303E56}" destId="{5A65A9DC-0ABB-41F3-A0B2-F35917BE66D4}" srcOrd="1" destOrd="0" parTransId="{A9101489-C05D-4033-AD6B-83A6AABF4BD7}" sibTransId="{00B8A9C6-8DB5-40BF-B9A0-3F5FF2B23A62}"/>
    <dgm:cxn modelId="{9BDC065D-B3D9-42DA-AAC2-DB84FA77DB99}" type="presOf" srcId="{E1C0A2EE-E31E-4AAB-9A3F-EF2E1FE11C29}" destId="{5F7F8531-0A53-4FD0-9882-EAE5163A433E}" srcOrd="0" destOrd="0" presId="urn:microsoft.com/office/officeart/2005/8/layout/vList5"/>
    <dgm:cxn modelId="{BC7B0187-46D8-4708-A994-51AADB38CEBA}" srcId="{FE9B0B13-24C3-41DA-BBE7-798054303E56}" destId="{E2BCAF46-1B47-4828-81BB-E6BA4E314EAC}" srcOrd="2" destOrd="0" parTransId="{0E4B8099-4733-436C-ADB7-EA9288AB2465}" sibTransId="{781A542B-8410-45A5-8F6A-8D83D5F47165}"/>
    <dgm:cxn modelId="{BA539594-6375-4D95-8029-02BF6C3E7918}" type="presOf" srcId="{415BCF3B-A60F-4AEF-82FB-08102C1C216D}" destId="{5F7F8531-0A53-4FD0-9882-EAE5163A433E}" srcOrd="0" destOrd="4" presId="urn:microsoft.com/office/officeart/2005/8/layout/vList5"/>
    <dgm:cxn modelId="{40C08BEB-AD53-42E7-B06A-9807F15C2924}" type="presParOf" srcId="{E16DF67A-0ADD-470B-98E2-E80E186D3A98}" destId="{D80D83AB-7FE0-4DAA-89B3-7E900B4579A5}" srcOrd="0" destOrd="0" presId="urn:microsoft.com/office/officeart/2005/8/layout/vList5"/>
    <dgm:cxn modelId="{98382B37-49B7-45C1-BF23-E2F9F1DBE8F7}" type="presParOf" srcId="{D80D83AB-7FE0-4DAA-89B3-7E900B4579A5}" destId="{CA916508-04B9-482D-98F9-FB669E00C4F4}" srcOrd="0" destOrd="0" presId="urn:microsoft.com/office/officeart/2005/8/layout/vList5"/>
    <dgm:cxn modelId="{900EE7D4-E770-46BF-A1DF-907AF6487167}" type="presParOf" srcId="{D80D83AB-7FE0-4DAA-89B3-7E900B4579A5}" destId="{5F7F8531-0A53-4FD0-9882-EAE5163A433E}" srcOrd="1" destOrd="0" presId="urn:microsoft.com/office/officeart/2005/8/layout/vList5"/>
    <dgm:cxn modelId="{9B985CDD-8503-4B3F-A8A9-15D2F1D9DCA3}" type="presParOf" srcId="{E16DF67A-0ADD-470B-98E2-E80E186D3A98}" destId="{1B015881-2977-4892-BBBD-1F179D7E477F}" srcOrd="1" destOrd="0" presId="urn:microsoft.com/office/officeart/2005/8/layout/vList5"/>
    <dgm:cxn modelId="{D6F72263-5EE0-4D30-9FAD-830BD004B162}" type="presParOf" srcId="{E16DF67A-0ADD-470B-98E2-E80E186D3A98}" destId="{C31E5BEE-87DB-42FD-BDBC-30AEC0EE271F}" srcOrd="2" destOrd="0" presId="urn:microsoft.com/office/officeart/2005/8/layout/vList5"/>
    <dgm:cxn modelId="{6694BC82-D11E-4B0D-A437-A70400EBB488}" type="presParOf" srcId="{C31E5BEE-87DB-42FD-BDBC-30AEC0EE271F}" destId="{2CE0EA79-543B-4CCD-B7AA-E33A5E6E633B}" srcOrd="0" destOrd="0" presId="urn:microsoft.com/office/officeart/2005/8/layout/vList5"/>
    <dgm:cxn modelId="{BA5FA289-8764-4AF4-B3B5-6A585407E817}" type="presParOf" srcId="{C31E5BEE-87DB-42FD-BDBC-30AEC0EE271F}" destId="{CB4BB875-BAFF-42BF-ABFB-086319446E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33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AEE8C65-B353-420F-B3CF-14D1D2962FBA}" type="presOf" srcId="{2AAB9AD4-0B2A-4827-9D47-6606F0244C7B}" destId="{F12F9EA1-A18A-4829-AE08-7D19F9E130EF}" srcOrd="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9E05D07-9262-4518-9233-33B9C772E10F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2F41B-9186-4021-88D8-DB7F8AE2EFA6}" type="presOf" srcId="{01FC1686-CD11-4D9B-B891-8B28AA9D8C31}" destId="{F7DB88F0-2F32-413B-ABF8-7EF5AC0ED0C6}" srcOrd="0" destOrd="0" presId="urn:microsoft.com/office/officeart/2005/8/layout/vList4#1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D2B8D-4D45-482E-901B-435A38A370B3}" type="presOf" srcId="{AB308548-16D7-4002-BD8A-AFDAD80407E9}" destId="{31099A72-11A0-49F1-88E4-515CDCEE709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6F573910-12E5-495F-A345-C41F142C1C5C}" type="doc">
      <dgm:prSet loTypeId="urn:microsoft.com/office/officeart/2005/8/layout/vList5" loCatId="list" qsTypeId="urn:microsoft.com/office/officeart/2005/8/quickstyle/3d2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2DD25212-1294-4A0E-A50B-0064C424579D}" type="pres">
      <dgm:prSet presAssocID="{6F573910-12E5-495F-A345-C41F142C1C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39275C1-E8EB-4812-8EA5-AD252E2AE367}" type="presOf" srcId="{6F573910-12E5-495F-A345-C41F142C1C5C}" destId="{2DD25212-1294-4A0E-A50B-0064C424579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D89D1B6-A782-4A66-AE34-3A55B2C2E95D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CFBF62D-C551-4C09-9269-8E439C856CC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Задача «Поддержание надлежащего уровня санитарного состояния территории города»</a:t>
          </a:r>
        </a:p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9,9 млн. руб.</a:t>
          </a:r>
          <a:endParaRPr lang="ru-RU" sz="16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C06F36-F00A-46C0-B59F-4BA33DF290D9}" type="parTrans" cxnId="{3B6D736B-072E-4D00-9CB3-47E2078F96FB}">
      <dgm:prSet/>
      <dgm:spPr/>
      <dgm:t>
        <a:bodyPr/>
        <a:lstStyle/>
        <a:p>
          <a:endParaRPr lang="ru-RU"/>
        </a:p>
      </dgm:t>
    </dgm:pt>
    <dgm:pt modelId="{6FD25545-8895-4187-B4DA-A3A88AC62288}" type="sibTrans" cxnId="{3B6D736B-072E-4D00-9CB3-47E2078F96FB}">
      <dgm:prSet/>
      <dgm:spPr/>
      <dgm:t>
        <a:bodyPr/>
        <a:lstStyle/>
        <a:p>
          <a:endParaRPr lang="ru-RU"/>
        </a:p>
      </dgm:t>
    </dgm:pt>
    <dgm:pt modelId="{C3357E60-BC44-4261-BF21-AD631098E166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35,6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– субсидии МБУ «Радуница» на выполнение работ по содержанию и благоустройству муниципальных кладбищ.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78C604-7918-4716-871B-AAD4756B717E}" type="parTrans" cxnId="{C20D3AC2-1B71-46C4-A8AA-ED43A0B8268C}">
      <dgm:prSet/>
      <dgm:spPr/>
      <dgm:t>
        <a:bodyPr/>
        <a:lstStyle/>
        <a:p>
          <a:endParaRPr lang="ru-RU"/>
        </a:p>
      </dgm:t>
    </dgm:pt>
    <dgm:pt modelId="{AECF26C3-5EE5-4E88-BF40-8106E821467C}" type="sibTrans" cxnId="{C20D3AC2-1B71-46C4-A8AA-ED43A0B8268C}">
      <dgm:prSet/>
      <dgm:spPr/>
      <dgm:t>
        <a:bodyPr/>
        <a:lstStyle/>
        <a:p>
          <a:endParaRPr lang="ru-RU"/>
        </a:p>
      </dgm:t>
    </dgm:pt>
    <dgm:pt modelId="{402FE898-4C6C-4DEF-B3D2-380173E81D3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Задача «Обеспечение создания и содержания мест захоронений»</a:t>
          </a:r>
        </a:p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35,6 млн. руб.</a:t>
          </a:r>
          <a:endParaRPr lang="ru-RU" sz="1600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4C0F338-2FAA-4463-8AF3-4F58DCBFB916}" type="parTrans" cxnId="{2D524E63-07E0-4166-93F7-015FAA1052A5}">
      <dgm:prSet/>
      <dgm:spPr/>
      <dgm:t>
        <a:bodyPr/>
        <a:lstStyle/>
        <a:p>
          <a:endParaRPr lang="ru-RU"/>
        </a:p>
      </dgm:t>
    </dgm:pt>
    <dgm:pt modelId="{2B25D38D-497D-4CF6-AAE7-A1F28FD4D7D4}" type="sibTrans" cxnId="{2D524E63-07E0-4166-93F7-015FAA1052A5}">
      <dgm:prSet/>
      <dgm:spPr/>
      <dgm:t>
        <a:bodyPr/>
        <a:lstStyle/>
        <a:p>
          <a:endParaRPr lang="ru-RU"/>
        </a:p>
      </dgm:t>
    </dgm:pt>
    <dgm:pt modelId="{FBC0D8B3-5B41-4688-875A-975FF7A0E079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3,9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– мероприятия по уборке города в период проведения праздничных мероприятий, проведение субботников;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1C2FE-C1B5-4E60-9235-A18C72C03659}" type="parTrans" cxnId="{FFD598AE-B73F-4B07-A326-F7E433B9D6AF}">
      <dgm:prSet/>
      <dgm:spPr/>
      <dgm:t>
        <a:bodyPr/>
        <a:lstStyle/>
        <a:p>
          <a:endParaRPr lang="ru-RU"/>
        </a:p>
      </dgm:t>
    </dgm:pt>
    <dgm:pt modelId="{6EF57413-6CEA-441B-BDA2-B7A8C2A34714}" type="sibTrans" cxnId="{FFD598AE-B73F-4B07-A326-F7E433B9D6AF}">
      <dgm:prSet/>
      <dgm:spPr/>
      <dgm:t>
        <a:bodyPr/>
        <a:lstStyle/>
        <a:p>
          <a:endParaRPr lang="ru-RU"/>
        </a:p>
      </dgm:t>
    </dgm:pt>
    <dgm:pt modelId="{BEC02DE4-EE40-4C80-977D-C4D55C63B580}">
      <dgm:prSet custT="1"/>
      <dgm:spPr/>
      <dgm:t>
        <a:bodyPr/>
        <a:lstStyle/>
        <a:p>
          <a:endParaRPr lang="ru-RU" sz="1400" b="1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306BF4-647F-4022-9F93-2D4F204A63B6}" type="parTrans" cxnId="{BEB1127D-26FF-4FD6-95E8-488A26E731B4}">
      <dgm:prSet/>
      <dgm:spPr/>
      <dgm:t>
        <a:bodyPr/>
        <a:lstStyle/>
        <a:p>
          <a:endParaRPr lang="ru-RU"/>
        </a:p>
      </dgm:t>
    </dgm:pt>
    <dgm:pt modelId="{267FBD47-3F43-4E54-AA70-EA60ABCC5298}" type="sibTrans" cxnId="{BEB1127D-26FF-4FD6-95E8-488A26E731B4}">
      <dgm:prSet/>
      <dgm:spPr/>
      <dgm:t>
        <a:bodyPr/>
        <a:lstStyle/>
        <a:p>
          <a:endParaRPr lang="ru-RU"/>
        </a:p>
      </dgm:t>
    </dgm:pt>
    <dgm:pt modelId="{7DF6BB94-9332-432B-832A-3D3FD798840D}">
      <dgm:prSet custT="1"/>
      <dgm:spPr/>
      <dgm:t>
        <a:bodyPr/>
        <a:lstStyle/>
        <a:p>
          <a:r>
            <a: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6,0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млн.руб. – обустройство муниципального приюта для животных без владельца.</a:t>
          </a:r>
        </a:p>
      </dgm:t>
    </dgm:pt>
    <dgm:pt modelId="{87D6FB8B-E51D-4944-AF69-8C809C216C38}" type="parTrans" cxnId="{37B0D232-43A2-4B17-B4F3-B8173AD86FBE}">
      <dgm:prSet/>
      <dgm:spPr/>
      <dgm:t>
        <a:bodyPr/>
        <a:lstStyle/>
        <a:p>
          <a:endParaRPr lang="ru-RU"/>
        </a:p>
      </dgm:t>
    </dgm:pt>
    <dgm:pt modelId="{401A1ABC-8B4F-46CE-A841-E134CA88668A}" type="sibTrans" cxnId="{37B0D232-43A2-4B17-B4F3-B8173AD86FBE}">
      <dgm:prSet/>
      <dgm:spPr/>
      <dgm:t>
        <a:bodyPr/>
        <a:lstStyle/>
        <a:p>
          <a:endParaRPr lang="ru-RU"/>
        </a:p>
      </dgm:t>
    </dgm:pt>
    <dgm:pt modelId="{3FA670B1-CBCA-4DA3-B4BB-37091B7C6178}">
      <dgm:prSet custT="1"/>
      <dgm:spPr/>
      <dgm:t>
        <a:bodyPr/>
        <a:lstStyle/>
        <a:p>
          <a:endParaRPr lang="ru-RU" sz="1400" b="1" dirty="0" smtClean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4513E9-25CF-4E48-A0C3-CA7350ACCA59}" type="parTrans" cxnId="{914092CE-4B18-47D0-8875-246AC699475E}">
      <dgm:prSet/>
      <dgm:spPr/>
      <dgm:t>
        <a:bodyPr/>
        <a:lstStyle/>
        <a:p>
          <a:endParaRPr lang="ru-RU"/>
        </a:p>
      </dgm:t>
    </dgm:pt>
    <dgm:pt modelId="{2E36C5DC-1249-45AA-A028-D144C10D2A95}" type="sibTrans" cxnId="{914092CE-4B18-47D0-8875-246AC699475E}">
      <dgm:prSet/>
      <dgm:spPr/>
      <dgm:t>
        <a:bodyPr/>
        <a:lstStyle/>
        <a:p>
          <a:endParaRPr lang="ru-RU"/>
        </a:p>
      </dgm:t>
    </dgm:pt>
    <dgm:pt modelId="{E16DF67A-0ADD-470B-98E2-E80E186D3A98}" type="pres">
      <dgm:prSet presAssocID="{3D89D1B6-A782-4A66-AE34-3A55B2C2E9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29E5-2C40-42BF-8BF8-D549ABAFB2C4}" type="pres">
      <dgm:prSet presAssocID="{4CFBF62D-C551-4C09-9269-8E439C856CC4}" presName="linNode" presStyleCnt="0"/>
      <dgm:spPr/>
    </dgm:pt>
    <dgm:pt modelId="{62D1B5C7-ADF3-40C6-B5A5-9A5FF419EF6C}" type="pres">
      <dgm:prSet presAssocID="{4CFBF62D-C551-4C09-9269-8E439C856CC4}" presName="parentText" presStyleLbl="node1" presStyleIdx="0" presStyleCnt="2" custScaleY="34797" custLinFactNeighborX="-21" custLinFactNeighborY="3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2266B-FC05-453C-974C-6B482031E690}" type="pres">
      <dgm:prSet presAssocID="{4CFBF62D-C551-4C09-9269-8E439C856CC4}" presName="descendantText" presStyleLbl="alignAccFollowNode1" presStyleIdx="0" presStyleCnt="2" custScaleX="123889" custScaleY="32853" custLinFactNeighborX="575" custLinFactNeighborY="5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E4C2A-B3C4-4EAB-B0D2-6EA029FFD9BB}" type="pres">
      <dgm:prSet presAssocID="{6FD25545-8895-4187-B4DA-A3A88AC62288}" presName="sp" presStyleCnt="0"/>
      <dgm:spPr/>
    </dgm:pt>
    <dgm:pt modelId="{7049751E-7592-49C8-A63B-CA415DB895A5}" type="pres">
      <dgm:prSet presAssocID="{402FE898-4C6C-4DEF-B3D2-380173E81D39}" presName="linNode" presStyleCnt="0"/>
      <dgm:spPr/>
    </dgm:pt>
    <dgm:pt modelId="{FE7FB921-3073-4C1B-BF75-D6A7967053D9}" type="pres">
      <dgm:prSet presAssocID="{402FE898-4C6C-4DEF-B3D2-380173E81D39}" presName="parentText" presStyleLbl="node1" presStyleIdx="1" presStyleCnt="2" custScaleX="85640" custScaleY="34347" custLinFactNeighborX="-1372" custLinFactNeighborY="26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AC0EE-336A-4A7A-94FA-BD6C78B31BD8}" type="pres">
      <dgm:prSet presAssocID="{402FE898-4C6C-4DEF-B3D2-380173E81D39}" presName="descendantText" presStyleLbl="alignAccFollowNode1" presStyleIdx="1" presStyleCnt="2" custScaleX="110072" custScaleY="36107" custLinFactNeighborX="535" custLinFactNeighborY="2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B0D232-43A2-4B17-B4F3-B8173AD86FBE}" srcId="{4CFBF62D-C551-4C09-9269-8E439C856CC4}" destId="{7DF6BB94-9332-432B-832A-3D3FD798840D}" srcOrd="1" destOrd="0" parTransId="{87D6FB8B-E51D-4944-AF69-8C809C216C38}" sibTransId="{401A1ABC-8B4F-46CE-A841-E134CA88668A}"/>
    <dgm:cxn modelId="{C2E2DC1A-56FF-4484-8739-1D7DCE5356A8}" type="presOf" srcId="{7DF6BB94-9332-432B-832A-3D3FD798840D}" destId="{E862266B-FC05-453C-974C-6B482031E690}" srcOrd="0" destOrd="1" presId="urn:microsoft.com/office/officeart/2005/8/layout/vList5"/>
    <dgm:cxn modelId="{C56DA5C6-7113-4786-B530-E6A9A41836B6}" type="presOf" srcId="{4CFBF62D-C551-4C09-9269-8E439C856CC4}" destId="{62D1B5C7-ADF3-40C6-B5A5-9A5FF419EF6C}" srcOrd="0" destOrd="0" presId="urn:microsoft.com/office/officeart/2005/8/layout/vList5"/>
    <dgm:cxn modelId="{FFD598AE-B73F-4B07-A326-F7E433B9D6AF}" srcId="{4CFBF62D-C551-4C09-9269-8E439C856CC4}" destId="{FBC0D8B3-5B41-4688-875A-975FF7A0E079}" srcOrd="0" destOrd="0" parTransId="{5971C2FE-C1B5-4E60-9235-A18C72C03659}" sibTransId="{6EF57413-6CEA-441B-BDA2-B7A8C2A34714}"/>
    <dgm:cxn modelId="{BEB1127D-26FF-4FD6-95E8-488A26E731B4}" srcId="{402FE898-4C6C-4DEF-B3D2-380173E81D39}" destId="{BEC02DE4-EE40-4C80-977D-C4D55C63B580}" srcOrd="1" destOrd="0" parTransId="{4E306BF4-647F-4022-9F93-2D4F204A63B6}" sibTransId="{267FBD47-3F43-4E54-AA70-EA60ABCC5298}"/>
    <dgm:cxn modelId="{914092CE-4B18-47D0-8875-246AC699475E}" srcId="{4CFBF62D-C551-4C09-9269-8E439C856CC4}" destId="{3FA670B1-CBCA-4DA3-B4BB-37091B7C6178}" srcOrd="2" destOrd="0" parTransId="{054513E9-25CF-4E48-A0C3-CA7350ACCA59}" sibTransId="{2E36C5DC-1249-45AA-A028-D144C10D2A95}"/>
    <dgm:cxn modelId="{A8E20E9F-76ED-4089-929B-66617E4C28C0}" type="presOf" srcId="{BEC02DE4-EE40-4C80-977D-C4D55C63B580}" destId="{7FDAC0EE-336A-4A7A-94FA-BD6C78B31BD8}" srcOrd="0" destOrd="1" presId="urn:microsoft.com/office/officeart/2005/8/layout/vList5"/>
    <dgm:cxn modelId="{2D524E63-07E0-4166-93F7-015FAA1052A5}" srcId="{3D89D1B6-A782-4A66-AE34-3A55B2C2E95D}" destId="{402FE898-4C6C-4DEF-B3D2-380173E81D39}" srcOrd="1" destOrd="0" parTransId="{C4C0F338-2FAA-4463-8AF3-4F58DCBFB916}" sibTransId="{2B25D38D-497D-4CF6-AAE7-A1F28FD4D7D4}"/>
    <dgm:cxn modelId="{67356428-B6B6-4CEE-A11F-EBEF9466FD62}" type="presOf" srcId="{3FA670B1-CBCA-4DA3-B4BB-37091B7C6178}" destId="{E862266B-FC05-453C-974C-6B482031E690}" srcOrd="0" destOrd="2" presId="urn:microsoft.com/office/officeart/2005/8/layout/vList5"/>
    <dgm:cxn modelId="{EFAC5CDE-449B-4FAE-A0A0-30D4B494660D}" type="presOf" srcId="{3D89D1B6-A782-4A66-AE34-3A55B2C2E95D}" destId="{E16DF67A-0ADD-470B-98E2-E80E186D3A98}" srcOrd="0" destOrd="0" presId="urn:microsoft.com/office/officeart/2005/8/layout/vList5"/>
    <dgm:cxn modelId="{3B6D736B-072E-4D00-9CB3-47E2078F96FB}" srcId="{3D89D1B6-A782-4A66-AE34-3A55B2C2E95D}" destId="{4CFBF62D-C551-4C09-9269-8E439C856CC4}" srcOrd="0" destOrd="0" parTransId="{FCC06F36-F00A-46C0-B59F-4BA33DF290D9}" sibTransId="{6FD25545-8895-4187-B4DA-A3A88AC62288}"/>
    <dgm:cxn modelId="{357299CA-7554-47B7-B515-2EB35D5E3A03}" type="presOf" srcId="{402FE898-4C6C-4DEF-B3D2-380173E81D39}" destId="{FE7FB921-3073-4C1B-BF75-D6A7967053D9}" srcOrd="0" destOrd="0" presId="urn:microsoft.com/office/officeart/2005/8/layout/vList5"/>
    <dgm:cxn modelId="{62BD32BC-AB94-440F-85B2-422A298667F0}" type="presOf" srcId="{C3357E60-BC44-4261-BF21-AD631098E166}" destId="{7FDAC0EE-336A-4A7A-94FA-BD6C78B31BD8}" srcOrd="0" destOrd="0" presId="urn:microsoft.com/office/officeart/2005/8/layout/vList5"/>
    <dgm:cxn modelId="{C20D3AC2-1B71-46C4-A8AA-ED43A0B8268C}" srcId="{402FE898-4C6C-4DEF-B3D2-380173E81D39}" destId="{C3357E60-BC44-4261-BF21-AD631098E166}" srcOrd="0" destOrd="0" parTransId="{4378C604-7918-4716-871B-AAD4756B717E}" sibTransId="{AECF26C3-5EE5-4E88-BF40-8106E821467C}"/>
    <dgm:cxn modelId="{6ECAF065-5E12-426C-85CC-E2C2E34707E4}" type="presOf" srcId="{FBC0D8B3-5B41-4688-875A-975FF7A0E079}" destId="{E862266B-FC05-453C-974C-6B482031E690}" srcOrd="0" destOrd="0" presId="urn:microsoft.com/office/officeart/2005/8/layout/vList5"/>
    <dgm:cxn modelId="{1D9F8F12-F4C7-4E31-B399-BD866F58DF15}" type="presParOf" srcId="{E16DF67A-0ADD-470B-98E2-E80E186D3A98}" destId="{982129E5-2C40-42BF-8BF8-D549ABAFB2C4}" srcOrd="0" destOrd="0" presId="urn:microsoft.com/office/officeart/2005/8/layout/vList5"/>
    <dgm:cxn modelId="{696C198D-9DD2-4504-BAF4-D167BDA16564}" type="presParOf" srcId="{982129E5-2C40-42BF-8BF8-D549ABAFB2C4}" destId="{62D1B5C7-ADF3-40C6-B5A5-9A5FF419EF6C}" srcOrd="0" destOrd="0" presId="urn:microsoft.com/office/officeart/2005/8/layout/vList5"/>
    <dgm:cxn modelId="{81533FBA-7F5A-41FE-9821-61412B9BE351}" type="presParOf" srcId="{982129E5-2C40-42BF-8BF8-D549ABAFB2C4}" destId="{E862266B-FC05-453C-974C-6B482031E690}" srcOrd="1" destOrd="0" presId="urn:microsoft.com/office/officeart/2005/8/layout/vList5"/>
    <dgm:cxn modelId="{7B5F7DE1-223F-4ACC-9839-E961BF14169F}" type="presParOf" srcId="{E16DF67A-0ADD-470B-98E2-E80E186D3A98}" destId="{7F8E4C2A-B3C4-4EAB-B0D2-6EA029FFD9BB}" srcOrd="1" destOrd="0" presId="urn:microsoft.com/office/officeart/2005/8/layout/vList5"/>
    <dgm:cxn modelId="{B4F67A81-0B64-4D2B-ADF6-E82C740B975A}" type="presParOf" srcId="{E16DF67A-0ADD-470B-98E2-E80E186D3A98}" destId="{7049751E-7592-49C8-A63B-CA415DB895A5}" srcOrd="2" destOrd="0" presId="urn:microsoft.com/office/officeart/2005/8/layout/vList5"/>
    <dgm:cxn modelId="{2CC4B1C6-B3B8-46ED-8EAD-65D8321F3D6B}" type="presParOf" srcId="{7049751E-7592-49C8-A63B-CA415DB895A5}" destId="{FE7FB921-3073-4C1B-BF75-D6A7967053D9}" srcOrd="0" destOrd="0" presId="urn:microsoft.com/office/officeart/2005/8/layout/vList5"/>
    <dgm:cxn modelId="{CBBF4668-587B-46D0-8C4E-FCD59E64D1B8}" type="presParOf" srcId="{7049751E-7592-49C8-A63B-CA415DB895A5}" destId="{7FDAC0EE-336A-4A7A-94FA-BD6C78B31B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3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65ABFF"/>
        </a:solidFill>
        <a:ln>
          <a:solidFill>
            <a:srgbClr val="0000FF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«Развитие дошкольного образования»</a:t>
          </a:r>
          <a:endParaRPr lang="ru-RU" sz="1400" b="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786,5 млн.руб.</a:t>
          </a:r>
          <a:endParaRPr lang="ru-RU" sz="20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640,2 млн. руб. </a:t>
          </a:r>
          <a:r>
            <a:rPr lang="ru-RU" sz="13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присмотра и ухода за детьми, обеспечение содержания зданий и сооружений в муниципальных образовательных учреждениях, реализующих основную общеобразовательную программу дошкольного образования;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E7D71C20-4D72-44A2-93E3-F80B67E90D3B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0,02 млн. руб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Создание условий для воспитания гармонично развитой творческой личности и обеспечения комплексной деятельности по сохранению и укреплению здоровья воспитанников;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85C0BC-55E9-4DA7-80C4-863209DBB905}" type="parTrans" cxnId="{403DD61F-57EB-4493-AAC0-F475437FFFD3}">
      <dgm:prSet/>
      <dgm:spPr/>
      <dgm:t>
        <a:bodyPr/>
        <a:lstStyle/>
        <a:p>
          <a:endParaRPr lang="ru-RU"/>
        </a:p>
      </dgm:t>
    </dgm:pt>
    <dgm:pt modelId="{53026F84-764C-47F2-B1E4-ABC837BE1DB8}" type="sibTrans" cxnId="{403DD61F-57EB-4493-AAC0-F475437FFFD3}">
      <dgm:prSet/>
      <dgm:spPr/>
      <dgm:t>
        <a:bodyPr/>
        <a:lstStyle/>
        <a:p>
          <a:endParaRPr lang="ru-RU"/>
        </a:p>
      </dgm:t>
    </dgm:pt>
    <dgm:pt modelId="{8AA9BFDF-685D-44D3-ADF4-4B32312881E9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marR="0" indent="0" algn="just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5,1 млн. руб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Укрепление материально-технической базы образовательных учреждений, реализующих основную общеобразовательную программу дошкольного образования;</a:t>
          </a:r>
        </a:p>
      </dgm:t>
    </dgm:pt>
    <dgm:pt modelId="{817AC4F1-E5B3-4A55-B363-9653366B9D15}" type="sibTrans" cxnId="{57A793C0-E54D-4079-BC04-8D1C76FC080F}">
      <dgm:prSet/>
      <dgm:spPr/>
      <dgm:t>
        <a:bodyPr/>
        <a:lstStyle/>
        <a:p>
          <a:endParaRPr lang="ru-RU"/>
        </a:p>
      </dgm:t>
    </dgm:pt>
    <dgm:pt modelId="{BCEF1CDC-8993-4334-8BA1-B1CD6DF78C16}" type="parTrans" cxnId="{57A793C0-E54D-4079-BC04-8D1C76FC080F}">
      <dgm:prSet/>
      <dgm:spPr/>
      <dgm:t>
        <a:bodyPr/>
        <a:lstStyle/>
        <a:p>
          <a:endParaRPr lang="ru-RU"/>
        </a:p>
      </dgm:t>
    </dgm:pt>
    <dgm:pt modelId="{348A00CF-18CC-4D1F-8029-E8FA4202E61B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5,8 млн. руб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Осуществление комплекса мер по обеспечению теплового режима, энергосбережения и холодного водоснабжения в дошкольных образовательных учреждениях;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C6F927-F4FC-4EE5-9E52-F0465F3972F6}" type="parTrans" cxnId="{FA83C37B-7B1F-4EEB-82D7-EC904FF57E97}">
      <dgm:prSet/>
      <dgm:spPr/>
      <dgm:t>
        <a:bodyPr/>
        <a:lstStyle/>
        <a:p>
          <a:endParaRPr lang="ru-RU"/>
        </a:p>
      </dgm:t>
    </dgm:pt>
    <dgm:pt modelId="{15B79B92-0405-4DDF-B308-7AEABFFB054E}" type="sibTrans" cxnId="{FA83C37B-7B1F-4EEB-82D7-EC904FF57E97}">
      <dgm:prSet/>
      <dgm:spPr/>
      <dgm:t>
        <a:bodyPr/>
        <a:lstStyle/>
        <a:p>
          <a:endParaRPr lang="ru-RU"/>
        </a:p>
      </dgm:t>
    </dgm:pt>
    <dgm:pt modelId="{4EFB9A32-E356-48E9-A7F5-1C926DF7DDE9}">
      <dgm:prSet custT="1"/>
      <dgm:spPr/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124,8 млн. руб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компенсации части родительской платы за присмотр и уход за ребенком  в муниципальных образовательных организациях и иных образовательных организациях (за исключением государственных образовательных организаций, реализующих образовательную программу дошкольного образования); 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7214CB-155F-4863-B84D-AB3245DD14CC}" type="parTrans" cxnId="{708FAA10-DEE4-47D6-A912-7FD701067E38}">
      <dgm:prSet/>
      <dgm:spPr/>
      <dgm:t>
        <a:bodyPr/>
        <a:lstStyle/>
        <a:p>
          <a:endParaRPr lang="ru-RU"/>
        </a:p>
      </dgm:t>
    </dgm:pt>
    <dgm:pt modelId="{79AD8B17-8E24-4E65-A2D0-2AB1054E89AF}" type="sibTrans" cxnId="{708FAA10-DEE4-47D6-A912-7FD701067E38}">
      <dgm:prSet/>
      <dgm:spPr/>
      <dgm:t>
        <a:bodyPr/>
        <a:lstStyle/>
        <a:p>
          <a:endParaRPr lang="ru-RU"/>
        </a:p>
      </dgm:t>
    </dgm:pt>
    <dgm:pt modelId="{A4295A7B-A064-4CA0-BFDD-E7DAD466A175}">
      <dgm:prSet custT="1"/>
      <dgm:spPr/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893,3 млн. руб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 государственных гарантий реализации прав на получение общедоступного и бесплатного дошкольного образования  в муниципальных дошкольных образовательных организациях;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B8CB6A-EDC0-4FC6-8717-7B7314434D54}" type="parTrans" cxnId="{63FBEA02-4616-4A01-A540-0A476BA1A7AF}">
      <dgm:prSet/>
      <dgm:spPr/>
      <dgm:t>
        <a:bodyPr/>
        <a:lstStyle/>
        <a:p>
          <a:endParaRPr lang="ru-RU"/>
        </a:p>
      </dgm:t>
    </dgm:pt>
    <dgm:pt modelId="{AB5CF5EF-6946-422A-BCAA-0261FE652001}" type="sibTrans" cxnId="{63FBEA02-4616-4A01-A540-0A476BA1A7AF}">
      <dgm:prSet/>
      <dgm:spPr/>
      <dgm:t>
        <a:bodyPr/>
        <a:lstStyle/>
        <a:p>
          <a:endParaRPr lang="ru-RU"/>
        </a:p>
      </dgm:t>
    </dgm:pt>
    <dgm:pt modelId="{8A7CFEEA-EFCD-4CDA-B640-9B0D34F304FC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marR="0" indent="0" algn="just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12,3 млн. руб. -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Обеспечение комплексной безопасности зданий и помещений образовательных учреждений, реализующих основную общеобразовательную программу дошкольного образования;</a:t>
          </a:r>
        </a:p>
      </dgm:t>
    </dgm:pt>
    <dgm:pt modelId="{8DA2B64D-2513-41A8-9EEB-295F9FB56AB8}" type="parTrans" cxnId="{C5AD70F0-F55F-422D-8F02-A212440D60B0}">
      <dgm:prSet/>
      <dgm:spPr/>
      <dgm:t>
        <a:bodyPr/>
        <a:lstStyle/>
        <a:p>
          <a:endParaRPr lang="ru-RU"/>
        </a:p>
      </dgm:t>
    </dgm:pt>
    <dgm:pt modelId="{114B6544-EB06-4128-A2B9-8059402C6250}" type="sibTrans" cxnId="{C5AD70F0-F55F-422D-8F02-A212440D60B0}">
      <dgm:prSet/>
      <dgm:spPr/>
      <dgm:t>
        <a:bodyPr/>
        <a:lstStyle/>
        <a:p>
          <a:endParaRPr lang="ru-RU"/>
        </a:p>
      </dgm:t>
    </dgm:pt>
    <dgm:pt modelId="{E5C7E9C6-F37D-4059-B6B0-103996341420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marL="114300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105,0 млн.руб. </a:t>
          </a:r>
          <a:r>
            <a:rPr lang="ru-RU" sz="13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– Ввод новых зданий в систему дошкольного образования, в т.ч. в рамках реализации национального проекта «Демография» (ФП «Содействие занятости женщин – создание условий дошкольного образования для детей в возрасте до трех лет»)»;</a:t>
          </a:r>
          <a:endParaRPr lang="ru-RU" sz="13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867354-B44A-489E-9836-2F7F266C5B7B}" type="parTrans" cxnId="{117EB59E-6AFA-4965-B808-10F07442FF4E}">
      <dgm:prSet/>
      <dgm:spPr/>
      <dgm:t>
        <a:bodyPr/>
        <a:lstStyle/>
        <a:p>
          <a:endParaRPr lang="ru-RU"/>
        </a:p>
      </dgm:t>
    </dgm:pt>
    <dgm:pt modelId="{A6490EB2-7D91-46E4-8C8C-E7808209B1AC}" type="sibTrans" cxnId="{117EB59E-6AFA-4965-B808-10F07442FF4E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1" custScaleX="72727" custScaleY="100000" custLinFactNeighborX="-7671" custLinFactNeighborY="-23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1" custScaleX="116390" custScaleY="125122" custLinFactNeighborX="110" custLinFactNeighborY="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793C0-E54D-4079-BC04-8D1C76FC080F}" srcId="{2A42A37A-AE38-43A4-9380-D150C72E91C4}" destId="{8AA9BFDF-685D-44D3-ADF4-4B32312881E9}" srcOrd="2" destOrd="0" parTransId="{BCEF1CDC-8993-4334-8BA1-B1CD6DF78C16}" sibTransId="{817AC4F1-E5B3-4A55-B363-9653366B9D15}"/>
    <dgm:cxn modelId="{C5AD70F0-F55F-422D-8F02-A212440D60B0}" srcId="{2A42A37A-AE38-43A4-9380-D150C72E91C4}" destId="{8A7CFEEA-EFCD-4CDA-B640-9B0D34F304FC}" srcOrd="3" destOrd="0" parTransId="{8DA2B64D-2513-41A8-9EEB-295F9FB56AB8}" sibTransId="{114B6544-EB06-4128-A2B9-8059402C6250}"/>
    <dgm:cxn modelId="{63FBEA02-4616-4A01-A540-0A476BA1A7AF}" srcId="{2A42A37A-AE38-43A4-9380-D150C72E91C4}" destId="{A4295A7B-A064-4CA0-BFDD-E7DAD466A175}" srcOrd="7" destOrd="0" parTransId="{69B8CB6A-EDC0-4FC6-8717-7B7314434D54}" sibTransId="{AB5CF5EF-6946-422A-BCAA-0261FE652001}"/>
    <dgm:cxn modelId="{A85A9396-3532-4267-9D11-A365F500CD9A}" type="presOf" srcId="{2A42A37A-AE38-43A4-9380-D150C72E91C4}" destId="{8A48F152-AA0A-4E72-9F10-F69175D3019F}" srcOrd="0" destOrd="0" presId="urn:microsoft.com/office/officeart/2005/8/layout/vList5"/>
    <dgm:cxn modelId="{87333BCF-EEB8-437B-989B-0D74F468D3F6}" type="presOf" srcId="{8A7CFEEA-EFCD-4CDA-B640-9B0D34F304FC}" destId="{E2EF4610-4E5F-4235-BAF8-E8862E056D4A}" srcOrd="0" destOrd="3" presId="urn:microsoft.com/office/officeart/2005/8/layout/vList5"/>
    <dgm:cxn modelId="{01D7ECFF-C360-42EB-ABB1-84EE4A5259CB}" type="presOf" srcId="{E5C7E9C6-F37D-4059-B6B0-103996341420}" destId="{E2EF4610-4E5F-4235-BAF8-E8862E056D4A}" srcOrd="0" destOrd="5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403DD61F-57EB-4493-AAC0-F475437FFFD3}" srcId="{2A42A37A-AE38-43A4-9380-D150C72E91C4}" destId="{E7D71C20-4D72-44A2-93E3-F80B67E90D3B}" srcOrd="1" destOrd="0" parTransId="{E985C0BC-55E9-4DA7-80C4-863209DBB905}" sibTransId="{53026F84-764C-47F2-B1E4-ABC837BE1DB8}"/>
    <dgm:cxn modelId="{708FAA10-DEE4-47D6-A912-7FD701067E38}" srcId="{2A42A37A-AE38-43A4-9380-D150C72E91C4}" destId="{4EFB9A32-E356-48E9-A7F5-1C926DF7DDE9}" srcOrd="6" destOrd="0" parTransId="{687214CB-155F-4863-B84D-AB3245DD14CC}" sibTransId="{79AD8B17-8E24-4E65-A2D0-2AB1054E89AF}"/>
    <dgm:cxn modelId="{5D8F0F34-F011-4C0D-BEE0-7EC3490BA681}" type="presOf" srcId="{0AD415CC-B9E5-4258-A6AA-86FF55357723}" destId="{E2EF4610-4E5F-4235-BAF8-E8862E056D4A}" srcOrd="0" destOrd="0" presId="urn:microsoft.com/office/officeart/2005/8/layout/vList5"/>
    <dgm:cxn modelId="{E38418E8-7184-4085-84C4-82C896574651}" type="presOf" srcId="{348A00CF-18CC-4D1F-8029-E8FA4202E61B}" destId="{E2EF4610-4E5F-4235-BAF8-E8862E056D4A}" srcOrd="0" destOrd="4" presId="urn:microsoft.com/office/officeart/2005/8/layout/vList5"/>
    <dgm:cxn modelId="{079D9A6B-2F84-4CDB-A1C0-0BC29DD43537}" type="presOf" srcId="{AB308548-16D7-4002-BD8A-AFDAD80407E9}" destId="{31099A72-11A0-49F1-88E4-515CDCEE7095}" srcOrd="0" destOrd="0" presId="urn:microsoft.com/office/officeart/2005/8/layout/vList5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FA83C37B-7B1F-4EEB-82D7-EC904FF57E97}" srcId="{2A42A37A-AE38-43A4-9380-D150C72E91C4}" destId="{348A00CF-18CC-4D1F-8029-E8FA4202E61B}" srcOrd="4" destOrd="0" parTransId="{6CC6F927-F4FC-4EE5-9E52-F0465F3972F6}" sibTransId="{15B79B92-0405-4DDF-B308-7AEABFFB054E}"/>
    <dgm:cxn modelId="{E96F29BE-93F4-4321-B531-6CBF7F104EFE}" type="presOf" srcId="{4EFB9A32-E356-48E9-A7F5-1C926DF7DDE9}" destId="{E2EF4610-4E5F-4235-BAF8-E8862E056D4A}" srcOrd="0" destOrd="6" presId="urn:microsoft.com/office/officeart/2005/8/layout/vList5"/>
    <dgm:cxn modelId="{117EB59E-6AFA-4965-B808-10F07442FF4E}" srcId="{2A42A37A-AE38-43A4-9380-D150C72E91C4}" destId="{E5C7E9C6-F37D-4059-B6B0-103996341420}" srcOrd="5" destOrd="0" parTransId="{24867354-B44A-489E-9836-2F7F266C5B7B}" sibTransId="{A6490EB2-7D91-46E4-8C8C-E7808209B1AC}"/>
    <dgm:cxn modelId="{05B7475E-2953-4B2B-AE02-8415FFE71682}" type="presOf" srcId="{E7D71C20-4D72-44A2-93E3-F80B67E90D3B}" destId="{E2EF4610-4E5F-4235-BAF8-E8862E056D4A}" srcOrd="0" destOrd="1" presId="urn:microsoft.com/office/officeart/2005/8/layout/vList5"/>
    <dgm:cxn modelId="{AC870CAD-B581-4F94-87AF-AAA7E54317AA}" type="presOf" srcId="{8AA9BFDF-685D-44D3-ADF4-4B32312881E9}" destId="{E2EF4610-4E5F-4235-BAF8-E8862E056D4A}" srcOrd="0" destOrd="2" presId="urn:microsoft.com/office/officeart/2005/8/layout/vList5"/>
    <dgm:cxn modelId="{B8C6F3F8-6175-4D4D-B63B-FB2D1E18F011}" type="presOf" srcId="{A4295A7B-A064-4CA0-BFDD-E7DAD466A175}" destId="{E2EF4610-4E5F-4235-BAF8-E8862E056D4A}" srcOrd="0" destOrd="7" presId="urn:microsoft.com/office/officeart/2005/8/layout/vList5"/>
    <dgm:cxn modelId="{405EC352-F3D2-449C-B2EE-3400882BC8AF}" type="presParOf" srcId="{31099A72-11A0-49F1-88E4-515CDCEE7095}" destId="{393284BA-B228-40F7-AA32-9BDB4BFEB1BB}" srcOrd="0" destOrd="0" presId="urn:microsoft.com/office/officeart/2005/8/layout/vList5"/>
    <dgm:cxn modelId="{387D4B26-8553-448C-8395-B431F554EDDD}" type="presParOf" srcId="{393284BA-B228-40F7-AA32-9BDB4BFEB1BB}" destId="{8A48F152-AA0A-4E72-9F10-F69175D3019F}" srcOrd="0" destOrd="0" presId="urn:microsoft.com/office/officeart/2005/8/layout/vList5"/>
    <dgm:cxn modelId="{B4095975-4B46-4E12-94AE-9F5BE4107F06}" type="presParOf" srcId="{393284BA-B228-40F7-AA32-9BDB4BFEB1BB}" destId="{E2EF4610-4E5F-4235-BAF8-E8862E056D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AB165-D60E-4E4C-B111-AEFCA5A72B97}" type="presOf" srcId="{2AAB9AD4-0B2A-4827-9D47-6606F0244C7B}" destId="{F12F9EA1-A18A-4829-AE08-7D19F9E130EF}" srcOrd="0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FF8BBE8-E72C-4217-85E1-215CA3A80308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6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4AD86-488C-4D5E-9CED-1408C9CF2E80}" type="presOf" srcId="{01FC1686-CD11-4D9B-B891-8B28AA9D8C31}" destId="{F7DB88F0-2F32-413B-ABF8-7EF5AC0ED0C6}" srcOrd="0" destOrd="0" presId="urn:microsoft.com/office/officeart/2005/8/layout/vList4#16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C8BA98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«Комплексная профилактика правонарушений в городе»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0,8 млн. руб.</a:t>
          </a: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chemeClr val="bg2">
            <a:alpha val="90000"/>
          </a:schemeClr>
        </a:solidFill>
        <a:ln>
          <a:solidFill>
            <a:schemeClr val="bg2">
              <a:lumMod val="25000"/>
              <a:alpha val="90000"/>
            </a:schemeClr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0,8</a:t>
          </a:r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- Организация взаимодействия Администрации города и правоохранительных органов в работе по предупреждению правонарушений;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91DB8681-5072-43EA-9247-C8061AE8DD57}">
      <dgm:prSet phldrT="[Текст]" custT="1"/>
      <dgm:spPr>
        <a:solidFill>
          <a:schemeClr val="bg2">
            <a:alpha val="89804"/>
          </a:schemeClr>
        </a:solidFill>
        <a:ln>
          <a:solidFill>
            <a:schemeClr val="bg2">
              <a:lumMod val="25000"/>
              <a:alpha val="90000"/>
            </a:schemeClr>
          </a:solidFill>
        </a:ln>
      </dgm:spPr>
      <dgm:t>
        <a:bodyPr/>
        <a:lstStyle/>
        <a:p>
          <a:pPr algn="just"/>
          <a:r>
            <a:rPr kumimoji="0" lang="ru-RU" sz="1400" b="1" i="0" u="none" strike="noStrike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0,06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млн.руб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Организация защиты населения и территорий города Твери от чрезвычайных ситуаций природного и техногенного характера;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EA4A83-6624-42E5-8182-09FDDD4414EA}" type="sibTrans" cxnId="{1679B85B-E215-447E-B7FE-242A499BB1E4}">
      <dgm:prSet/>
      <dgm:spPr/>
      <dgm:t>
        <a:bodyPr/>
        <a:lstStyle/>
        <a:p>
          <a:endParaRPr lang="ru-RU"/>
        </a:p>
      </dgm:t>
    </dgm:pt>
    <dgm:pt modelId="{C3A839C3-B320-486D-BE56-1E7AB411E404}" type="parTrans" cxnId="{1679B85B-E215-447E-B7FE-242A499BB1E4}">
      <dgm:prSet/>
      <dgm:spPr/>
      <dgm:t>
        <a:bodyPr/>
        <a:lstStyle/>
        <a:p>
          <a:endParaRPr lang="ru-RU"/>
        </a:p>
      </dgm:t>
    </dgm:pt>
    <dgm:pt modelId="{E33811C8-D3A9-441B-8649-448BE73099F0}">
      <dgm:prSet phldrT="[Текст]" custT="1"/>
      <dgm:spPr>
        <a:solidFill>
          <a:srgbClr val="C8BA98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«Повышение безопасности населения города»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0,1 млн. руб.</a:t>
          </a:r>
        </a:p>
        <a:p>
          <a:endParaRPr lang="ru-RU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2E40EA-BA46-4137-9717-3ECE426460E8}" type="sibTrans" cxnId="{546526EE-AFF5-4D11-AF85-CD3AB23CAC9A}">
      <dgm:prSet/>
      <dgm:spPr/>
      <dgm:t>
        <a:bodyPr/>
        <a:lstStyle/>
        <a:p>
          <a:endParaRPr lang="ru-RU"/>
        </a:p>
      </dgm:t>
    </dgm:pt>
    <dgm:pt modelId="{605931A6-F235-4ABB-B7E0-1CC9F2EBE278}" type="parTrans" cxnId="{546526EE-AFF5-4D11-AF85-CD3AB23CAC9A}">
      <dgm:prSet/>
      <dgm:spPr/>
      <dgm:t>
        <a:bodyPr/>
        <a:lstStyle/>
        <a:p>
          <a:endParaRPr lang="ru-RU"/>
        </a:p>
      </dgm:t>
    </dgm:pt>
    <dgm:pt modelId="{F5C78CF6-4757-4C33-BD43-27C72CD6753A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Участие в профилактике терроризма и экстремизма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-  без </a:t>
          </a:r>
          <a:r>
            <a:rPr lang="ru-RU" sz="1400" dirty="0" err="1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финансирвания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;</a:t>
          </a:r>
        </a:p>
      </dgm:t>
    </dgm:pt>
    <dgm:pt modelId="{433FD330-B98C-4127-BA18-CFB5D7997E4E}" type="parTrans" cxnId="{F6C2713F-9259-486C-9D4D-9676086EF6B5}">
      <dgm:prSet/>
      <dgm:spPr/>
      <dgm:t>
        <a:bodyPr/>
        <a:lstStyle/>
        <a:p>
          <a:endParaRPr lang="ru-RU"/>
        </a:p>
      </dgm:t>
    </dgm:pt>
    <dgm:pt modelId="{DBE460A4-C45B-4FF0-B531-11B6CFFA83E9}" type="sibTrans" cxnId="{F6C2713F-9259-486C-9D4D-9676086EF6B5}">
      <dgm:prSet/>
      <dgm:spPr/>
      <dgm:t>
        <a:bodyPr/>
        <a:lstStyle/>
        <a:p>
          <a:endParaRPr lang="ru-RU"/>
        </a:p>
      </dgm:t>
    </dgm:pt>
    <dgm:pt modelId="{F538124B-AD2F-4EE0-B730-FC4295C5BF75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Профилактика правонарушений, связанных со злоупотреблением наркотиками -  без финансирования;</a:t>
          </a:r>
        </a:p>
      </dgm:t>
    </dgm:pt>
    <dgm:pt modelId="{9B35EE37-7212-4F0B-9059-4F9543A6B850}" type="parTrans" cxnId="{CDE1109F-379A-4345-BFA8-E41EDF6784DA}">
      <dgm:prSet/>
      <dgm:spPr/>
      <dgm:t>
        <a:bodyPr/>
        <a:lstStyle/>
        <a:p>
          <a:endParaRPr lang="ru-RU"/>
        </a:p>
      </dgm:t>
    </dgm:pt>
    <dgm:pt modelId="{07B1BDCD-D0B7-4FC2-B3E2-7270D0765E11}" type="sibTrans" cxnId="{CDE1109F-379A-4345-BFA8-E41EDF6784DA}">
      <dgm:prSet/>
      <dgm:spPr/>
      <dgm:t>
        <a:bodyPr/>
        <a:lstStyle/>
        <a:p>
          <a:endParaRPr lang="ru-RU"/>
        </a:p>
      </dgm:t>
    </dgm:pt>
    <dgm:pt modelId="{0F81F39B-6005-419F-8150-D1B7182C81B0}">
      <dgm:prSet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0</a:t>
          </a:r>
          <a:r>
            <a:rPr kumimoji="0" lang="ru-RU" sz="1400" b="1" i="0" u="none" strike="noStrike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,06</a:t>
          </a:r>
          <a:r>
            <a:rPr lang="ru-RU" sz="1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Организация мероприятий по обеспечению безопасности людей на водных объектах города;</a:t>
          </a:r>
        </a:p>
      </dgm:t>
    </dgm:pt>
    <dgm:pt modelId="{AFCC84E4-C4A7-4BBD-8483-717D5D53A012}" type="parTrans" cxnId="{756CFA7F-30E6-4454-A381-3A57A88177B5}">
      <dgm:prSet/>
      <dgm:spPr/>
      <dgm:t>
        <a:bodyPr/>
        <a:lstStyle/>
        <a:p>
          <a:endParaRPr lang="ru-RU"/>
        </a:p>
      </dgm:t>
    </dgm:pt>
    <dgm:pt modelId="{273AEE59-401F-454B-B9D8-88BD4D58F2A0}" type="sibTrans" cxnId="{756CFA7F-30E6-4454-A381-3A57A88177B5}">
      <dgm:prSet/>
      <dgm:spPr/>
      <dgm:t>
        <a:bodyPr/>
        <a:lstStyle/>
        <a:p>
          <a:endParaRPr lang="ru-RU"/>
        </a:p>
      </dgm:t>
    </dgm:pt>
    <dgm:pt modelId="{34F3744A-C962-4997-A29E-FC9029759F43}">
      <dgm:prSet custT="1"/>
      <dgm:spPr/>
      <dgm:t>
        <a:bodyPr/>
        <a:lstStyle/>
        <a:p>
          <a:pPr rtl="0"/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Обеспечение первичных мер пожарной безопасности на территории города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kumimoji="0" lang="ru-RU" sz="1400" b="0" i="0" u="none" strike="noStrike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 без финансирования</a:t>
          </a:r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kumimoji="0" lang="ru-RU" sz="1400" b="0" i="0" u="none" strike="noStrike" cap="none" spc="0" normalizeH="0" baseline="0" noProof="0" dirty="0" smtClean="0">
            <a:ln>
              <a:noFill/>
            </a:ln>
            <a:solidFill>
              <a:schemeClr val="bg2">
                <a:lumMod val="25000"/>
              </a:schemeClr>
            </a:solidFill>
            <a:effectLst/>
            <a:uLnTx/>
            <a:uFillTx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B3BC359-647C-4A5F-A193-A6048284DB63}" type="parTrans" cxnId="{C241C8E8-3441-46D3-B33B-C2929733BACE}">
      <dgm:prSet/>
      <dgm:spPr/>
      <dgm:t>
        <a:bodyPr/>
        <a:lstStyle/>
        <a:p>
          <a:endParaRPr lang="ru-RU"/>
        </a:p>
      </dgm:t>
    </dgm:pt>
    <dgm:pt modelId="{D0BA8049-89C4-4F02-B4D9-5425F43D29B6}" type="sibTrans" cxnId="{C241C8E8-3441-46D3-B33B-C2929733BACE}">
      <dgm:prSet/>
      <dgm:spPr/>
      <dgm:t>
        <a:bodyPr/>
        <a:lstStyle/>
        <a:p>
          <a:endParaRPr lang="ru-RU"/>
        </a:p>
      </dgm:t>
    </dgm:pt>
    <dgm:pt modelId="{A5DBBBDA-E7BB-4402-AE9C-FE6B75CD9F5F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Профилактика правонарушений несовершеннолетних и молодежи </a:t>
          </a:r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-  без финансирования.</a:t>
          </a:r>
        </a:p>
      </dgm:t>
    </dgm:pt>
    <dgm:pt modelId="{259CF0A2-C08B-4B1F-9B63-71BC85F7B498}" type="parTrans" cxnId="{6D976C4C-03ED-4DDE-8321-900A32100F71}">
      <dgm:prSet/>
      <dgm:spPr/>
      <dgm:t>
        <a:bodyPr/>
        <a:lstStyle/>
        <a:p>
          <a:endParaRPr lang="ru-RU"/>
        </a:p>
      </dgm:t>
    </dgm:pt>
    <dgm:pt modelId="{3ABF719D-C9F7-4CF4-A020-9F8D80EAE53C}" type="sibTrans" cxnId="{6D976C4C-03ED-4DDE-8321-900A32100F71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2" custScaleX="107535" custScaleY="46397" custLinFactNeighborX="-43" custLinFactNeighborY="-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2" custScaleX="108014" custScaleY="58455" custLinFactNeighborX="187" custLinFactNeighborY="-2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5CC54-7A06-4EE3-9542-01C2EBFC4794}" type="pres">
      <dgm:prSet presAssocID="{47DBE7F1-F1DF-400D-8D42-37390DCDCDB5}" presName="sp" presStyleCnt="0"/>
      <dgm:spPr/>
    </dgm:pt>
    <dgm:pt modelId="{4C5158E9-B981-4CCE-86BC-400A210B9744}" type="pres">
      <dgm:prSet presAssocID="{E33811C8-D3A9-441B-8649-448BE73099F0}" presName="linNode" presStyleCnt="0"/>
      <dgm:spPr/>
    </dgm:pt>
    <dgm:pt modelId="{AE51F8AA-6FD1-4F39-A10D-0E4328C52A4A}" type="pres">
      <dgm:prSet presAssocID="{E33811C8-D3A9-441B-8649-448BE73099F0}" presName="parentText" presStyleLbl="node1" presStyleIdx="1" presStyleCnt="2" custScaleX="103463" custScaleY="49609" custLinFactNeighborX="-41" custLinFactNeighborY="10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9D68D-85C6-4178-92A8-6F787797B892}" type="pres">
      <dgm:prSet presAssocID="{E33811C8-D3A9-441B-8649-448BE73099F0}" presName="descendantText" presStyleLbl="alignAccFollowNode1" presStyleIdx="1" presStyleCnt="2" custScaleX="102686" custScaleY="59865" custLinFactNeighborX="-618" custLinFactNeighborY="7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B74D1-E311-491C-8004-EDDA391E7801}" type="presOf" srcId="{E33811C8-D3A9-441B-8649-448BE73099F0}" destId="{AE51F8AA-6FD1-4F39-A10D-0E4328C52A4A}" srcOrd="0" destOrd="0" presId="urn:microsoft.com/office/officeart/2005/8/layout/vList5"/>
    <dgm:cxn modelId="{1679B85B-E215-447E-B7FE-242A499BB1E4}" srcId="{E33811C8-D3A9-441B-8649-448BE73099F0}" destId="{91DB8681-5072-43EA-9247-C8061AE8DD57}" srcOrd="0" destOrd="0" parTransId="{C3A839C3-B320-486D-BE56-1E7AB411E404}" sibTransId="{02EA4A83-6624-42E5-8182-09FDDD4414EA}"/>
    <dgm:cxn modelId="{F6C2713F-9259-486C-9D4D-9676086EF6B5}" srcId="{2A42A37A-AE38-43A4-9380-D150C72E91C4}" destId="{F5C78CF6-4757-4C33-BD43-27C72CD6753A}" srcOrd="1" destOrd="0" parTransId="{433FD330-B98C-4127-BA18-CFB5D7997E4E}" sibTransId="{DBE460A4-C45B-4FF0-B531-11B6CFFA83E9}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B5EACAB6-0EAC-4C51-99F1-5054AFD15864}" type="presOf" srcId="{A5DBBBDA-E7BB-4402-AE9C-FE6B75CD9F5F}" destId="{E2EF4610-4E5F-4235-BAF8-E8862E056D4A}" srcOrd="0" destOrd="3" presId="urn:microsoft.com/office/officeart/2005/8/layout/vList5"/>
    <dgm:cxn modelId="{C241C8E8-3441-46D3-B33B-C2929733BACE}" srcId="{E33811C8-D3A9-441B-8649-448BE73099F0}" destId="{34F3744A-C962-4997-A29E-FC9029759F43}" srcOrd="2" destOrd="0" parTransId="{5B3BC359-647C-4A5F-A193-A6048284DB63}" sibTransId="{D0BA8049-89C4-4F02-B4D9-5425F43D29B6}"/>
    <dgm:cxn modelId="{25BADC39-8FDE-47B6-BAFC-AE4264A45F3D}" type="presOf" srcId="{F538124B-AD2F-4EE0-B730-FC4295C5BF75}" destId="{E2EF4610-4E5F-4235-BAF8-E8862E056D4A}" srcOrd="0" destOrd="2" presId="urn:microsoft.com/office/officeart/2005/8/layout/vList5"/>
    <dgm:cxn modelId="{6D976C4C-03ED-4DDE-8321-900A32100F71}" srcId="{2A42A37A-AE38-43A4-9380-D150C72E91C4}" destId="{A5DBBBDA-E7BB-4402-AE9C-FE6B75CD9F5F}" srcOrd="3" destOrd="0" parTransId="{259CF0A2-C08B-4B1F-9B63-71BC85F7B498}" sibTransId="{3ABF719D-C9F7-4CF4-A020-9F8D80EAE53C}"/>
    <dgm:cxn modelId="{546526EE-AFF5-4D11-AF85-CD3AB23CAC9A}" srcId="{AB308548-16D7-4002-BD8A-AFDAD80407E9}" destId="{E33811C8-D3A9-441B-8649-448BE73099F0}" srcOrd="1" destOrd="0" parTransId="{605931A6-F235-4ABB-B7E0-1CC9F2EBE278}" sibTransId="{302E40EA-BA46-4137-9717-3ECE426460E8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9165E8F1-5FA5-4965-BEF5-59A89494DBF4}" type="presOf" srcId="{AB308548-16D7-4002-BD8A-AFDAD80407E9}" destId="{31099A72-11A0-49F1-88E4-515CDCEE7095}" srcOrd="0" destOrd="0" presId="urn:microsoft.com/office/officeart/2005/8/layout/vList5"/>
    <dgm:cxn modelId="{2FF3599A-A54D-4962-86C1-7A9BDC31DDC0}" type="presOf" srcId="{0F81F39B-6005-419F-8150-D1B7182C81B0}" destId="{2B29D68D-85C6-4178-92A8-6F787797B892}" srcOrd="0" destOrd="1" presId="urn:microsoft.com/office/officeart/2005/8/layout/vList5"/>
    <dgm:cxn modelId="{CDE1109F-379A-4345-BFA8-E41EDF6784DA}" srcId="{2A42A37A-AE38-43A4-9380-D150C72E91C4}" destId="{F538124B-AD2F-4EE0-B730-FC4295C5BF75}" srcOrd="2" destOrd="0" parTransId="{9B35EE37-7212-4F0B-9059-4F9543A6B850}" sibTransId="{07B1BDCD-D0B7-4FC2-B3E2-7270D0765E11}"/>
    <dgm:cxn modelId="{41C6B51E-17A3-4488-B56F-9EE573BE232D}" type="presOf" srcId="{91DB8681-5072-43EA-9247-C8061AE8DD57}" destId="{2B29D68D-85C6-4178-92A8-6F787797B892}" srcOrd="0" destOrd="0" presId="urn:microsoft.com/office/officeart/2005/8/layout/vList5"/>
    <dgm:cxn modelId="{756CFA7F-30E6-4454-A381-3A57A88177B5}" srcId="{E33811C8-D3A9-441B-8649-448BE73099F0}" destId="{0F81F39B-6005-419F-8150-D1B7182C81B0}" srcOrd="1" destOrd="0" parTransId="{AFCC84E4-C4A7-4BBD-8483-717D5D53A012}" sibTransId="{273AEE59-401F-454B-B9D8-88BD4D58F2A0}"/>
    <dgm:cxn modelId="{8EFC8713-9FCA-44C6-AF5A-C1E746C91984}" type="presOf" srcId="{F5C78CF6-4757-4C33-BD43-27C72CD6753A}" destId="{E2EF4610-4E5F-4235-BAF8-E8862E056D4A}" srcOrd="0" destOrd="1" presId="urn:microsoft.com/office/officeart/2005/8/layout/vList5"/>
    <dgm:cxn modelId="{8FE1A747-9273-4B1B-8FBF-E9361E5AD006}" type="presOf" srcId="{34F3744A-C962-4997-A29E-FC9029759F43}" destId="{2B29D68D-85C6-4178-92A8-6F787797B892}" srcOrd="0" destOrd="2" presId="urn:microsoft.com/office/officeart/2005/8/layout/vList5"/>
    <dgm:cxn modelId="{92BB558F-811C-4F57-854E-3DE18954409A}" type="presOf" srcId="{2A42A37A-AE38-43A4-9380-D150C72E91C4}" destId="{8A48F152-AA0A-4E72-9F10-F69175D3019F}" srcOrd="0" destOrd="0" presId="urn:microsoft.com/office/officeart/2005/8/layout/vList5"/>
    <dgm:cxn modelId="{4CB403B4-7FA1-4FAE-8F2B-33A5C9BEEA9B}" type="presOf" srcId="{0AD415CC-B9E5-4258-A6AA-86FF55357723}" destId="{E2EF4610-4E5F-4235-BAF8-E8862E056D4A}" srcOrd="0" destOrd="0" presId="urn:microsoft.com/office/officeart/2005/8/layout/vList5"/>
    <dgm:cxn modelId="{0DA639F9-984F-4D95-82E5-BCBE4CAD8F8B}" type="presParOf" srcId="{31099A72-11A0-49F1-88E4-515CDCEE7095}" destId="{393284BA-B228-40F7-AA32-9BDB4BFEB1BB}" srcOrd="0" destOrd="0" presId="urn:microsoft.com/office/officeart/2005/8/layout/vList5"/>
    <dgm:cxn modelId="{B839616D-9F6C-4869-B5EE-B27D012A546A}" type="presParOf" srcId="{393284BA-B228-40F7-AA32-9BDB4BFEB1BB}" destId="{8A48F152-AA0A-4E72-9F10-F69175D3019F}" srcOrd="0" destOrd="0" presId="urn:microsoft.com/office/officeart/2005/8/layout/vList5"/>
    <dgm:cxn modelId="{B60A2405-97B5-45BB-B865-4F46C48DE81B}" type="presParOf" srcId="{393284BA-B228-40F7-AA32-9BDB4BFEB1BB}" destId="{E2EF4610-4E5F-4235-BAF8-E8862E056D4A}" srcOrd="1" destOrd="0" presId="urn:microsoft.com/office/officeart/2005/8/layout/vList5"/>
    <dgm:cxn modelId="{C4CC0CF4-12C1-4D67-B9F8-8BF1ED586C94}" type="presParOf" srcId="{31099A72-11A0-49F1-88E4-515CDCEE7095}" destId="{6D45CC54-7A06-4EE3-9542-01C2EBFC4794}" srcOrd="1" destOrd="0" presId="urn:microsoft.com/office/officeart/2005/8/layout/vList5"/>
    <dgm:cxn modelId="{2DD56CA1-5971-4D5E-A893-1BA2DE46AE42}" type="presParOf" srcId="{31099A72-11A0-49F1-88E4-515CDCEE7095}" destId="{4C5158E9-B981-4CCE-86BC-400A210B9744}" srcOrd="2" destOrd="0" presId="urn:microsoft.com/office/officeart/2005/8/layout/vList5"/>
    <dgm:cxn modelId="{34D4B624-4871-4763-B7C1-74406AFC432D}" type="presParOf" srcId="{4C5158E9-B981-4CCE-86BC-400A210B9744}" destId="{AE51F8AA-6FD1-4F39-A10D-0E4328C52A4A}" srcOrd="0" destOrd="0" presId="urn:microsoft.com/office/officeart/2005/8/layout/vList5"/>
    <dgm:cxn modelId="{800D34E3-2A56-4E1A-ABD2-2AE0FDA089AC}" type="presParOf" srcId="{4C5158E9-B981-4CCE-86BC-400A210B9744}" destId="{2B29D68D-85C6-4178-92A8-6F787797B8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A154A99-7A35-48FA-9DDF-36D11491B1B1}" type="presOf" srcId="{2AAB9AD4-0B2A-4827-9D47-6606F0244C7B}" destId="{F12F9EA1-A18A-4829-AE08-7D19F9E130EF}" srcOrd="0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2F0D695D-FCED-42B6-AFB9-C740DCA283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BF233A-7674-4A11-A994-C1A23C12F901}" type="pres">
      <dgm:prSet presAssocID="{2F0D695D-FCED-42B6-AFB9-C740DCA283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F846384-17CF-442E-8F89-0760DCCA505E}" type="presOf" srcId="{2F0D695D-FCED-42B6-AFB9-C740DCA28344}" destId="{71BF233A-7674-4A11-A994-C1A23C12F9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F3B9CF7E-F74A-4D7D-AF19-47D482A5142E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14D24A9-1E0B-44F7-9E0F-12062BC30041}">
      <dgm:prSet phldrT="[Текст]" custT="1"/>
      <dgm:spPr>
        <a:solidFill>
          <a:srgbClr val="0099FF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«Управление муниципальной собственностью города Твери»</a:t>
          </a:r>
        </a:p>
        <a:p>
          <a:endParaRPr lang="ru-RU" sz="9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2019 год – 4,3 млн.руб.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EE2085-5C5C-4FED-9104-698D13895D7D}" type="parTrans" cxnId="{63621E1A-4714-4709-82FA-781B50282C80}">
      <dgm:prSet/>
      <dgm:spPr/>
      <dgm:t>
        <a:bodyPr/>
        <a:lstStyle/>
        <a:p>
          <a:endParaRPr lang="ru-RU"/>
        </a:p>
      </dgm:t>
    </dgm:pt>
    <dgm:pt modelId="{53E0B1A7-6AB0-4E48-BA04-98E6F2BB97B3}" type="sibTrans" cxnId="{63621E1A-4714-4709-82FA-781B50282C80}">
      <dgm:prSet/>
      <dgm:spPr/>
      <dgm:t>
        <a:bodyPr/>
        <a:lstStyle/>
        <a:p>
          <a:endParaRPr lang="ru-RU"/>
        </a:p>
      </dgm:t>
    </dgm:pt>
    <dgm:pt modelId="{FB199065-ED59-4370-9A95-858C61A26FF0}">
      <dgm:prSet phldrT="[Текст]" custT="1"/>
      <dgm:spPr>
        <a:solidFill>
          <a:srgbClr val="99CCFF">
            <a:alpha val="89804"/>
          </a:srgb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Оценка рыночной стоимости объектов недвижимости и рыночной стоимости арендной платы за объекты муниципального имущества, проведение процедур по продаже и сдаче в аренду муниципального имущества.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E9CA58-95FF-4131-9E3D-BD294AEC4320}" type="parTrans" cxnId="{D6F9AA77-055C-43E7-BF1D-0F296AD84B7E}">
      <dgm:prSet/>
      <dgm:spPr/>
      <dgm:t>
        <a:bodyPr/>
        <a:lstStyle/>
        <a:p>
          <a:endParaRPr lang="ru-RU"/>
        </a:p>
      </dgm:t>
    </dgm:pt>
    <dgm:pt modelId="{8F5DAD7B-2E81-4189-92D2-3FAD3F326569}" type="sibTrans" cxnId="{D6F9AA77-055C-43E7-BF1D-0F296AD84B7E}">
      <dgm:prSet/>
      <dgm:spPr/>
      <dgm:t>
        <a:bodyPr/>
        <a:lstStyle/>
        <a:p>
          <a:endParaRPr lang="ru-RU"/>
        </a:p>
      </dgm:t>
    </dgm:pt>
    <dgm:pt modelId="{A611D698-51C6-4703-B62C-A4D2B8E80A13}">
      <dgm:prSet phldrT="[Текст]" custT="1"/>
      <dgm:spPr>
        <a:solidFill>
          <a:srgbClr val="99CCFF">
            <a:alpha val="89804"/>
          </a:srgb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Охрана и оплата теплоснабжения временно не используемых  муниципальных зданий и сооружений.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675B48-B89B-4336-8615-20DEC411C1AA}" type="parTrans" cxnId="{4ACEBB90-518C-4CF3-8EEF-2BA9F99E2223}">
      <dgm:prSet/>
      <dgm:spPr/>
      <dgm:t>
        <a:bodyPr/>
        <a:lstStyle/>
        <a:p>
          <a:endParaRPr lang="ru-RU"/>
        </a:p>
      </dgm:t>
    </dgm:pt>
    <dgm:pt modelId="{E51A2675-48BB-473B-84F4-DE8537908506}" type="sibTrans" cxnId="{4ACEBB90-518C-4CF3-8EEF-2BA9F99E2223}">
      <dgm:prSet/>
      <dgm:spPr/>
      <dgm:t>
        <a:bodyPr/>
        <a:lstStyle/>
        <a:p>
          <a:endParaRPr lang="ru-RU"/>
        </a:p>
      </dgm:t>
    </dgm:pt>
    <dgm:pt modelId="{646A3BCA-663F-441B-A198-C7A505D27D9E}">
      <dgm:prSet phldrT="[Текст]" custT="1"/>
      <dgm:spPr>
        <a:solidFill>
          <a:srgbClr val="9933FF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«Развитие информационных ресурсов города Твери»</a:t>
          </a:r>
        </a:p>
        <a:p>
          <a:endParaRPr lang="ru-RU" sz="9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2019 год – 24,5 </a:t>
          </a:r>
          <a:r>
            <a:rPr lang="ru-RU" sz="16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B69C411-DA4B-494B-995F-8FEF2BB78F24}" type="parTrans" cxnId="{F94AB2A9-8496-4F1E-905F-E768DD2D0265}">
      <dgm:prSet/>
      <dgm:spPr/>
      <dgm:t>
        <a:bodyPr/>
        <a:lstStyle/>
        <a:p>
          <a:endParaRPr lang="ru-RU"/>
        </a:p>
      </dgm:t>
    </dgm:pt>
    <dgm:pt modelId="{92686409-BE0C-41B1-9ED2-DBF5A2FC4117}" type="sibTrans" cxnId="{F94AB2A9-8496-4F1E-905F-E768DD2D0265}">
      <dgm:prSet/>
      <dgm:spPr/>
      <dgm:t>
        <a:bodyPr/>
        <a:lstStyle/>
        <a:p>
          <a:endParaRPr lang="ru-RU"/>
        </a:p>
      </dgm:t>
    </dgm:pt>
    <dgm:pt modelId="{144B6E98-D73F-4F8B-9716-9EDB9E96329E}">
      <dgm:prSet phldrT="[Текст]" custT="1"/>
      <dgm:spPr>
        <a:solidFill>
          <a:srgbClr val="CC99FF">
            <a:alpha val="89804"/>
          </a:srgbClr>
        </a:solidFill>
      </dgm:spPr>
      <dgm:t>
        <a:bodyPr/>
        <a:lstStyle/>
        <a:p>
          <a:pPr algn="just"/>
          <a:r>
            <a:rPr lang="ru-RU" sz="13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Обеспечение функционирования официальных сайтов Администрации города Твери и Тверской городской Думы;</a:t>
          </a:r>
          <a:endParaRPr lang="ru-RU" sz="13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83FB24-3FF6-4F40-AB2C-FD0D1D1D6D43}" type="parTrans" cxnId="{540D7687-761B-4C8C-B826-3514CD517A3C}">
      <dgm:prSet/>
      <dgm:spPr/>
      <dgm:t>
        <a:bodyPr/>
        <a:lstStyle/>
        <a:p>
          <a:endParaRPr lang="ru-RU"/>
        </a:p>
      </dgm:t>
    </dgm:pt>
    <dgm:pt modelId="{2A62651D-5086-4A1F-88DF-A654420D4F1D}" type="sibTrans" cxnId="{540D7687-761B-4C8C-B826-3514CD517A3C}">
      <dgm:prSet/>
      <dgm:spPr/>
      <dgm:t>
        <a:bodyPr/>
        <a:lstStyle/>
        <a:p>
          <a:endParaRPr lang="ru-RU"/>
        </a:p>
      </dgm:t>
    </dgm:pt>
    <dgm:pt modelId="{CB86CE30-BE64-4095-9334-F7EC3C2B77D2}">
      <dgm:prSet phldrT="[Текст]" custT="1"/>
      <dgm:spPr>
        <a:solidFill>
          <a:srgbClr val="CC99FF">
            <a:alpha val="89804"/>
          </a:srgbClr>
        </a:solidFill>
      </dgm:spPr>
      <dgm:t>
        <a:bodyPr/>
        <a:lstStyle/>
        <a:p>
          <a:pPr algn="just"/>
          <a:r>
            <a:rPr lang="ru-RU" sz="13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Техническое обслуживание и ремонт компьютерной и оргтехники, используемой подразделениями Администрации города Твери. </a:t>
          </a:r>
          <a:endParaRPr lang="ru-RU" sz="13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F43DE2-3733-4F8F-881B-7EBDE9789250}" type="parTrans" cxnId="{E784BAC9-22FD-4377-B019-90A40B06876E}">
      <dgm:prSet/>
      <dgm:spPr/>
      <dgm:t>
        <a:bodyPr/>
        <a:lstStyle/>
        <a:p>
          <a:endParaRPr lang="ru-RU"/>
        </a:p>
      </dgm:t>
    </dgm:pt>
    <dgm:pt modelId="{904480CB-6E16-420B-8B2C-1E142FFE58D6}" type="sibTrans" cxnId="{E784BAC9-22FD-4377-B019-90A40B06876E}">
      <dgm:prSet/>
      <dgm:spPr/>
      <dgm:t>
        <a:bodyPr/>
        <a:lstStyle/>
        <a:p>
          <a:endParaRPr lang="ru-RU"/>
        </a:p>
      </dgm:t>
    </dgm:pt>
    <dgm:pt modelId="{0568793B-8AF0-451F-A98D-5416B14F200C}">
      <dgm:prSet phldrT="[Текст]" custT="1"/>
      <dgm:spPr>
        <a:solidFill>
          <a:srgbClr val="99CCFF">
            <a:alpha val="89804"/>
          </a:srgbClr>
        </a:solidFill>
      </dgm:spPr>
      <dgm:t>
        <a:bodyPr/>
        <a:lstStyle/>
        <a:p>
          <a:pPr algn="just"/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Формирование земельных участков для дальнейшего предоставления многодетным семьям.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C26A91-61F5-49F7-B702-CDEE29FAD38A}" type="parTrans" cxnId="{43D29153-B011-4364-9EC9-96BB6359914F}">
      <dgm:prSet/>
      <dgm:spPr/>
      <dgm:t>
        <a:bodyPr/>
        <a:lstStyle/>
        <a:p>
          <a:endParaRPr lang="ru-RU"/>
        </a:p>
      </dgm:t>
    </dgm:pt>
    <dgm:pt modelId="{E2870677-F84F-4CA1-A2A7-4CFD82470067}" type="sibTrans" cxnId="{43D29153-B011-4364-9EC9-96BB6359914F}">
      <dgm:prSet/>
      <dgm:spPr/>
      <dgm:t>
        <a:bodyPr/>
        <a:lstStyle/>
        <a:p>
          <a:endParaRPr lang="ru-RU"/>
        </a:p>
      </dgm:t>
    </dgm:pt>
    <dgm:pt modelId="{BA9093F7-7828-4C69-84EB-C0281F0163DC}">
      <dgm:prSet phldrT="[Текст]" custT="1"/>
      <dgm:spPr>
        <a:solidFill>
          <a:srgbClr val="CC99FF">
            <a:alpha val="89804"/>
          </a:srgbClr>
        </a:solidFill>
      </dgm:spPr>
      <dgm:t>
        <a:bodyPr/>
        <a:lstStyle/>
        <a:p>
          <a:pPr algn="l"/>
          <a:r>
            <a:rPr lang="ru-RU" sz="13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Обслуживание, обновление, техническое сопровождение автоматизированных информационных систем, используемых в работе подразделениями Администрации города (муниципальный заказ, исполнение бюджета города Твери, учет муниципального имущества, электронное бронирование путевок в детские загородные лагеря и т.д.).</a:t>
          </a:r>
          <a:endParaRPr lang="ru-RU" sz="13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44DCF8-8C33-47D9-AB64-84E1C7B3E299}" type="parTrans" cxnId="{9E44FE9C-D834-4A8B-BFD7-774DE604FD21}">
      <dgm:prSet/>
      <dgm:spPr/>
      <dgm:t>
        <a:bodyPr/>
        <a:lstStyle/>
        <a:p>
          <a:endParaRPr lang="ru-RU"/>
        </a:p>
      </dgm:t>
    </dgm:pt>
    <dgm:pt modelId="{ED6B7476-1BAD-418C-8671-553152D10694}" type="sibTrans" cxnId="{9E44FE9C-D834-4A8B-BFD7-774DE604FD21}">
      <dgm:prSet/>
      <dgm:spPr/>
      <dgm:t>
        <a:bodyPr/>
        <a:lstStyle/>
        <a:p>
          <a:endParaRPr lang="ru-RU"/>
        </a:p>
      </dgm:t>
    </dgm:pt>
    <dgm:pt modelId="{8C2A9590-988F-4B46-AA8B-31667FCD043A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МП «Содействие развитию туризма в городе Твери»</a:t>
          </a:r>
        </a:p>
        <a:p>
          <a:endParaRPr lang="ru-RU" sz="900" b="1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2019 год – 4,8 </a:t>
          </a:r>
          <a:r>
            <a:rPr lang="ru-RU" sz="1600" b="1" dirty="0" err="1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A667106-5656-480F-8A55-0E76BCD7E2BE}" type="parTrans" cxnId="{02DD34A0-1E12-4939-9CBE-05564D6D6F98}">
      <dgm:prSet/>
      <dgm:spPr/>
      <dgm:t>
        <a:bodyPr/>
        <a:lstStyle/>
        <a:p>
          <a:endParaRPr lang="ru-RU"/>
        </a:p>
      </dgm:t>
    </dgm:pt>
    <dgm:pt modelId="{F3F84B6E-CE0F-4500-AF9E-F2255C9097A3}" type="sibTrans" cxnId="{02DD34A0-1E12-4939-9CBE-05564D6D6F98}">
      <dgm:prSet/>
      <dgm:spPr/>
      <dgm:t>
        <a:bodyPr/>
        <a:lstStyle/>
        <a:p>
          <a:endParaRPr lang="ru-RU"/>
        </a:p>
      </dgm:t>
    </dgm:pt>
    <dgm:pt modelId="{FEEE6728-5A2D-4DB5-9077-BC5B05F12D1C}" type="pres">
      <dgm:prSet presAssocID="{F3B9CF7E-F74A-4D7D-AF19-47D482A514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BA7AC7-26A0-4BB2-B0AA-72447BA8F081}" type="pres">
      <dgm:prSet presAssocID="{514D24A9-1E0B-44F7-9E0F-12062BC30041}" presName="linNode" presStyleCnt="0"/>
      <dgm:spPr/>
    </dgm:pt>
    <dgm:pt modelId="{1F649AB5-C2C7-4A23-BE68-48FD0CC1AA9E}" type="pres">
      <dgm:prSet presAssocID="{514D24A9-1E0B-44F7-9E0F-12062BC30041}" presName="parentText" presStyleLbl="node1" presStyleIdx="0" presStyleCnt="3" custScaleY="54275" custLinFactNeighborX="-1519" custLinFactNeighborY="-1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45B81-D553-4C19-B048-B81A544F637A}" type="pres">
      <dgm:prSet presAssocID="{514D24A9-1E0B-44F7-9E0F-12062BC30041}" presName="descendantText" presStyleLbl="alignAccFollowNode1" presStyleIdx="0" presStyleCnt="2" custScaleY="67286" custLinFactNeighborX="-285" custLinFactNeighborY="-14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CA9AB-5B1D-409E-887E-C6AA09DDE10E}" type="pres">
      <dgm:prSet presAssocID="{53E0B1A7-6AB0-4E48-BA04-98E6F2BB97B3}" presName="sp" presStyleCnt="0"/>
      <dgm:spPr/>
    </dgm:pt>
    <dgm:pt modelId="{F350A26F-E9AB-465C-94DC-C0FC6F2B235A}" type="pres">
      <dgm:prSet presAssocID="{646A3BCA-663F-441B-A198-C7A505D27D9E}" presName="linNode" presStyleCnt="0"/>
      <dgm:spPr/>
    </dgm:pt>
    <dgm:pt modelId="{78BB678A-4783-4F2E-9286-5A578E9FFED4}" type="pres">
      <dgm:prSet presAssocID="{646A3BCA-663F-441B-A198-C7A505D27D9E}" presName="parentText" presStyleLbl="node1" presStyleIdx="1" presStyleCnt="3" custScaleY="60018" custLinFactNeighborY="-34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50F07-E7FA-496D-8EE3-D7626564C389}" type="pres">
      <dgm:prSet presAssocID="{646A3BCA-663F-441B-A198-C7A505D27D9E}" presName="descendantText" presStyleLbl="alignAccFollowNode1" presStyleIdx="1" presStyleCnt="2" custScaleY="81432" custLinFactNeighborX="-115" custLinFactNeighborY="-5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3F7F5-E046-4FCD-A6FC-FC8464A32FCB}" type="pres">
      <dgm:prSet presAssocID="{92686409-BE0C-41B1-9ED2-DBF5A2FC4117}" presName="sp" presStyleCnt="0"/>
      <dgm:spPr/>
    </dgm:pt>
    <dgm:pt modelId="{5448D71F-390A-49DE-95BE-73FBB76AB003}" type="pres">
      <dgm:prSet presAssocID="{8C2A9590-988F-4B46-AA8B-31667FCD043A}" presName="linNode" presStyleCnt="0"/>
      <dgm:spPr/>
    </dgm:pt>
    <dgm:pt modelId="{FBD84FE9-1A3A-41ED-A51D-0CF894299A88}" type="pres">
      <dgm:prSet presAssocID="{8C2A9590-988F-4B46-AA8B-31667FCD043A}" presName="parentText" presStyleLbl="node1" presStyleIdx="2" presStyleCnt="3" custScaleY="47525" custLinFactNeighborX="690" custLinFactNeighborY="-3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2D7581-DEB2-48E3-9BC8-ED5DE012AE92}" type="presOf" srcId="{FB199065-ED59-4370-9A95-858C61A26FF0}" destId="{6F745B81-D553-4C19-B048-B81A544F637A}" srcOrd="0" destOrd="0" presId="urn:microsoft.com/office/officeart/2005/8/layout/vList5"/>
    <dgm:cxn modelId="{57A60DA9-D478-49DE-AD59-F0B6D0A0C638}" type="presOf" srcId="{0568793B-8AF0-451F-A98D-5416B14F200C}" destId="{6F745B81-D553-4C19-B048-B81A544F637A}" srcOrd="0" destOrd="2" presId="urn:microsoft.com/office/officeart/2005/8/layout/vList5"/>
    <dgm:cxn modelId="{D6F9AA77-055C-43E7-BF1D-0F296AD84B7E}" srcId="{514D24A9-1E0B-44F7-9E0F-12062BC30041}" destId="{FB199065-ED59-4370-9A95-858C61A26FF0}" srcOrd="0" destOrd="0" parTransId="{42E9CA58-95FF-4131-9E3D-BD294AEC4320}" sibTransId="{8F5DAD7B-2E81-4189-92D2-3FAD3F326569}"/>
    <dgm:cxn modelId="{F94AB2A9-8496-4F1E-905F-E768DD2D0265}" srcId="{F3B9CF7E-F74A-4D7D-AF19-47D482A5142E}" destId="{646A3BCA-663F-441B-A198-C7A505D27D9E}" srcOrd="1" destOrd="0" parTransId="{6B69C411-DA4B-494B-995F-8FEF2BB78F24}" sibTransId="{92686409-BE0C-41B1-9ED2-DBF5A2FC4117}"/>
    <dgm:cxn modelId="{F028E4B5-55C9-44C6-8344-1CB008B7CC5F}" type="presOf" srcId="{8C2A9590-988F-4B46-AA8B-31667FCD043A}" destId="{FBD84FE9-1A3A-41ED-A51D-0CF894299A88}" srcOrd="0" destOrd="0" presId="urn:microsoft.com/office/officeart/2005/8/layout/vList5"/>
    <dgm:cxn modelId="{9E44FE9C-D834-4A8B-BFD7-774DE604FD21}" srcId="{646A3BCA-663F-441B-A198-C7A505D27D9E}" destId="{BA9093F7-7828-4C69-84EB-C0281F0163DC}" srcOrd="1" destOrd="0" parTransId="{2644DCF8-8C33-47D9-AB64-84E1C7B3E299}" sibTransId="{ED6B7476-1BAD-418C-8671-553152D10694}"/>
    <dgm:cxn modelId="{E784BAC9-22FD-4377-B019-90A40B06876E}" srcId="{646A3BCA-663F-441B-A198-C7A505D27D9E}" destId="{CB86CE30-BE64-4095-9334-F7EC3C2B77D2}" srcOrd="2" destOrd="0" parTransId="{DEF43DE2-3733-4F8F-881B-7EBDE9789250}" sibTransId="{904480CB-6E16-420B-8B2C-1E142FFE58D6}"/>
    <dgm:cxn modelId="{DAFE6D84-2E7E-4B1E-B6B5-75D36516A415}" type="presOf" srcId="{A611D698-51C6-4703-B62C-A4D2B8E80A13}" destId="{6F745B81-D553-4C19-B048-B81A544F637A}" srcOrd="0" destOrd="1" presId="urn:microsoft.com/office/officeart/2005/8/layout/vList5"/>
    <dgm:cxn modelId="{02DD34A0-1E12-4939-9CBE-05564D6D6F98}" srcId="{F3B9CF7E-F74A-4D7D-AF19-47D482A5142E}" destId="{8C2A9590-988F-4B46-AA8B-31667FCD043A}" srcOrd="2" destOrd="0" parTransId="{DA667106-5656-480F-8A55-0E76BCD7E2BE}" sibTransId="{F3F84B6E-CE0F-4500-AF9E-F2255C9097A3}"/>
    <dgm:cxn modelId="{4ACEBB90-518C-4CF3-8EEF-2BA9F99E2223}" srcId="{514D24A9-1E0B-44F7-9E0F-12062BC30041}" destId="{A611D698-51C6-4703-B62C-A4D2B8E80A13}" srcOrd="1" destOrd="0" parTransId="{12675B48-B89B-4336-8615-20DEC411C1AA}" sibTransId="{E51A2675-48BB-473B-84F4-DE8537908506}"/>
    <dgm:cxn modelId="{1F3383D2-EF45-45A7-9221-82A6E8C903D6}" type="presOf" srcId="{BA9093F7-7828-4C69-84EB-C0281F0163DC}" destId="{35D50F07-E7FA-496D-8EE3-D7626564C389}" srcOrd="0" destOrd="1" presId="urn:microsoft.com/office/officeart/2005/8/layout/vList5"/>
    <dgm:cxn modelId="{540D7687-761B-4C8C-B826-3514CD517A3C}" srcId="{646A3BCA-663F-441B-A198-C7A505D27D9E}" destId="{144B6E98-D73F-4F8B-9716-9EDB9E96329E}" srcOrd="0" destOrd="0" parTransId="{7983FB24-3FF6-4F40-AB2C-FD0D1D1D6D43}" sibTransId="{2A62651D-5086-4A1F-88DF-A654420D4F1D}"/>
    <dgm:cxn modelId="{C37BC25A-F09D-4CAF-8C41-CC73A778678A}" type="presOf" srcId="{514D24A9-1E0B-44F7-9E0F-12062BC30041}" destId="{1F649AB5-C2C7-4A23-BE68-48FD0CC1AA9E}" srcOrd="0" destOrd="0" presId="urn:microsoft.com/office/officeart/2005/8/layout/vList5"/>
    <dgm:cxn modelId="{63621E1A-4714-4709-82FA-781B50282C80}" srcId="{F3B9CF7E-F74A-4D7D-AF19-47D482A5142E}" destId="{514D24A9-1E0B-44F7-9E0F-12062BC30041}" srcOrd="0" destOrd="0" parTransId="{05EE2085-5C5C-4FED-9104-698D13895D7D}" sibTransId="{53E0B1A7-6AB0-4E48-BA04-98E6F2BB97B3}"/>
    <dgm:cxn modelId="{8E05F655-6B51-408F-87B4-566AD54313AA}" type="presOf" srcId="{F3B9CF7E-F74A-4D7D-AF19-47D482A5142E}" destId="{FEEE6728-5A2D-4DB5-9077-BC5B05F12D1C}" srcOrd="0" destOrd="0" presId="urn:microsoft.com/office/officeart/2005/8/layout/vList5"/>
    <dgm:cxn modelId="{43D29153-B011-4364-9EC9-96BB6359914F}" srcId="{514D24A9-1E0B-44F7-9E0F-12062BC30041}" destId="{0568793B-8AF0-451F-A98D-5416B14F200C}" srcOrd="2" destOrd="0" parTransId="{39C26A91-61F5-49F7-B702-CDEE29FAD38A}" sibTransId="{E2870677-F84F-4CA1-A2A7-4CFD82470067}"/>
    <dgm:cxn modelId="{C5478F4C-80BA-4188-BF7B-C6F7872FED8F}" type="presOf" srcId="{144B6E98-D73F-4F8B-9716-9EDB9E96329E}" destId="{35D50F07-E7FA-496D-8EE3-D7626564C389}" srcOrd="0" destOrd="0" presId="urn:microsoft.com/office/officeart/2005/8/layout/vList5"/>
    <dgm:cxn modelId="{A07889DB-09F4-4A71-92C6-5A48EF2EC582}" type="presOf" srcId="{646A3BCA-663F-441B-A198-C7A505D27D9E}" destId="{78BB678A-4783-4F2E-9286-5A578E9FFED4}" srcOrd="0" destOrd="0" presId="urn:microsoft.com/office/officeart/2005/8/layout/vList5"/>
    <dgm:cxn modelId="{005FEC44-F37D-4AB3-956A-4D62F2E3D481}" type="presOf" srcId="{CB86CE30-BE64-4095-9334-F7EC3C2B77D2}" destId="{35D50F07-E7FA-496D-8EE3-D7626564C389}" srcOrd="0" destOrd="2" presId="urn:microsoft.com/office/officeart/2005/8/layout/vList5"/>
    <dgm:cxn modelId="{789C10DC-E9D7-4482-A3DE-DBF1E88E76A1}" type="presParOf" srcId="{FEEE6728-5A2D-4DB5-9077-BC5B05F12D1C}" destId="{C6BA7AC7-26A0-4BB2-B0AA-72447BA8F081}" srcOrd="0" destOrd="0" presId="urn:microsoft.com/office/officeart/2005/8/layout/vList5"/>
    <dgm:cxn modelId="{12FAD29D-ACA2-4420-8CD3-AEC46E20E4D8}" type="presParOf" srcId="{C6BA7AC7-26A0-4BB2-B0AA-72447BA8F081}" destId="{1F649AB5-C2C7-4A23-BE68-48FD0CC1AA9E}" srcOrd="0" destOrd="0" presId="urn:microsoft.com/office/officeart/2005/8/layout/vList5"/>
    <dgm:cxn modelId="{1FC39E31-C4DE-44E0-855D-10EBAF42FD18}" type="presParOf" srcId="{C6BA7AC7-26A0-4BB2-B0AA-72447BA8F081}" destId="{6F745B81-D553-4C19-B048-B81A544F637A}" srcOrd="1" destOrd="0" presId="urn:microsoft.com/office/officeart/2005/8/layout/vList5"/>
    <dgm:cxn modelId="{B04418D7-50B9-402F-B0E2-24FD9B97CC31}" type="presParOf" srcId="{FEEE6728-5A2D-4DB5-9077-BC5B05F12D1C}" destId="{110CA9AB-5B1D-409E-887E-C6AA09DDE10E}" srcOrd="1" destOrd="0" presId="urn:microsoft.com/office/officeart/2005/8/layout/vList5"/>
    <dgm:cxn modelId="{B03CC18F-71B9-41AB-B262-B313008EEBFF}" type="presParOf" srcId="{FEEE6728-5A2D-4DB5-9077-BC5B05F12D1C}" destId="{F350A26F-E9AB-465C-94DC-C0FC6F2B235A}" srcOrd="2" destOrd="0" presId="urn:microsoft.com/office/officeart/2005/8/layout/vList5"/>
    <dgm:cxn modelId="{C5C3D8F8-84BB-4FD8-88EC-E2D3DB102EE8}" type="presParOf" srcId="{F350A26F-E9AB-465C-94DC-C0FC6F2B235A}" destId="{78BB678A-4783-4F2E-9286-5A578E9FFED4}" srcOrd="0" destOrd="0" presId="urn:microsoft.com/office/officeart/2005/8/layout/vList5"/>
    <dgm:cxn modelId="{4455ED32-938B-47FA-A9C6-DAA1761B6DBC}" type="presParOf" srcId="{F350A26F-E9AB-465C-94DC-C0FC6F2B235A}" destId="{35D50F07-E7FA-496D-8EE3-D7626564C389}" srcOrd="1" destOrd="0" presId="urn:microsoft.com/office/officeart/2005/8/layout/vList5"/>
    <dgm:cxn modelId="{1C8B33F6-389D-413A-B6AE-AB9211DAD800}" type="presParOf" srcId="{FEEE6728-5A2D-4DB5-9077-BC5B05F12D1C}" destId="{6AB3F7F5-E046-4FCD-A6FC-FC8464A32FCB}" srcOrd="3" destOrd="0" presId="urn:microsoft.com/office/officeart/2005/8/layout/vList5"/>
    <dgm:cxn modelId="{C68270A2-6A94-4908-B49C-8C86292A3885}" type="presParOf" srcId="{FEEE6728-5A2D-4DB5-9077-BC5B05F12D1C}" destId="{5448D71F-390A-49DE-95BE-73FBB76AB003}" srcOrd="4" destOrd="0" presId="urn:microsoft.com/office/officeart/2005/8/layout/vList5"/>
    <dgm:cxn modelId="{6507CFE6-C6AB-4694-B196-D1A637B36190}" type="presParOf" srcId="{5448D71F-390A-49DE-95BE-73FBB76AB003}" destId="{FBD84FE9-1A3A-41ED-A51D-0CF894299A8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B4D6A32-8DFE-42E1-9D56-DD9828FBEEC6}" type="presOf" srcId="{2AAB9AD4-0B2A-4827-9D47-6606F0244C7B}" destId="{F12F9EA1-A18A-4829-AE08-7D19F9E130EF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2F0D695D-FCED-42B6-AFB9-C740DCA283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BF233A-7674-4A11-A994-C1A23C12F901}" type="pres">
      <dgm:prSet presAssocID="{2F0D695D-FCED-42B6-AFB9-C740DCA283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17057E9-E407-4664-8607-5E4BA75F010A}" type="presOf" srcId="{2F0D695D-FCED-42B6-AFB9-C740DCA28344}" destId="{71BF233A-7674-4A11-A994-C1A23C12F9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F3B9CF7E-F74A-4D7D-AF19-47D482A5142E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46A3BCA-663F-441B-A198-C7A505D27D9E}">
      <dgm:prSet phldrT="[Текст]" custT="1"/>
      <dgm:spPr>
        <a:solidFill>
          <a:srgbClr val="FF5050"/>
        </a:solidFill>
        <a:ln>
          <a:solidFill>
            <a:srgbClr val="A4000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3E3D"/>
              </a:solidFill>
              <a:latin typeface="Times New Roman" pitchFamily="18" charset="0"/>
              <a:cs typeface="Times New Roman" pitchFamily="18" charset="0"/>
            </a:rPr>
            <a:t>МП «Содействие экономическому развитию города Твери»</a:t>
          </a:r>
        </a:p>
        <a:p>
          <a:endParaRPr lang="ru-RU" sz="1600" b="1" dirty="0" smtClean="0">
            <a:solidFill>
              <a:srgbClr val="003E3D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rgbClr val="003E3D"/>
              </a:solidFill>
              <a:latin typeface="Times New Roman" pitchFamily="18" charset="0"/>
              <a:cs typeface="Times New Roman" pitchFamily="18" charset="0"/>
            </a:rPr>
            <a:t>2019 год – 5,0 </a:t>
          </a:r>
          <a:r>
            <a:rPr lang="ru-RU" sz="1600" b="1" dirty="0" err="1" smtClean="0">
              <a:solidFill>
                <a:srgbClr val="003E3D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600" b="1" dirty="0" smtClean="0">
              <a:solidFill>
                <a:srgbClr val="003E3D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600" b="1" dirty="0" smtClean="0">
            <a:solidFill>
              <a:srgbClr val="99000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4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69C411-DA4B-494B-995F-8FEF2BB78F24}" type="parTrans" cxnId="{F94AB2A9-8496-4F1E-905F-E768DD2D0265}">
      <dgm:prSet/>
      <dgm:spPr/>
      <dgm:t>
        <a:bodyPr/>
        <a:lstStyle/>
        <a:p>
          <a:endParaRPr lang="ru-RU"/>
        </a:p>
      </dgm:t>
    </dgm:pt>
    <dgm:pt modelId="{92686409-BE0C-41B1-9ED2-DBF5A2FC4117}" type="sibTrans" cxnId="{F94AB2A9-8496-4F1E-905F-E768DD2D0265}">
      <dgm:prSet/>
      <dgm:spPr/>
      <dgm:t>
        <a:bodyPr/>
        <a:lstStyle/>
        <a:p>
          <a:endParaRPr lang="ru-RU"/>
        </a:p>
      </dgm:t>
    </dgm:pt>
    <dgm:pt modelId="{144B6E98-D73F-4F8B-9716-9EDB9E96329E}">
      <dgm:prSet phldrT="[Текст]" custT="1"/>
      <dgm:spPr>
        <a:solidFill>
          <a:srgbClr val="FF9999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983FB24-3FF6-4F40-AB2C-FD0D1D1D6D43}" type="parTrans" cxnId="{540D7687-761B-4C8C-B826-3514CD517A3C}">
      <dgm:prSet/>
      <dgm:spPr/>
      <dgm:t>
        <a:bodyPr/>
        <a:lstStyle/>
        <a:p>
          <a:endParaRPr lang="ru-RU"/>
        </a:p>
      </dgm:t>
    </dgm:pt>
    <dgm:pt modelId="{2A62651D-5086-4A1F-88DF-A654420D4F1D}" type="sibTrans" cxnId="{540D7687-761B-4C8C-B826-3514CD517A3C}">
      <dgm:prSet/>
      <dgm:spPr/>
      <dgm:t>
        <a:bodyPr/>
        <a:lstStyle/>
        <a:p>
          <a:endParaRPr lang="ru-RU"/>
        </a:p>
      </dgm:t>
    </dgm:pt>
    <dgm:pt modelId="{C4745A7D-BEFA-40CC-BE52-EBE9B5196761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1,7 млн. руб. – содействие развитию  экономического потенциала; 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7995F8-F37D-4CED-A0CA-DF67874F14C9}" type="parTrans" cxnId="{A7C19ADF-EC43-45D5-AC5E-0128A1CB41CB}">
      <dgm:prSet/>
      <dgm:spPr/>
      <dgm:t>
        <a:bodyPr/>
        <a:lstStyle/>
        <a:p>
          <a:endParaRPr lang="ru-RU"/>
        </a:p>
      </dgm:t>
    </dgm:pt>
    <dgm:pt modelId="{B1466817-51BB-4F2E-B395-59CAEB417349}" type="sibTrans" cxnId="{A7C19ADF-EC43-45D5-AC5E-0128A1CB41CB}">
      <dgm:prSet/>
      <dgm:spPr/>
      <dgm:t>
        <a:bodyPr/>
        <a:lstStyle/>
        <a:p>
          <a:endParaRPr lang="ru-RU"/>
        </a:p>
      </dgm:t>
    </dgm:pt>
    <dgm:pt modelId="{FFAE8965-0E32-4657-8899-8C12D103AB78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3,3 млн. руб. – малое и среднее предпринимательство;</a:t>
          </a:r>
          <a:endParaRPr lang="ru-RU" sz="14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B048F4-FB70-431E-AF3C-A026B96091F8}" type="parTrans" cxnId="{EF9EF88D-3CA1-43A0-81DC-FF2F7241DCF0}">
      <dgm:prSet/>
      <dgm:spPr/>
      <dgm:t>
        <a:bodyPr/>
        <a:lstStyle/>
        <a:p>
          <a:endParaRPr lang="ru-RU"/>
        </a:p>
      </dgm:t>
    </dgm:pt>
    <dgm:pt modelId="{E95D13CF-3A4A-4709-B5D1-7D142372C1DE}" type="sibTrans" cxnId="{EF9EF88D-3CA1-43A0-81DC-FF2F7241DCF0}">
      <dgm:prSet/>
      <dgm:spPr/>
      <dgm:t>
        <a:bodyPr/>
        <a:lstStyle/>
        <a:p>
          <a:endParaRPr lang="ru-RU"/>
        </a:p>
      </dgm:t>
    </dgm:pt>
    <dgm:pt modelId="{F6BC3870-E7E5-4632-8965-1FD81D4BB818}">
      <dgm:prSet custT="1"/>
      <dgm:spPr/>
      <dgm:t>
        <a:bodyPr/>
        <a:lstStyle/>
        <a:p>
          <a:r>
            <a: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Развитие потребительского рынка и услуг на территории города Твери –  без финансирования.</a:t>
          </a:r>
          <a:endParaRPr lang="ru-RU" sz="1400" dirty="0">
            <a:solidFill>
              <a:schemeClr val="tx2"/>
            </a:solidFill>
          </a:endParaRPr>
        </a:p>
      </dgm:t>
    </dgm:pt>
    <dgm:pt modelId="{7A2DBD53-6473-4924-980A-AF8EDC47CB1C}" type="parTrans" cxnId="{F4F277E9-6AA5-404B-962E-9003CE4DF446}">
      <dgm:prSet/>
      <dgm:spPr/>
      <dgm:t>
        <a:bodyPr/>
        <a:lstStyle/>
        <a:p>
          <a:endParaRPr lang="ru-RU"/>
        </a:p>
      </dgm:t>
    </dgm:pt>
    <dgm:pt modelId="{8A7604A4-207C-4102-81D9-156AAD80D14C}" type="sibTrans" cxnId="{F4F277E9-6AA5-404B-962E-9003CE4DF446}">
      <dgm:prSet/>
      <dgm:spPr/>
      <dgm:t>
        <a:bodyPr/>
        <a:lstStyle/>
        <a:p>
          <a:endParaRPr lang="ru-RU"/>
        </a:p>
      </dgm:t>
    </dgm:pt>
    <dgm:pt modelId="{FEEE6728-5A2D-4DB5-9077-BC5B05F12D1C}" type="pres">
      <dgm:prSet presAssocID="{F3B9CF7E-F74A-4D7D-AF19-47D482A514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50A26F-E9AB-465C-94DC-C0FC6F2B235A}" type="pres">
      <dgm:prSet presAssocID="{646A3BCA-663F-441B-A198-C7A505D27D9E}" presName="linNode" presStyleCnt="0"/>
      <dgm:spPr/>
    </dgm:pt>
    <dgm:pt modelId="{78BB678A-4783-4F2E-9286-5A578E9FFED4}" type="pres">
      <dgm:prSet presAssocID="{646A3BCA-663F-441B-A198-C7A505D27D9E}" presName="parentText" presStyleLbl="node1" presStyleIdx="0" presStyleCnt="1" custScaleY="45219" custLinFactNeighborY="-232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50F07-E7FA-496D-8EE3-D7626564C389}" type="pres">
      <dgm:prSet presAssocID="{646A3BCA-663F-441B-A198-C7A505D27D9E}" presName="descendantText" presStyleLbl="alignAccFollowNode1" presStyleIdx="0" presStyleCnt="1" custScaleY="60186" custLinFactNeighborX="1429" custLinFactNeighborY="-27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80861-33B0-470B-BE0D-231ACC65A85F}" type="presOf" srcId="{FFAE8965-0E32-4657-8899-8C12D103AB78}" destId="{35D50F07-E7FA-496D-8EE3-D7626564C389}" srcOrd="0" destOrd="2" presId="urn:microsoft.com/office/officeart/2005/8/layout/vList5"/>
    <dgm:cxn modelId="{1DE11210-1925-40ED-A9DF-945647CACCA6}" type="presOf" srcId="{C4745A7D-BEFA-40CC-BE52-EBE9B5196761}" destId="{35D50F07-E7FA-496D-8EE3-D7626564C389}" srcOrd="0" destOrd="1" presId="urn:microsoft.com/office/officeart/2005/8/layout/vList5"/>
    <dgm:cxn modelId="{D7D3A32F-A019-4ABB-95B7-1C11B42EA6F7}" type="presOf" srcId="{646A3BCA-663F-441B-A198-C7A505D27D9E}" destId="{78BB678A-4783-4F2E-9286-5A578E9FFED4}" srcOrd="0" destOrd="0" presId="urn:microsoft.com/office/officeart/2005/8/layout/vList5"/>
    <dgm:cxn modelId="{EA790245-A6D7-4F05-B47E-62E44F59B5EB}" type="presOf" srcId="{144B6E98-D73F-4F8B-9716-9EDB9E96329E}" destId="{35D50F07-E7FA-496D-8EE3-D7626564C389}" srcOrd="0" destOrd="0" presId="urn:microsoft.com/office/officeart/2005/8/layout/vList5"/>
    <dgm:cxn modelId="{A7C19ADF-EC43-45D5-AC5E-0128A1CB41CB}" srcId="{646A3BCA-663F-441B-A198-C7A505D27D9E}" destId="{C4745A7D-BEFA-40CC-BE52-EBE9B5196761}" srcOrd="1" destOrd="0" parTransId="{3A7995F8-F37D-4CED-A0CA-DF67874F14C9}" sibTransId="{B1466817-51BB-4F2E-B395-59CAEB417349}"/>
    <dgm:cxn modelId="{D3F505A5-F1F6-4CBE-924F-33F618576E5F}" type="presOf" srcId="{F3B9CF7E-F74A-4D7D-AF19-47D482A5142E}" destId="{FEEE6728-5A2D-4DB5-9077-BC5B05F12D1C}" srcOrd="0" destOrd="0" presId="urn:microsoft.com/office/officeart/2005/8/layout/vList5"/>
    <dgm:cxn modelId="{F4F277E9-6AA5-404B-962E-9003CE4DF446}" srcId="{646A3BCA-663F-441B-A198-C7A505D27D9E}" destId="{F6BC3870-E7E5-4632-8965-1FD81D4BB818}" srcOrd="3" destOrd="0" parTransId="{7A2DBD53-6473-4924-980A-AF8EDC47CB1C}" sibTransId="{8A7604A4-207C-4102-81D9-156AAD80D14C}"/>
    <dgm:cxn modelId="{F94AB2A9-8496-4F1E-905F-E768DD2D0265}" srcId="{F3B9CF7E-F74A-4D7D-AF19-47D482A5142E}" destId="{646A3BCA-663F-441B-A198-C7A505D27D9E}" srcOrd="0" destOrd="0" parTransId="{6B69C411-DA4B-494B-995F-8FEF2BB78F24}" sibTransId="{92686409-BE0C-41B1-9ED2-DBF5A2FC4117}"/>
    <dgm:cxn modelId="{EF9EF88D-3CA1-43A0-81DC-FF2F7241DCF0}" srcId="{646A3BCA-663F-441B-A198-C7A505D27D9E}" destId="{FFAE8965-0E32-4657-8899-8C12D103AB78}" srcOrd="2" destOrd="0" parTransId="{5BB048F4-FB70-431E-AF3C-A026B96091F8}" sibTransId="{E95D13CF-3A4A-4709-B5D1-7D142372C1DE}"/>
    <dgm:cxn modelId="{8623BED1-6C95-4234-BCA3-1B36EB97B8D9}" type="presOf" srcId="{F6BC3870-E7E5-4632-8965-1FD81D4BB818}" destId="{35D50F07-E7FA-496D-8EE3-D7626564C389}" srcOrd="0" destOrd="3" presId="urn:microsoft.com/office/officeart/2005/8/layout/vList5"/>
    <dgm:cxn modelId="{540D7687-761B-4C8C-B826-3514CD517A3C}" srcId="{646A3BCA-663F-441B-A198-C7A505D27D9E}" destId="{144B6E98-D73F-4F8B-9716-9EDB9E96329E}" srcOrd="0" destOrd="0" parTransId="{7983FB24-3FF6-4F40-AB2C-FD0D1D1D6D43}" sibTransId="{2A62651D-5086-4A1F-88DF-A654420D4F1D}"/>
    <dgm:cxn modelId="{03D1EEC2-5555-4184-8A1E-6EC7F075A16D}" type="presParOf" srcId="{FEEE6728-5A2D-4DB5-9077-BC5B05F12D1C}" destId="{F350A26F-E9AB-465C-94DC-C0FC6F2B235A}" srcOrd="0" destOrd="0" presId="urn:microsoft.com/office/officeart/2005/8/layout/vList5"/>
    <dgm:cxn modelId="{F823CA85-87BA-4A8D-BD86-E01E3BC03D2E}" type="presParOf" srcId="{F350A26F-E9AB-465C-94DC-C0FC6F2B235A}" destId="{78BB678A-4783-4F2E-9286-5A578E9FFED4}" srcOrd="0" destOrd="0" presId="urn:microsoft.com/office/officeart/2005/8/layout/vList5"/>
    <dgm:cxn modelId="{5AADE8C4-4459-4D56-B688-EF8539D6E039}" type="presParOf" srcId="{F350A26F-E9AB-465C-94DC-C0FC6F2B235A}" destId="{35D50F07-E7FA-496D-8EE3-D7626564C38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42A37A-AE38-43A4-9380-D150C72E91C4}">
      <dgm:prSet phldrT="[Текст]" custT="1"/>
      <dgm:spPr>
        <a:solidFill>
          <a:srgbClr val="65ABFF"/>
        </a:solidFill>
        <a:ln>
          <a:solidFill>
            <a:srgbClr val="0000FF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r>
            <a:rPr lang="ru-RU" sz="18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«Повышение качества и доступности услуг общего образования»</a:t>
          </a:r>
        </a:p>
        <a:p>
          <a:r>
            <a:rPr lang="ru-RU" sz="1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3 140,5 млн. руб.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55A18-18E8-4340-9648-433423A7CF88}" type="parTrans" cxnId="{D1DF6BE4-0693-4979-9B80-6DB753B9AC74}">
      <dgm:prSet/>
      <dgm:spPr/>
      <dgm:t>
        <a:bodyPr/>
        <a:lstStyle/>
        <a:p>
          <a:endParaRPr lang="ru-RU"/>
        </a:p>
      </dgm:t>
    </dgm:pt>
    <dgm:pt modelId="{47DBE7F1-F1DF-400D-8D42-37390DCDCDB5}" type="sibTrans" cxnId="{D1DF6BE4-0693-4979-9B80-6DB753B9AC74}">
      <dgm:prSet/>
      <dgm:spPr/>
      <dgm:t>
        <a:bodyPr/>
        <a:lstStyle/>
        <a:p>
          <a:endParaRPr lang="ru-RU"/>
        </a:p>
      </dgm:t>
    </dgm:pt>
    <dgm:pt modelId="{0AD415CC-B9E5-4258-A6AA-86FF55357723}">
      <dgm:prSet phldrT="[Текст]" custT="1"/>
      <dgm:spPr>
        <a:solidFill>
          <a:srgbClr val="AFD3FF">
            <a:alpha val="89804"/>
          </a:srgbClr>
        </a:solidFill>
        <a:ln>
          <a:solidFill>
            <a:srgbClr val="0000FF">
              <a:alpha val="90000"/>
            </a:srgbClr>
          </a:solidFill>
        </a:ln>
      </dgm:spPr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201,2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Обеспечение содержания зданий и сооружений, обустройство прилегающих к ним территорий в муниципальных общеобразовательных учреждениях, в рамках муниципального задания;</a:t>
          </a:r>
          <a:endParaRPr lang="ru-RU" sz="14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02A255-D5A2-4C9E-8C79-49B8A59AE992}" type="parTrans" cxnId="{23A1828E-3A93-4A01-8F70-2FDAF25F6B1B}">
      <dgm:prSet/>
      <dgm:spPr/>
      <dgm:t>
        <a:bodyPr/>
        <a:lstStyle/>
        <a:p>
          <a:endParaRPr lang="ru-RU"/>
        </a:p>
      </dgm:t>
    </dgm:pt>
    <dgm:pt modelId="{8E4D8619-5692-4843-B35A-02EFFC9B4CBA}" type="sibTrans" cxnId="{23A1828E-3A93-4A01-8F70-2FDAF25F6B1B}">
      <dgm:prSet/>
      <dgm:spPr/>
      <dgm:t>
        <a:bodyPr/>
        <a:lstStyle/>
        <a:p>
          <a:endParaRPr lang="ru-RU"/>
        </a:p>
      </dgm:t>
    </dgm:pt>
    <dgm:pt modelId="{00334110-4EE7-4197-A142-61BC227E8BCB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современной системы оценки индивидуальных образовательных достижений обучающихся;</a:t>
          </a:r>
        </a:p>
      </dgm:t>
    </dgm:pt>
    <dgm:pt modelId="{8AA19C60-AA64-4530-997D-791AE659B7D5}" type="parTrans" cxnId="{F89D7A2A-D737-4DCD-BA0B-1A1BA133A711}">
      <dgm:prSet/>
      <dgm:spPr/>
      <dgm:t>
        <a:bodyPr/>
        <a:lstStyle/>
        <a:p>
          <a:endParaRPr lang="ru-RU"/>
        </a:p>
      </dgm:t>
    </dgm:pt>
    <dgm:pt modelId="{03291D65-1B21-4AB5-93DC-8B8B2FE2990A}" type="sibTrans" cxnId="{F89D7A2A-D737-4DCD-BA0B-1A1BA133A711}">
      <dgm:prSet/>
      <dgm:spPr/>
      <dgm:t>
        <a:bodyPr/>
        <a:lstStyle/>
        <a:p>
          <a:endParaRPr lang="ru-RU"/>
        </a:p>
      </dgm:t>
    </dgm:pt>
    <dgm:pt modelId="{F9066D44-0D61-442B-9857-6AC335CC8303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руб. 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работы с одаренными детьми;</a:t>
          </a:r>
        </a:p>
      </dgm:t>
    </dgm:pt>
    <dgm:pt modelId="{F037E28D-6667-4732-BDE5-ED2F06E066DF}" type="parTrans" cxnId="{64EE7942-3327-4A8D-983D-390455D52485}">
      <dgm:prSet/>
      <dgm:spPr/>
      <dgm:t>
        <a:bodyPr/>
        <a:lstStyle/>
        <a:p>
          <a:endParaRPr lang="ru-RU"/>
        </a:p>
      </dgm:t>
    </dgm:pt>
    <dgm:pt modelId="{3DDA817F-B2C5-4C15-9E5E-6CB7E4422F64}" type="sibTrans" cxnId="{64EE7942-3327-4A8D-983D-390455D52485}">
      <dgm:prSet/>
      <dgm:spPr/>
      <dgm:t>
        <a:bodyPr/>
        <a:lstStyle/>
        <a:p>
          <a:endParaRPr lang="ru-RU"/>
        </a:p>
      </dgm:t>
    </dgm:pt>
    <dgm:pt modelId="{3198CC0C-8123-4B8A-8C46-AC71E01BF157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96,4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Совершенствование условий организации питания школьников;</a:t>
          </a:r>
        </a:p>
      </dgm:t>
    </dgm:pt>
    <dgm:pt modelId="{2535D7F9-0A75-4748-AE7F-D26EBD3E072E}" type="parTrans" cxnId="{CF22985C-F29E-4061-B599-3963E1419E12}">
      <dgm:prSet/>
      <dgm:spPr/>
      <dgm:t>
        <a:bodyPr/>
        <a:lstStyle/>
        <a:p>
          <a:endParaRPr lang="ru-RU"/>
        </a:p>
      </dgm:t>
    </dgm:pt>
    <dgm:pt modelId="{54EAF80E-9E15-4644-88F4-15069A355712}" type="sibTrans" cxnId="{CF22985C-F29E-4061-B599-3963E1419E12}">
      <dgm:prSet/>
      <dgm:spPr/>
      <dgm:t>
        <a:bodyPr/>
        <a:lstStyle/>
        <a:p>
          <a:endParaRPr lang="ru-RU"/>
        </a:p>
      </dgm:t>
    </dgm:pt>
    <dgm:pt modelId="{487147D1-2E5F-474C-8117-FC19A9A45857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1,3 млн. руб. 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Осуществление комплекса мер по обеспечению теплового режима, энергосбережения и холодного водоснабжения;</a:t>
          </a:r>
        </a:p>
      </dgm:t>
    </dgm:pt>
    <dgm:pt modelId="{8DCE172B-7461-4E5F-B4BA-03436B5AD8BC}" type="parTrans" cxnId="{C1E61A86-87A8-42D7-846B-078E69778F13}">
      <dgm:prSet/>
      <dgm:spPr/>
      <dgm:t>
        <a:bodyPr/>
        <a:lstStyle/>
        <a:p>
          <a:endParaRPr lang="ru-RU"/>
        </a:p>
      </dgm:t>
    </dgm:pt>
    <dgm:pt modelId="{C711E84B-CF25-4052-B824-B0F2A6F50D4C}" type="sibTrans" cxnId="{C1E61A86-87A8-42D7-846B-078E69778F13}">
      <dgm:prSet/>
      <dgm:spPr/>
      <dgm:t>
        <a:bodyPr/>
        <a:lstStyle/>
        <a:p>
          <a:endParaRPr lang="ru-RU"/>
        </a:p>
      </dgm:t>
    </dgm:pt>
    <dgm:pt modelId="{78E1A798-7026-4DC3-955B-1C14FAA385D4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24,1 млн. руб.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Укрепление материально-технической базы общеобразовательных  учреждений;</a:t>
          </a:r>
        </a:p>
      </dgm:t>
    </dgm:pt>
    <dgm:pt modelId="{8BE9D9EF-2304-4804-9688-DA0D6F773C40}" type="parTrans" cxnId="{6FA13D5F-3F68-4E55-AF15-146005C69539}">
      <dgm:prSet/>
      <dgm:spPr/>
      <dgm:t>
        <a:bodyPr/>
        <a:lstStyle/>
        <a:p>
          <a:endParaRPr lang="ru-RU"/>
        </a:p>
      </dgm:t>
    </dgm:pt>
    <dgm:pt modelId="{D2D2A44B-8509-455E-83D7-10E66EA943C6}" type="sibTrans" cxnId="{6FA13D5F-3F68-4E55-AF15-146005C69539}">
      <dgm:prSet/>
      <dgm:spPr/>
      <dgm:t>
        <a:bodyPr/>
        <a:lstStyle/>
        <a:p>
          <a:endParaRPr lang="ru-RU"/>
        </a:p>
      </dgm:t>
    </dgm:pt>
    <dgm:pt modelId="{F605C033-E3FB-4282-88E6-448FC7C2BDAA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1 050,6 млн. руб.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Реконструкция, создание новых мест в общеобразовательных организациях», в т.ч. в рамках  реализации национального проекта «Образование» (ФП «Современная школа»);</a:t>
          </a:r>
        </a:p>
      </dgm:t>
    </dgm:pt>
    <dgm:pt modelId="{A1F45BB6-65B1-4267-9D92-4C642095ED35}" type="parTrans" cxnId="{E02E2BEA-7F9A-4E19-82F2-795BED3F6D8B}">
      <dgm:prSet/>
      <dgm:spPr/>
      <dgm:t>
        <a:bodyPr/>
        <a:lstStyle/>
        <a:p>
          <a:endParaRPr lang="ru-RU"/>
        </a:p>
      </dgm:t>
    </dgm:pt>
    <dgm:pt modelId="{598687F7-F8D8-43F8-9E56-0F8413F02405}" type="sibTrans" cxnId="{E02E2BEA-7F9A-4E19-82F2-795BED3F6D8B}">
      <dgm:prSet/>
      <dgm:spPr/>
      <dgm:t>
        <a:bodyPr/>
        <a:lstStyle/>
        <a:p>
          <a:endParaRPr lang="ru-RU"/>
        </a:p>
      </dgm:t>
    </dgm:pt>
    <dgm:pt modelId="{EEED4710-1BFB-4C1A-AA79-C0F34A7CDE27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1 766,3 млн. руб.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обеспечение дополнительного образования детей в муниципальных общеобразовательных организациях;</a:t>
          </a:r>
        </a:p>
      </dgm:t>
    </dgm:pt>
    <dgm:pt modelId="{D0F9E98A-1FF3-4B08-9CEE-03E0F3D5D69D}" type="parTrans" cxnId="{D623E5B6-7170-401A-A2A9-001F977B651B}">
      <dgm:prSet/>
      <dgm:spPr/>
      <dgm:t>
        <a:bodyPr/>
        <a:lstStyle/>
        <a:p>
          <a:endParaRPr lang="ru-RU"/>
        </a:p>
      </dgm:t>
    </dgm:pt>
    <dgm:pt modelId="{973A99B4-A213-4844-B812-16903782FB37}" type="sibTrans" cxnId="{D623E5B6-7170-401A-A2A9-001F977B651B}">
      <dgm:prSet/>
      <dgm:spPr/>
      <dgm:t>
        <a:bodyPr/>
        <a:lstStyle/>
        <a:p>
          <a:endParaRPr lang="ru-RU"/>
        </a:p>
      </dgm:t>
    </dgm:pt>
    <dgm:pt modelId="{9F9E430C-E57D-4CD0-A65B-423B98F4CB33}">
      <dgm:prSet custT="1"/>
      <dgm:spPr/>
      <dgm:t>
        <a:bodyPr/>
        <a:lstStyle/>
        <a:p>
          <a:pPr algn="l"/>
          <a:r>
            <a:rPr lang="ru-RU" sz="1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0,4 млн. руб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– Обеспечение комплексной безопасности зданий и помещений общеобразовательных учреждений;</a:t>
          </a:r>
        </a:p>
      </dgm:t>
    </dgm:pt>
    <dgm:pt modelId="{FA8AF3B3-AE7A-4393-ACD5-B8048D461718}" type="parTrans" cxnId="{F1D0BDAF-1749-4AA2-9925-EDB5CDBA5B41}">
      <dgm:prSet/>
      <dgm:spPr/>
      <dgm:t>
        <a:bodyPr/>
        <a:lstStyle/>
        <a:p>
          <a:endParaRPr lang="ru-RU"/>
        </a:p>
      </dgm:t>
    </dgm:pt>
    <dgm:pt modelId="{393E01E4-BD08-4D9D-9DD6-310BC901CA1E}" type="sibTrans" cxnId="{F1D0BDAF-1749-4AA2-9925-EDB5CDBA5B41}">
      <dgm:prSet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3284BA-B228-40F7-AA32-9BDB4BFEB1BB}" type="pres">
      <dgm:prSet presAssocID="{2A42A37A-AE38-43A4-9380-D150C72E91C4}" presName="linNode" presStyleCnt="0"/>
      <dgm:spPr/>
    </dgm:pt>
    <dgm:pt modelId="{8A48F152-AA0A-4E72-9F10-F69175D3019F}" type="pres">
      <dgm:prSet presAssocID="{2A42A37A-AE38-43A4-9380-D150C72E91C4}" presName="parentText" presStyleLbl="node1" presStyleIdx="0" presStyleCnt="1" custScaleX="70877" custScaleY="94530" custLinFactNeighborX="-314" custLinFactNeighborY="2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4610-4E5F-4235-BAF8-E8862E056D4A}" type="pres">
      <dgm:prSet presAssocID="{2A42A37A-AE38-43A4-9380-D150C72E91C4}" presName="descendantText" presStyleLbl="alignAccFollowNode1" presStyleIdx="0" presStyleCnt="1" custScaleX="115362" custScaleY="118860" custLinFactNeighborX="-557" custLinFactNeighborY="3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022C8-BC69-4575-B7E7-0FDBD05BCC22}" type="presOf" srcId="{487147D1-2E5F-474C-8117-FC19A9A45857}" destId="{E2EF4610-4E5F-4235-BAF8-E8862E056D4A}" srcOrd="0" destOrd="5" presId="urn:microsoft.com/office/officeart/2005/8/layout/vList5"/>
    <dgm:cxn modelId="{6E2DE95A-495E-4FE3-8D42-EB94E3A1B99B}" type="presOf" srcId="{78E1A798-7026-4DC3-955B-1C14FAA385D4}" destId="{E2EF4610-4E5F-4235-BAF8-E8862E056D4A}" srcOrd="0" destOrd="6" presId="urn:microsoft.com/office/officeart/2005/8/layout/vList5"/>
    <dgm:cxn modelId="{03C3F0B7-5C4B-49AB-BDAF-6867D955C073}" type="presOf" srcId="{F605C033-E3FB-4282-88E6-448FC7C2BDAA}" destId="{E2EF4610-4E5F-4235-BAF8-E8862E056D4A}" srcOrd="0" destOrd="7" presId="urn:microsoft.com/office/officeart/2005/8/layout/vList5"/>
    <dgm:cxn modelId="{CF22985C-F29E-4061-B599-3963E1419E12}" srcId="{2A42A37A-AE38-43A4-9380-D150C72E91C4}" destId="{3198CC0C-8123-4B8A-8C46-AC71E01BF157}" srcOrd="3" destOrd="0" parTransId="{2535D7F9-0A75-4748-AE7F-D26EBD3E072E}" sibTransId="{54EAF80E-9E15-4644-88F4-15069A355712}"/>
    <dgm:cxn modelId="{48B9D830-29EE-4E71-99AF-533952ACE06B}" type="presOf" srcId="{00334110-4EE7-4197-A142-61BC227E8BCB}" destId="{E2EF4610-4E5F-4235-BAF8-E8862E056D4A}" srcOrd="0" destOrd="1" presId="urn:microsoft.com/office/officeart/2005/8/layout/vList5"/>
    <dgm:cxn modelId="{64EE7942-3327-4A8D-983D-390455D52485}" srcId="{2A42A37A-AE38-43A4-9380-D150C72E91C4}" destId="{F9066D44-0D61-442B-9857-6AC335CC8303}" srcOrd="2" destOrd="0" parTransId="{F037E28D-6667-4732-BDE5-ED2F06E066DF}" sibTransId="{3DDA817F-B2C5-4C15-9E5E-6CB7E4422F64}"/>
    <dgm:cxn modelId="{654F9590-1D0D-4A1C-BB69-24CC5C1D534D}" type="presOf" srcId="{2A42A37A-AE38-43A4-9380-D150C72E91C4}" destId="{8A48F152-AA0A-4E72-9F10-F69175D3019F}" srcOrd="0" destOrd="0" presId="urn:microsoft.com/office/officeart/2005/8/layout/vList5"/>
    <dgm:cxn modelId="{423B0852-AE52-4703-B7A7-F8DF5441A902}" type="presOf" srcId="{0AD415CC-B9E5-4258-A6AA-86FF55357723}" destId="{E2EF4610-4E5F-4235-BAF8-E8862E056D4A}" srcOrd="0" destOrd="0" presId="urn:microsoft.com/office/officeart/2005/8/layout/vList5"/>
    <dgm:cxn modelId="{23A1828E-3A93-4A01-8F70-2FDAF25F6B1B}" srcId="{2A42A37A-AE38-43A4-9380-D150C72E91C4}" destId="{0AD415CC-B9E5-4258-A6AA-86FF55357723}" srcOrd="0" destOrd="0" parTransId="{2C02A255-D5A2-4C9E-8C79-49B8A59AE992}" sibTransId="{8E4D8619-5692-4843-B35A-02EFFC9B4CBA}"/>
    <dgm:cxn modelId="{F89D7A2A-D737-4DCD-BA0B-1A1BA133A711}" srcId="{2A42A37A-AE38-43A4-9380-D150C72E91C4}" destId="{00334110-4EE7-4197-A142-61BC227E8BCB}" srcOrd="1" destOrd="0" parTransId="{8AA19C60-AA64-4530-997D-791AE659B7D5}" sibTransId="{03291D65-1B21-4AB5-93DC-8B8B2FE2990A}"/>
    <dgm:cxn modelId="{27561788-2461-4A41-9DFE-9E0305DBED84}" type="presOf" srcId="{AB308548-16D7-4002-BD8A-AFDAD80407E9}" destId="{31099A72-11A0-49F1-88E4-515CDCEE7095}" srcOrd="0" destOrd="0" presId="urn:microsoft.com/office/officeart/2005/8/layout/vList5"/>
    <dgm:cxn modelId="{6FA13D5F-3F68-4E55-AF15-146005C69539}" srcId="{2A42A37A-AE38-43A4-9380-D150C72E91C4}" destId="{78E1A798-7026-4DC3-955B-1C14FAA385D4}" srcOrd="6" destOrd="0" parTransId="{8BE9D9EF-2304-4804-9688-DA0D6F773C40}" sibTransId="{D2D2A44B-8509-455E-83D7-10E66EA943C6}"/>
    <dgm:cxn modelId="{D1DF6BE4-0693-4979-9B80-6DB753B9AC74}" srcId="{AB308548-16D7-4002-BD8A-AFDAD80407E9}" destId="{2A42A37A-AE38-43A4-9380-D150C72E91C4}" srcOrd="0" destOrd="0" parTransId="{3B155A18-18E8-4340-9648-433423A7CF88}" sibTransId="{47DBE7F1-F1DF-400D-8D42-37390DCDCDB5}"/>
    <dgm:cxn modelId="{F1D0BDAF-1749-4AA2-9925-EDB5CDBA5B41}" srcId="{2A42A37A-AE38-43A4-9380-D150C72E91C4}" destId="{9F9E430C-E57D-4CD0-A65B-423B98F4CB33}" srcOrd="4" destOrd="0" parTransId="{FA8AF3B3-AE7A-4393-ACD5-B8048D461718}" sibTransId="{393E01E4-BD08-4D9D-9DD6-310BC901CA1E}"/>
    <dgm:cxn modelId="{F3626C89-66AF-4888-8C85-C6B4EBAED627}" type="presOf" srcId="{EEED4710-1BFB-4C1A-AA79-C0F34A7CDE27}" destId="{E2EF4610-4E5F-4235-BAF8-E8862E056D4A}" srcOrd="0" destOrd="8" presId="urn:microsoft.com/office/officeart/2005/8/layout/vList5"/>
    <dgm:cxn modelId="{D623E5B6-7170-401A-A2A9-001F977B651B}" srcId="{2A42A37A-AE38-43A4-9380-D150C72E91C4}" destId="{EEED4710-1BFB-4C1A-AA79-C0F34A7CDE27}" srcOrd="8" destOrd="0" parTransId="{D0F9E98A-1FF3-4B08-9CEE-03E0F3D5D69D}" sibTransId="{973A99B4-A213-4844-B812-16903782FB37}"/>
    <dgm:cxn modelId="{E02E2BEA-7F9A-4E19-82F2-795BED3F6D8B}" srcId="{2A42A37A-AE38-43A4-9380-D150C72E91C4}" destId="{F605C033-E3FB-4282-88E6-448FC7C2BDAA}" srcOrd="7" destOrd="0" parTransId="{A1F45BB6-65B1-4267-9D92-4C642095ED35}" sibTransId="{598687F7-F8D8-43F8-9E56-0F8413F02405}"/>
    <dgm:cxn modelId="{DC515B43-460F-4F57-89E1-5896ED830DF0}" type="presOf" srcId="{9F9E430C-E57D-4CD0-A65B-423B98F4CB33}" destId="{E2EF4610-4E5F-4235-BAF8-E8862E056D4A}" srcOrd="0" destOrd="4" presId="urn:microsoft.com/office/officeart/2005/8/layout/vList5"/>
    <dgm:cxn modelId="{C1E61A86-87A8-42D7-846B-078E69778F13}" srcId="{2A42A37A-AE38-43A4-9380-D150C72E91C4}" destId="{487147D1-2E5F-474C-8117-FC19A9A45857}" srcOrd="5" destOrd="0" parTransId="{8DCE172B-7461-4E5F-B4BA-03436B5AD8BC}" sibTransId="{C711E84B-CF25-4052-B824-B0F2A6F50D4C}"/>
    <dgm:cxn modelId="{A6BAAEDA-6783-4E51-9E8E-3F57E68F0B67}" type="presOf" srcId="{F9066D44-0D61-442B-9857-6AC335CC8303}" destId="{E2EF4610-4E5F-4235-BAF8-E8862E056D4A}" srcOrd="0" destOrd="2" presId="urn:microsoft.com/office/officeart/2005/8/layout/vList5"/>
    <dgm:cxn modelId="{31864A1F-6EAA-4A2B-ACF7-DAB327957EB9}" type="presOf" srcId="{3198CC0C-8123-4B8A-8C46-AC71E01BF157}" destId="{E2EF4610-4E5F-4235-BAF8-E8862E056D4A}" srcOrd="0" destOrd="3" presId="urn:microsoft.com/office/officeart/2005/8/layout/vList5"/>
    <dgm:cxn modelId="{E9CF81BB-2C87-4A46-9017-FDC7D65B93E3}" type="presParOf" srcId="{31099A72-11A0-49F1-88E4-515CDCEE7095}" destId="{393284BA-B228-40F7-AA32-9BDB4BFEB1BB}" srcOrd="0" destOrd="0" presId="urn:microsoft.com/office/officeart/2005/8/layout/vList5"/>
    <dgm:cxn modelId="{2C9501AF-EE3A-4740-B926-6BA53CAE23AD}" type="presParOf" srcId="{393284BA-B228-40F7-AA32-9BDB4BFEB1BB}" destId="{8A48F152-AA0A-4E72-9F10-F69175D3019F}" srcOrd="0" destOrd="0" presId="urn:microsoft.com/office/officeart/2005/8/layout/vList5"/>
    <dgm:cxn modelId="{4588DB93-66EB-4041-98D2-E9A73F95B455}" type="presParOf" srcId="{393284BA-B228-40F7-AA32-9BDB4BFEB1BB}" destId="{E2EF4610-4E5F-4235-BAF8-E8862E056D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8C131F2-8149-432D-BBA7-5F0CBEA3E93D}" type="presOf" srcId="{2AAB9AD4-0B2A-4827-9D47-6606F0244C7B}" destId="{F12F9EA1-A18A-4829-AE08-7D19F9E130EF}" srcOrd="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9580C2D-9206-4F6F-A052-23373ED5B884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CD201-CC5E-458B-B12C-58160A069239}" type="presOf" srcId="{01FC1686-CD11-4D9B-B891-8B28AA9D8C31}" destId="{F7DB88F0-2F32-413B-ABF8-7EF5AC0ED0C6}" srcOrd="0" destOrd="0" presId="urn:microsoft.com/office/officeart/2005/8/layout/vList4#1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D927649-FAAE-41FB-90EA-794509CF74FA}" type="presOf" srcId="{AB308548-16D7-4002-BD8A-AFDAD80407E9}" destId="{31099A72-11A0-49F1-88E4-515CDCEE709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E712E-D60C-4118-A835-C2D90D47F885}" type="presOf" srcId="{2AAB9AD4-0B2A-4827-9D47-6606F0244C7B}" destId="{F12F9EA1-A18A-4829-AE08-7D19F9E130EF}" srcOrd="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8D3D915-94B6-4CB8-ADE5-672248326AA6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E8F05D4-B3F3-4DF7-82A3-0DE94131EE61}" type="presOf" srcId="{01FC1686-CD11-4D9B-B891-8B28AA9D8C31}" destId="{F7DB88F0-2F32-413B-ABF8-7EF5AC0ED0C6}" srcOrd="0" destOrd="0" presId="urn:microsoft.com/office/officeart/2005/8/layout/vList4#1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2E1A432-B753-4AA7-B7A3-81D3DDF500F9}" type="presOf" srcId="{AB308548-16D7-4002-BD8A-AFDAD80407E9}" destId="{31099A72-11A0-49F1-88E4-515CDCEE709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05E2624-C53D-4620-91FB-990D0484436A}" type="presOf" srcId="{2AAB9AD4-0B2A-4827-9D47-6606F0244C7B}" destId="{F12F9EA1-A18A-4829-AE08-7D19F9E130EF}" srcOrd="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310E138-5C5A-4F67-80A4-2D45463C96F0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FE3B81-E83C-4DF2-8FC3-F1FEB04513EE}" type="presOf" srcId="{2AAB9AD4-0B2A-4827-9D47-6606F0244C7B}" destId="{F12F9EA1-A18A-4829-AE08-7D19F9E130EF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01FC1686-CD11-4D9B-B891-8B28AA9D8C31}" type="doc">
      <dgm:prSet loTypeId="urn:microsoft.com/office/officeart/2005/8/layout/vList4#1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F7DB88F0-2F32-413B-ABF8-7EF5AC0ED0C6}" type="pres">
      <dgm:prSet presAssocID="{01FC1686-CD11-4D9B-B891-8B28AA9D8C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AF1F9DF-9F79-476D-9A9A-6B40C97C8C62}" type="presOf" srcId="{01FC1686-CD11-4D9B-B891-8B28AA9D8C31}" destId="{F7DB88F0-2F32-413B-ABF8-7EF5AC0ED0C6}" srcOrd="0" destOrd="0" presId="urn:microsoft.com/office/officeart/2005/8/layout/vList4#1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0D1D492-0A6F-44FA-ACE9-DBE3453E9B44}" type="presOf" srcId="{AB308548-16D7-4002-BD8A-AFDAD80407E9}" destId="{31099A72-11A0-49F1-88E4-515CDCEE709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2A65E58-F342-4F5F-B9CB-2C641D631ABE}" type="presOf" srcId="{2AAB9AD4-0B2A-4827-9D47-6606F0244C7B}" destId="{F12F9EA1-A18A-4829-AE08-7D19F9E130EF}" srcOrd="0" destOrd="0" presId="urn:microsoft.com/office/officeart/2005/8/layout/default#1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FF99E9A-7B33-41F3-BF04-970C66F88E3F}" type="presOf" srcId="{22743160-E141-4347-92A1-8D3A97528163}" destId="{4459C0F5-9291-49B7-97D2-9677B9FA4141}" srcOrd="0" destOrd="0" presId="urn:microsoft.com/office/officeart/2005/8/layout/hList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AB308548-16D7-4002-BD8A-AFDAD80407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99A72-11A0-49F1-88E4-515CDCEE7095}" type="pres">
      <dgm:prSet presAssocID="{AB308548-16D7-4002-BD8A-AFDAD80407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E4E3082-A093-4CB6-B0BF-E647C71E1FE4}" type="presOf" srcId="{AB308548-16D7-4002-BD8A-AFDAD80407E9}" destId="{31099A72-11A0-49F1-88E4-515CDCEE7095}" srcOrd="0" destOrd="0" presId="urn:microsoft.com/office/officeart/2005/8/layout/vList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43160-E141-4347-92A1-8D3A975281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9C0F5-9291-49B7-97D2-9677B9FA4141}" type="pres">
      <dgm:prSet presAssocID="{22743160-E141-4347-92A1-8D3A97528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B4FAC94-67FA-4BC0-92B5-F465ED718611}" type="presOf" srcId="{22743160-E141-4347-92A1-8D3A97528163}" destId="{4459C0F5-9291-49B7-97D2-9677B9FA4141}" srcOrd="0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729E06-CA53-4984-BD6C-0C9D0970B70B}">
      <dsp:nvSpPr>
        <dsp:cNvPr id="0" name=""/>
        <dsp:cNvSpPr/>
      </dsp:nvSpPr>
      <dsp:spPr>
        <a:xfrm rot="5400000">
          <a:off x="-194389" y="194396"/>
          <a:ext cx="1295932" cy="907152"/>
        </a:xfrm>
        <a:prstGeom prst="chevron">
          <a:avLst/>
        </a:prstGeom>
        <a:solidFill>
          <a:srgbClr val="8064A2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2 772,9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млн. руб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94389" y="194396"/>
        <a:ext cx="1295932" cy="907152"/>
      </dsp:txXfrm>
    </dsp:sp>
    <dsp:sp modelId="{51093CDC-34E3-452E-8589-FDF3E21BFD4B}">
      <dsp:nvSpPr>
        <dsp:cNvPr id="0" name=""/>
        <dsp:cNvSpPr/>
      </dsp:nvSpPr>
      <dsp:spPr>
        <a:xfrm rot="5400000">
          <a:off x="2948500" y="-2041348"/>
          <a:ext cx="842798" cy="4925495"/>
        </a:xfrm>
        <a:prstGeom prst="round2SameRect">
          <a:avLst/>
        </a:prstGeom>
        <a:solidFill>
          <a:srgbClr val="D6CDE1">
            <a:alpha val="89804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Реализация прав граждан в области образования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948500" y="-2041348"/>
        <a:ext cx="842798" cy="4925495"/>
      </dsp:txXfrm>
    </dsp:sp>
    <dsp:sp modelId="{72A027CC-99A8-4AD3-825D-4976737D0FEB}">
      <dsp:nvSpPr>
        <dsp:cNvPr id="0" name=""/>
        <dsp:cNvSpPr/>
      </dsp:nvSpPr>
      <dsp:spPr>
        <a:xfrm rot="5400000">
          <a:off x="-194389" y="1347757"/>
          <a:ext cx="1295932" cy="907152"/>
        </a:xfrm>
        <a:prstGeom prst="chevron">
          <a:avLst/>
        </a:prstGeom>
        <a:solidFill>
          <a:srgbClr val="5F5BAE"/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4C4892"/>
              </a:solidFill>
              <a:latin typeface="Times New Roman" pitchFamily="18" charset="0"/>
              <a:cs typeface="Times New Roman" pitchFamily="18" charset="0"/>
            </a:rPr>
            <a:t>78,3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4C4892"/>
              </a:solidFill>
              <a:latin typeface="Times New Roman" pitchFamily="18" charset="0"/>
              <a:cs typeface="Times New Roman" pitchFamily="18" charset="0"/>
            </a:rPr>
            <a:t>млн. руб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94389" y="1347757"/>
        <a:ext cx="1295932" cy="907152"/>
      </dsp:txXfrm>
    </dsp:sp>
    <dsp:sp modelId="{B49FD9C4-453A-4686-9DC8-8A761353FED2}">
      <dsp:nvSpPr>
        <dsp:cNvPr id="0" name=""/>
        <dsp:cNvSpPr/>
      </dsp:nvSpPr>
      <dsp:spPr>
        <a:xfrm rot="5400000">
          <a:off x="2948722" y="-888202"/>
          <a:ext cx="842355" cy="4925495"/>
        </a:xfrm>
        <a:prstGeom prst="round2SameRect">
          <a:avLst/>
        </a:prstGeom>
        <a:solidFill>
          <a:srgbClr val="C8C7E3">
            <a:alpha val="89804"/>
          </a:srgb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Реализация прав детей-сирот, детей, оставшихся без попечения родителей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948722" y="-888202"/>
        <a:ext cx="842355" cy="4925495"/>
      </dsp:txXfrm>
    </dsp:sp>
    <dsp:sp modelId="{333AE384-0DF8-4368-AD82-8A675B88AB4A}">
      <dsp:nvSpPr>
        <dsp:cNvPr id="0" name=""/>
        <dsp:cNvSpPr/>
      </dsp:nvSpPr>
      <dsp:spPr>
        <a:xfrm rot="5400000">
          <a:off x="-194389" y="2497618"/>
          <a:ext cx="1295932" cy="907152"/>
        </a:xfrm>
        <a:prstGeom prst="chevron">
          <a:avLst/>
        </a:prstGeom>
        <a:solidFill>
          <a:srgbClr val="C9D5E9">
            <a:alpha val="89804"/>
          </a:srgb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94389" y="2497618"/>
        <a:ext cx="1295932" cy="907152"/>
      </dsp:txXfrm>
    </dsp:sp>
    <dsp:sp modelId="{E343E20C-ACD3-4E01-BA3E-2AD1C604E793}">
      <dsp:nvSpPr>
        <dsp:cNvPr id="0" name=""/>
        <dsp:cNvSpPr/>
      </dsp:nvSpPr>
      <dsp:spPr>
        <a:xfrm rot="5400000">
          <a:off x="2948722" y="261658"/>
          <a:ext cx="842355" cy="49254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13DC1-3398-472B-9E22-0760C2555D16}">
      <dsp:nvSpPr>
        <dsp:cNvPr id="0" name=""/>
        <dsp:cNvSpPr/>
      </dsp:nvSpPr>
      <dsp:spPr>
        <a:xfrm rot="5400000">
          <a:off x="-194371" y="2508057"/>
          <a:ext cx="1295932" cy="907152"/>
        </a:xfrm>
        <a:prstGeom prst="chevron">
          <a:avLst/>
        </a:prstGeom>
        <a:solidFill>
          <a:srgbClr val="4BACC6"/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rPr>
            <a:t>23,7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300" b="1" kern="1200" dirty="0">
            <a:solidFill>
              <a:srgbClr val="005DA2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94371" y="2508057"/>
        <a:ext cx="1295932" cy="907152"/>
      </dsp:txXfrm>
    </dsp:sp>
    <dsp:sp modelId="{7118381B-FADB-4739-8D92-B5C60163CBEE}">
      <dsp:nvSpPr>
        <dsp:cNvPr id="0" name=""/>
        <dsp:cNvSpPr/>
      </dsp:nvSpPr>
      <dsp:spPr>
        <a:xfrm rot="5400000">
          <a:off x="2948722" y="272082"/>
          <a:ext cx="842355" cy="4925495"/>
        </a:xfrm>
        <a:prstGeom prst="round2SameRect">
          <a:avLst/>
        </a:prstGeom>
        <a:solidFill>
          <a:srgbClr val="B9DFE9">
            <a:alpha val="89804"/>
          </a:srgb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Иные переданные государственные полномочия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948722" y="272082"/>
        <a:ext cx="842355" cy="492549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29D68D-85C6-4178-92A8-6F787797B892}">
      <dsp:nvSpPr>
        <dsp:cNvPr id="0" name=""/>
        <dsp:cNvSpPr/>
      </dsp:nvSpPr>
      <dsp:spPr>
        <a:xfrm rot="5400000">
          <a:off x="3780021" y="-320752"/>
          <a:ext cx="3604077" cy="5253703"/>
        </a:xfrm>
        <a:prstGeom prst="round2SameRect">
          <a:avLst/>
        </a:prstGeom>
        <a:solidFill>
          <a:srgbClr val="AFD3FF">
            <a:alpha val="90000"/>
          </a:srgbClr>
        </a:solidFill>
        <a:ln w="25400" cap="flat" cmpd="sng" algn="ctr">
          <a:solidFill>
            <a:srgbClr val="0000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48,3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предоставления дополнительного образования в учреждениях дополнительного образования;</a:t>
          </a:r>
          <a:endParaRPr lang="ru-RU" sz="14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патриотического и краеведческого движения и формирование духовно-нравственной культуры обучающихся в муниципальных общеобразовательных учреждениях;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0,02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кадрового потенциала педагогических работников;</a:t>
          </a:r>
        </a:p>
      </dsp:txBody>
      <dsp:txXfrm rot="5400000">
        <a:off x="3780021" y="-320752"/>
        <a:ext cx="3604077" cy="5253703"/>
      </dsp:txXfrm>
    </dsp:sp>
    <dsp:sp modelId="{AE51F8AA-6FD1-4F39-A10D-0E4328C52A4A}">
      <dsp:nvSpPr>
        <dsp:cNvPr id="0" name=""/>
        <dsp:cNvSpPr/>
      </dsp:nvSpPr>
      <dsp:spPr>
        <a:xfrm>
          <a:off x="0" y="343656"/>
          <a:ext cx="2955208" cy="3906727"/>
        </a:xfrm>
        <a:prstGeom prst="roundRect">
          <a:avLst/>
        </a:prstGeom>
        <a:solidFill>
          <a:srgbClr val="65ABFF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«Развитие системы предоставления детям услуг дополнительного образования»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en-US" sz="1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8</a:t>
          </a:r>
          <a:r>
            <a:rPr lang="ru-RU" sz="1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,4 млн. руб.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43656"/>
        <a:ext cx="2955208" cy="390672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EF4610-4E5F-4235-BAF8-E8862E056D4A}">
      <dsp:nvSpPr>
        <dsp:cNvPr id="0" name=""/>
        <dsp:cNvSpPr/>
      </dsp:nvSpPr>
      <dsp:spPr>
        <a:xfrm rot="5400000">
          <a:off x="4448253" y="-1495896"/>
          <a:ext cx="2261880" cy="5253703"/>
        </a:xfrm>
        <a:prstGeom prst="round2SameRect">
          <a:avLst/>
        </a:prstGeom>
        <a:solidFill>
          <a:srgbClr val="AFD3FF">
            <a:alpha val="90000"/>
          </a:srgbClr>
        </a:solidFill>
        <a:ln w="25400" cap="flat" cmpd="sng" algn="ctr">
          <a:solidFill>
            <a:srgbClr val="0000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101,7 млн. руб.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отдыха детей в каникулярное время в образовательных учреждениях различных видов и типов;</a:t>
          </a:r>
          <a:endParaRPr lang="ru-RU" sz="14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11,1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Совершенствование материально-технической базы МОУ ДО ДООЛ;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3,8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Обеспечение комплексной безопасности пребывания детей в МОУ ДО ДООЛ</a:t>
          </a:r>
          <a:endParaRPr lang="ru-RU" sz="14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448253" y="-1495896"/>
        <a:ext cx="2261880" cy="5253703"/>
      </dsp:txXfrm>
    </dsp:sp>
    <dsp:sp modelId="{8A48F152-AA0A-4E72-9F10-F69175D3019F}">
      <dsp:nvSpPr>
        <dsp:cNvPr id="0" name=""/>
        <dsp:cNvSpPr/>
      </dsp:nvSpPr>
      <dsp:spPr>
        <a:xfrm>
          <a:off x="0" y="0"/>
          <a:ext cx="2955208" cy="2266552"/>
        </a:xfrm>
        <a:prstGeom prst="roundRect">
          <a:avLst/>
        </a:prstGeom>
        <a:solidFill>
          <a:srgbClr val="65ABFF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«Совершенствование механизма предоставления услуги по организации отдыха детей в каникулярное время»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116,6 млн. руб.</a:t>
          </a:r>
          <a:endParaRPr lang="ru-RU" sz="16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2955208" cy="2266552"/>
      </dsp:txXfrm>
    </dsp:sp>
    <dsp:sp modelId="{2B29D68D-85C6-4178-92A8-6F787797B892}">
      <dsp:nvSpPr>
        <dsp:cNvPr id="0" name=""/>
        <dsp:cNvSpPr/>
      </dsp:nvSpPr>
      <dsp:spPr>
        <a:xfrm rot="5400000">
          <a:off x="4596636" y="838892"/>
          <a:ext cx="1970847" cy="5253703"/>
        </a:xfrm>
        <a:prstGeom prst="round2SameRect">
          <a:avLst/>
        </a:prstGeom>
        <a:solidFill>
          <a:srgbClr val="AFD3FF">
            <a:alpha val="90000"/>
          </a:srgbClr>
        </a:solidFill>
        <a:ln w="25400" cap="flat" cmpd="sng" algn="ctr">
          <a:solidFill>
            <a:srgbClr val="0000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8,4 млн.руб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Обеспечение информационно-аналитического, методического, консультационно-диагностического обслуживания;</a:t>
          </a:r>
          <a:endParaRPr lang="ru-RU" sz="14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32,4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млн. руб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Обеспечение бухгалтерского обслуживания в учреждениях отрасли  «Образование»;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13,8 млн. руб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. </a:t>
          </a:r>
          <a:r>
            <a: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 Организация выполнения мероприятий по содержанию зданий, территорий, материальной базы и процедур размещения заказа для образовательных учреждений</a:t>
          </a:r>
          <a:endParaRPr kumimoji="0" lang="ru-RU" sz="1400" b="0" i="0" u="none" strike="noStrike" kern="1200" cap="none" spc="0" normalizeH="0" baseline="0" noProof="0" dirty="0">
            <a:ln>
              <a:noFill/>
            </a:ln>
            <a:solidFill>
              <a:srgbClr val="003366"/>
            </a:solidFill>
            <a:effectLst/>
            <a:uLnTx/>
            <a:uFillTx/>
            <a:latin typeface="Times New Roman" pitchFamily="18" charset="0"/>
            <a:ea typeface="+mn-ea"/>
            <a:cs typeface="Times New Roman" pitchFamily="18" charset="0"/>
          </a:endParaRPr>
        </a:p>
      </dsp:txBody>
      <dsp:txXfrm rot="5400000">
        <a:off x="4596636" y="838892"/>
        <a:ext cx="1970847" cy="5253703"/>
      </dsp:txXfrm>
    </dsp:sp>
    <dsp:sp modelId="{AE51F8AA-6FD1-4F39-A10D-0E4328C52A4A}">
      <dsp:nvSpPr>
        <dsp:cNvPr id="0" name=""/>
        <dsp:cNvSpPr/>
      </dsp:nvSpPr>
      <dsp:spPr>
        <a:xfrm>
          <a:off x="0" y="2448273"/>
          <a:ext cx="2955208" cy="1998798"/>
        </a:xfrm>
        <a:prstGeom prst="roundRect">
          <a:avLst/>
        </a:prstGeom>
        <a:solidFill>
          <a:srgbClr val="65ABFF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«Обеспечение деятельности казенных учреждений, обслуживающих отрасль «Образование»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54,5 млн. руб.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448273"/>
        <a:ext cx="2955208" cy="1998798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2AAF45-21B4-4362-9A7D-5E7E0B5FF84A}">
      <dsp:nvSpPr>
        <dsp:cNvPr id="0" name=""/>
        <dsp:cNvSpPr/>
      </dsp:nvSpPr>
      <dsp:spPr>
        <a:xfrm>
          <a:off x="2079529" y="1624038"/>
          <a:ext cx="2321399" cy="2079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  <a:latin typeface="Cambria" pitchFamily="18" charset="0"/>
            </a:rPr>
            <a:t>4 475,5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  <a:latin typeface="Cambria" pitchFamily="18" charset="0"/>
            </a:rPr>
            <a:t>млн. руб.</a:t>
          </a:r>
          <a:endParaRPr lang="ru-RU" sz="2000" b="1" kern="1200" dirty="0">
            <a:solidFill>
              <a:srgbClr val="FFFF00"/>
            </a:solidFill>
            <a:latin typeface="Cambria" pitchFamily="18" charset="0"/>
          </a:endParaRPr>
        </a:p>
      </dsp:txBody>
      <dsp:txXfrm>
        <a:off x="2079529" y="1624038"/>
        <a:ext cx="2321399" cy="2079801"/>
      </dsp:txXfrm>
    </dsp:sp>
    <dsp:sp modelId="{B2068B76-846C-4024-8367-940897DADE99}">
      <dsp:nvSpPr>
        <dsp:cNvPr id="0" name=""/>
        <dsp:cNvSpPr/>
      </dsp:nvSpPr>
      <dsp:spPr>
        <a:xfrm rot="16182302">
          <a:off x="3056102" y="1072007"/>
          <a:ext cx="354210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6182302">
        <a:off x="3056102" y="1072007"/>
        <a:ext cx="354210" cy="455820"/>
      </dsp:txXfrm>
    </dsp:sp>
    <dsp:sp modelId="{9E073F34-1B74-4DFC-87AA-FCE17CDC8358}">
      <dsp:nvSpPr>
        <dsp:cNvPr id="0" name=""/>
        <dsp:cNvSpPr/>
      </dsp:nvSpPr>
      <dsp:spPr>
        <a:xfrm>
          <a:off x="2759793" y="17288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2759793" y="17288"/>
        <a:ext cx="938453" cy="938453"/>
      </dsp:txXfrm>
    </dsp:sp>
    <dsp:sp modelId="{765A48EE-8AFE-483F-9F74-E169520BE484}">
      <dsp:nvSpPr>
        <dsp:cNvPr id="0" name=""/>
        <dsp:cNvSpPr/>
      </dsp:nvSpPr>
      <dsp:spPr>
        <a:xfrm rot="18159173">
          <a:off x="3816050" y="1275825"/>
          <a:ext cx="335341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8159173">
        <a:off x="3816050" y="1275825"/>
        <a:ext cx="335341" cy="455820"/>
      </dsp:txXfrm>
    </dsp:sp>
    <dsp:sp modelId="{947F94AA-1277-4836-9C53-164C7769D941}">
      <dsp:nvSpPr>
        <dsp:cNvPr id="0" name=""/>
        <dsp:cNvSpPr/>
      </dsp:nvSpPr>
      <dsp:spPr>
        <a:xfrm>
          <a:off x="3943476" y="365089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3943476" y="365089"/>
        <a:ext cx="938453" cy="938453"/>
      </dsp:txXfrm>
    </dsp:sp>
    <dsp:sp modelId="{EDE77F2B-02EC-4A0E-862D-8383912A3613}">
      <dsp:nvSpPr>
        <dsp:cNvPr id="0" name=""/>
        <dsp:cNvSpPr/>
      </dsp:nvSpPr>
      <dsp:spPr>
        <a:xfrm rot="20119549">
          <a:off x="4372338" y="1847154"/>
          <a:ext cx="29943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20119549">
        <a:off x="4372338" y="1847154"/>
        <a:ext cx="299435" cy="455820"/>
      </dsp:txXfrm>
    </dsp:sp>
    <dsp:sp modelId="{D2C4FB6F-FBD3-4638-B0B8-10BB7D9C731B}">
      <dsp:nvSpPr>
        <dsp:cNvPr id="0" name=""/>
        <dsp:cNvSpPr/>
      </dsp:nvSpPr>
      <dsp:spPr>
        <a:xfrm>
          <a:off x="4743608" y="1288491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4743608" y="1288491"/>
        <a:ext cx="938453" cy="938453"/>
      </dsp:txXfrm>
    </dsp:sp>
    <dsp:sp modelId="{583172AC-F19E-4351-995F-AE9B968080E8}">
      <dsp:nvSpPr>
        <dsp:cNvPr id="0" name=""/>
        <dsp:cNvSpPr/>
      </dsp:nvSpPr>
      <dsp:spPr>
        <a:xfrm rot="494419">
          <a:off x="4525269" y="2646979"/>
          <a:ext cx="343187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494419">
        <a:off x="4525269" y="2646979"/>
        <a:ext cx="343187" cy="455820"/>
      </dsp:txXfrm>
    </dsp:sp>
    <dsp:sp modelId="{0A8517A7-6E3E-407E-8695-C381AE316613}">
      <dsp:nvSpPr>
        <dsp:cNvPr id="0" name=""/>
        <dsp:cNvSpPr/>
      </dsp:nvSpPr>
      <dsp:spPr>
        <a:xfrm>
          <a:off x="5022050" y="2520710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5022050" y="2520710"/>
        <a:ext cx="938453" cy="938453"/>
      </dsp:txXfrm>
    </dsp:sp>
    <dsp:sp modelId="{CED2D593-0F99-4182-9043-72AEE8C1C71B}">
      <dsp:nvSpPr>
        <dsp:cNvPr id="0" name=""/>
        <dsp:cNvSpPr/>
      </dsp:nvSpPr>
      <dsp:spPr>
        <a:xfrm rot="2474040">
          <a:off x="4136553" y="3376820"/>
          <a:ext cx="35409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2474040">
        <a:off x="4136553" y="3376820"/>
        <a:ext cx="354095" cy="455820"/>
      </dsp:txXfrm>
    </dsp:sp>
    <dsp:sp modelId="{77A0DB9B-1C63-4E1F-A454-053B709C6584}">
      <dsp:nvSpPr>
        <dsp:cNvPr id="0" name=""/>
        <dsp:cNvSpPr/>
      </dsp:nvSpPr>
      <dsp:spPr>
        <a:xfrm>
          <a:off x="4455995" y="3671578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4455995" y="3671578"/>
        <a:ext cx="938453" cy="938453"/>
      </dsp:txXfrm>
    </dsp:sp>
    <dsp:sp modelId="{9DB669A4-B139-4921-9D6F-0EC4BBEB9209}">
      <dsp:nvSpPr>
        <dsp:cNvPr id="0" name=""/>
        <dsp:cNvSpPr/>
      </dsp:nvSpPr>
      <dsp:spPr>
        <a:xfrm rot="4303851">
          <a:off x="3503556" y="3701786"/>
          <a:ext cx="309053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4303851">
        <a:off x="3503556" y="3701786"/>
        <a:ext cx="309053" cy="455820"/>
      </dsp:txXfrm>
    </dsp:sp>
    <dsp:sp modelId="{14D980FF-7600-420A-B87B-0F8B76564A8D}">
      <dsp:nvSpPr>
        <dsp:cNvPr id="0" name=""/>
        <dsp:cNvSpPr/>
      </dsp:nvSpPr>
      <dsp:spPr>
        <a:xfrm>
          <a:off x="3430090" y="4191214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3430090" y="4191214"/>
        <a:ext cx="938453" cy="938453"/>
      </dsp:txXfrm>
    </dsp:sp>
    <dsp:sp modelId="{54BE23C1-5C57-4127-AA70-37FC04903A1D}">
      <dsp:nvSpPr>
        <dsp:cNvPr id="0" name=""/>
        <dsp:cNvSpPr/>
      </dsp:nvSpPr>
      <dsp:spPr>
        <a:xfrm rot="6525866">
          <a:off x="2610155" y="3749467"/>
          <a:ext cx="36770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6525866">
        <a:off x="2610155" y="3749467"/>
        <a:ext cx="367705" cy="455820"/>
      </dsp:txXfrm>
    </dsp:sp>
    <dsp:sp modelId="{68901336-35F9-47A0-85FC-26A60382EC5A}">
      <dsp:nvSpPr>
        <dsp:cNvPr id="0" name=""/>
        <dsp:cNvSpPr/>
      </dsp:nvSpPr>
      <dsp:spPr>
        <a:xfrm>
          <a:off x="2058906" y="4290746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2058906" y="4290746"/>
        <a:ext cx="938453" cy="938453"/>
      </dsp:txXfrm>
    </dsp:sp>
    <dsp:sp modelId="{18CD15CA-F1EB-4521-A487-9F85CD1918A6}">
      <dsp:nvSpPr>
        <dsp:cNvPr id="0" name=""/>
        <dsp:cNvSpPr/>
      </dsp:nvSpPr>
      <dsp:spPr>
        <a:xfrm rot="8351825">
          <a:off x="2030578" y="3344995"/>
          <a:ext cx="31342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8351825">
        <a:off x="2030578" y="3344995"/>
        <a:ext cx="313425" cy="455820"/>
      </dsp:txXfrm>
    </dsp:sp>
    <dsp:sp modelId="{DD04A9DC-1A4C-4887-AD6A-EDE7AD9A0806}">
      <dsp:nvSpPr>
        <dsp:cNvPr id="0" name=""/>
        <dsp:cNvSpPr/>
      </dsp:nvSpPr>
      <dsp:spPr>
        <a:xfrm>
          <a:off x="1132340" y="3609312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2340" y="3609312"/>
        <a:ext cx="938453" cy="938453"/>
      </dsp:txXfrm>
    </dsp:sp>
    <dsp:sp modelId="{CA12CF1A-E3E2-408D-9462-9DA1E8FC7364}">
      <dsp:nvSpPr>
        <dsp:cNvPr id="0" name=""/>
        <dsp:cNvSpPr/>
      </dsp:nvSpPr>
      <dsp:spPr>
        <a:xfrm rot="10317572">
          <a:off x="1690975" y="2634649"/>
          <a:ext cx="286408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317572">
        <a:off x="1690975" y="2634649"/>
        <a:ext cx="286408" cy="455820"/>
      </dsp:txXfrm>
    </dsp:sp>
    <dsp:sp modelId="{3F9CD411-02FD-44FE-B331-602B61A2338B}">
      <dsp:nvSpPr>
        <dsp:cNvPr id="0" name=""/>
        <dsp:cNvSpPr/>
      </dsp:nvSpPr>
      <dsp:spPr>
        <a:xfrm>
          <a:off x="624771" y="2497891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624771" y="2497891"/>
        <a:ext cx="938453" cy="938453"/>
      </dsp:txXfrm>
    </dsp:sp>
    <dsp:sp modelId="{192190AB-DD04-4359-910C-23C61D098B57}">
      <dsp:nvSpPr>
        <dsp:cNvPr id="0" name=""/>
        <dsp:cNvSpPr/>
      </dsp:nvSpPr>
      <dsp:spPr>
        <a:xfrm rot="12291556">
          <a:off x="1771157" y="1831664"/>
          <a:ext cx="32930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2291556">
        <a:off x="1771157" y="1831664"/>
        <a:ext cx="329305" cy="455820"/>
      </dsp:txXfrm>
    </dsp:sp>
    <dsp:sp modelId="{D1FE8A53-E361-48CB-8EB1-E5D17DFE8CE1}">
      <dsp:nvSpPr>
        <dsp:cNvPr id="0" name=""/>
        <dsp:cNvSpPr/>
      </dsp:nvSpPr>
      <dsp:spPr>
        <a:xfrm>
          <a:off x="750497" y="1258570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750497" y="1258570"/>
        <a:ext cx="938453" cy="938453"/>
      </dsp:txXfrm>
    </dsp:sp>
    <dsp:sp modelId="{F1B11244-2EA9-4294-998C-632A0F12705E}">
      <dsp:nvSpPr>
        <dsp:cNvPr id="0" name=""/>
        <dsp:cNvSpPr/>
      </dsp:nvSpPr>
      <dsp:spPr>
        <a:xfrm rot="14160728">
          <a:off x="2261086" y="1261607"/>
          <a:ext cx="374695" cy="455820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4160728">
        <a:off x="2261086" y="1261607"/>
        <a:ext cx="374695" cy="455820"/>
      </dsp:txXfrm>
    </dsp:sp>
    <dsp:sp modelId="{9EA48000-77DD-4DD3-9579-817570C01A0D}">
      <dsp:nvSpPr>
        <dsp:cNvPr id="0" name=""/>
        <dsp:cNvSpPr/>
      </dsp:nvSpPr>
      <dsp:spPr>
        <a:xfrm>
          <a:off x="1513368" y="329340"/>
          <a:ext cx="938453" cy="938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513368" y="329340"/>
        <a:ext cx="938453" cy="93845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EF4610-4E5F-4235-BAF8-E8862E056D4A}">
      <dsp:nvSpPr>
        <dsp:cNvPr id="0" name=""/>
        <dsp:cNvSpPr/>
      </dsp:nvSpPr>
      <dsp:spPr>
        <a:xfrm rot="5400000">
          <a:off x="2842999" y="-613384"/>
          <a:ext cx="5112560" cy="6339344"/>
        </a:xfrm>
        <a:prstGeom prst="round2SameRect">
          <a:avLst/>
        </a:prstGeom>
        <a:solidFill>
          <a:srgbClr val="AFD3FF">
            <a:alpha val="89804"/>
          </a:srgbClr>
        </a:solidFill>
        <a:ln w="25400" cap="flat" cmpd="sng" algn="ctr">
          <a:solidFill>
            <a:srgbClr val="0000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640,2 млн. руб. </a:t>
          </a:r>
          <a:r>
            <a:rPr lang="ru-RU" sz="1300" kern="12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присмотра и ухода за детьми, обеспечение содержания зданий и сооружений в муниципальных образовательных учреждениях, реализующих основную общеобразовательную программу дошкольного образования;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0,02 млн. руб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Создание условий для воспитания гармонично развитой творческой личности и обеспечения комплексной деятельности по сохранению и укреплению здоровья воспитанников;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marR="0" lvl="1" indent="0" algn="just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5,1 млн. руб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Укрепление материально-технической базы образовательных учреждений, реализующих основную общеобразовательную программу дошкольного образования;</a:t>
          </a:r>
        </a:p>
        <a:p>
          <a:pPr marL="114300" marR="0" lvl="1" indent="0" algn="just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12,3 млн. руб. -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Обеспечение комплексной безопасности зданий и помещений образовательных учреждений, реализующих основную общеобразовательную программу дошкольного образования;</a:t>
          </a: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5,8 млн. руб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Осуществление комплекса мер по обеспечению теплового режима, энергосбережения и холодного водоснабжения в дошкольных образовательных учреждениях;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105,0 млн.руб.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– Ввод новых зданий в систему дошкольного образования, в т.ч. в рамках реализации национального проекта «Демография» (ФП «Содействие занятости женщин – создание условий дошкольного образования для детей в возрасте до трех лет»)»;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124,8 млн. руб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компенсации части родительской платы за присмотр и уход за ребенком  в муниципальных образовательных организациях и иных образовательных организациях (за исключением государственных образовательных организаций, реализующих образовательную программу дошкольного образования); 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893,3 млн. руб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3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 государственных гарантий реализации прав на получение общедоступного и бесплатного дошкольного образования  в муниципальных дошкольных образовательных организациях;</a:t>
          </a:r>
          <a:endParaRPr lang="ru-RU" sz="13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842999" y="-613384"/>
        <a:ext cx="5112560" cy="6339344"/>
      </dsp:txXfrm>
    </dsp:sp>
    <dsp:sp modelId="{8A48F152-AA0A-4E72-9F10-F69175D3019F}">
      <dsp:nvSpPr>
        <dsp:cNvPr id="0" name=""/>
        <dsp:cNvSpPr/>
      </dsp:nvSpPr>
      <dsp:spPr>
        <a:xfrm>
          <a:off x="0" y="0"/>
          <a:ext cx="2228162" cy="5107575"/>
        </a:xfrm>
        <a:prstGeom prst="roundRect">
          <a:avLst/>
        </a:prstGeom>
        <a:solidFill>
          <a:srgbClr val="65ABFF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«Развитие дошкольного образования»</a:t>
          </a:r>
          <a:endParaRPr lang="ru-RU" sz="1400" b="0" kern="12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20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786,5 млн.руб.</a:t>
          </a:r>
          <a:endParaRPr lang="ru-RU" sz="20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2228162" cy="5107575"/>
      </dsp:txXfrm>
    </dsp:sp>
  </dsp:spTree>
</dsp:drawing>
</file>

<file path=ppt/diagrams/drawing6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EF4610-4E5F-4235-BAF8-E8862E056D4A}">
      <dsp:nvSpPr>
        <dsp:cNvPr id="0" name=""/>
        <dsp:cNvSpPr/>
      </dsp:nvSpPr>
      <dsp:spPr>
        <a:xfrm rot="5400000">
          <a:off x="2534251" y="-85940"/>
          <a:ext cx="5472328" cy="6220271"/>
        </a:xfrm>
        <a:prstGeom prst="round2SameRect">
          <a:avLst/>
        </a:prstGeom>
        <a:solidFill>
          <a:srgbClr val="AFD3FF">
            <a:alpha val="89804"/>
          </a:srgbClr>
        </a:solidFill>
        <a:ln w="25400" cap="flat" cmpd="sng" algn="ctr">
          <a:solidFill>
            <a:srgbClr val="0000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201,2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Обеспечение содержания зданий и сооружений, обустройство прилегающих к ним территорий в муниципальных общеобразовательных учреждениях, в рамках муниципального задания;</a:t>
          </a:r>
          <a:endParaRPr lang="ru-RU" sz="1400" kern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Развитие современной системы оценки индивидуальных образовательных достижений обучающихся;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0,1 млн. руб. 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Организация работы с одаренными детьми;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96,4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Совершенствование условий организации питания школьников;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0,4 млн. 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– Обеспечение комплексной безопасности зданий и помещений общеобразовательных учреждений;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1,3 млн. руб. 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Осуществление комплекса мер по обеспечению теплового режима, энергосбережения и холодного водоснабжения;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24,1 млн. руб.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Укрепление материально-технической базы общеобразовательных  учреждений;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1 050,6 млн. руб.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Реконструкция, создание новых мест в общеобразовательных организациях», в т.ч. в рамках  реализации национального проекта «Образование» (ФП «Современная школа»);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1 766,3 млн. руб. </a:t>
          </a:r>
          <a:r>
            <a:rPr lang="ru-RU" sz="1400" kern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- Организация предоставления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обеспечение дополнительного образования детей в муниципальных общеобразовательных организациях;</a:t>
          </a:r>
        </a:p>
      </dsp:txBody>
      <dsp:txXfrm rot="5400000">
        <a:off x="2534251" y="-85940"/>
        <a:ext cx="5472328" cy="6220271"/>
      </dsp:txXfrm>
    </dsp:sp>
    <dsp:sp modelId="{8A48F152-AA0A-4E72-9F10-F69175D3019F}">
      <dsp:nvSpPr>
        <dsp:cNvPr id="0" name=""/>
        <dsp:cNvSpPr/>
      </dsp:nvSpPr>
      <dsp:spPr>
        <a:xfrm>
          <a:off x="10559" y="290563"/>
          <a:ext cx="2149683" cy="5440215"/>
        </a:xfrm>
        <a:prstGeom prst="roundRect">
          <a:avLst/>
        </a:prstGeom>
        <a:solidFill>
          <a:srgbClr val="65ABFF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Подпрограмма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«Повышение качества и доступности услуг общего образования»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3 140,5 млн. руб.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559" y="290563"/>
        <a:ext cx="2149683" cy="5440215"/>
      </dsp:txXfrm>
    </dsp:sp>
  </dsp:spTree>
</dsp:drawing>
</file>

<file path=ppt/diagrams/drawing7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default#10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default#1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4#1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4#1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4#1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4#1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0.05978</cdr:x>
      <cdr:y>0.06634</cdr:y>
    </cdr:from>
    <cdr:to>
      <cdr:x>0.50597</cdr:x>
      <cdr:y>0.29056</cdr:y>
    </cdr:to>
    <cdr:pic>
      <cdr:nvPicPr>
        <cdr:cNvPr id="3" name="Picture 8" descr="https://im0-tub-ru.yandex.net/i?id=f7c029f7e84f2e5e171a214d6ba5f844&amp;n=33&amp;h=190&amp;w=190"/>
        <cdr:cNvPicPr/>
      </cdr:nvPicPr>
      <cdr:blipFill>
        <a:blip xmlns:a="http://schemas.openxmlformats.org/drawingml/2006/main" xmlns:r="http://schemas.openxmlformats.org/officeDocument/2006/relationships" r:embed="rId1">
          <a:duotone>
            <a:schemeClr val="accent1">
              <a:shade val="45000"/>
              <a:satMod val="135000"/>
            </a:schemeClr>
            <a:prstClr val="white"/>
          </a:duotone>
          <a:extLst>
            <a:ext uri="{BEBA8EAE-BF5A-486C-A8C5-ECC9F3942E4B}">
              <a14:imgProps xmlns:a14="http://schemas.microsoft.com/office/drawing/2010/main" xmlns="">
                <a14:imgLayer r:embed="rId2">
                  <a14:imgEffect>
                    <a14:brightnessContrast bright="10000" contrast="-32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7437" y="235566"/>
          <a:ext cx="3563496" cy="79621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/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0.64356</cdr:x>
      <cdr:y>0</cdr:y>
    </cdr:from>
    <cdr:to>
      <cdr:x>0.76929</cdr:x>
      <cdr:y>0.1924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80520" y="-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0.49505</cdr:x>
      <cdr:y>0.4697</cdr:y>
    </cdr:from>
    <cdr:to>
      <cdr:x>0.62078</cdr:x>
      <cdr:y>0.6621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600400" y="22322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0.42574</cdr:x>
      <cdr:y>0.40909</cdr:y>
    </cdr:from>
    <cdr:to>
      <cdr:x>0.62376</cdr:x>
      <cdr:y>0.5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096344" y="1944216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0.32813</cdr:x>
      <cdr:y>0.35</cdr:y>
    </cdr:from>
    <cdr:to>
      <cdr:x>0.71426</cdr:x>
      <cdr:y>0.71364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512168" y="1512168"/>
          <a:ext cx="1779525" cy="1571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</cdr:x>
      <cdr:y>0.64865</cdr:y>
    </cdr:from>
    <cdr:to>
      <cdr:x>0.76106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3456384"/>
          <a:ext cx="6521487" cy="18722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Исполнение расходов за счет межбюджетных трансфертов от 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плана составило  86%, при этом расходы за счет  субвенций  и иных 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межбюджетных трансфертов  исполнены практически  полностью,  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исполнение  за счет межбюджетных субсидий составило 69%.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   Основная причина низкого исполнения расходов за счет 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межбюджетных субсидий – нарушение подрядчиками сроков и  </a:t>
          </a:r>
        </a:p>
        <a:p xmlns:a="http://schemas.openxmlformats.org/drawingml/2006/main">
          <a:pPr algn="just"/>
          <a:r>
            <a: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  условий муниципальных контрактов по инвестиционным объектам.</a:t>
          </a:r>
          <a:endParaRPr lang="ru-RU" sz="16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0.64865</cdr:x>
      <cdr:y>0.43243</cdr:y>
    </cdr:from>
    <cdr:to>
      <cdr:x>0.81081</cdr:x>
      <cdr:y>0.62162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1152128"/>
          <a:ext cx="4320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0.57895</cdr:x>
      <cdr:y>0.48485</cdr:y>
    </cdr:from>
    <cdr:to>
      <cdr:x>0.79516</cdr:x>
      <cdr:y>0.67404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152128"/>
          <a:ext cx="591616" cy="449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ea typeface="Tahoma" pitchFamily="34" charset="0"/>
              <a:cs typeface="Times New Roman" pitchFamily="18" charset="0"/>
            </a:rPr>
            <a:t>59</a:t>
          </a:r>
          <a:r>
            <a:rPr lang="en-US" sz="1400" b="1" dirty="0" smtClean="0">
              <a:latin typeface="Times New Roman" pitchFamily="18" charset="0"/>
              <a:ea typeface="Tahoma" pitchFamily="34" charset="0"/>
              <a:cs typeface="Times New Roman" pitchFamily="18" charset="0"/>
            </a:rPr>
            <a:t>%</a:t>
          </a:r>
          <a:endParaRPr lang="ru-RU" sz="1400" b="1" dirty="0">
            <a:latin typeface="Times New Roman" pitchFamily="18" charset="0"/>
            <a:ea typeface="Tahoma" pitchFamily="34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0.29412</cdr:x>
      <cdr:y>0.33333</cdr:y>
    </cdr:from>
    <cdr:to>
      <cdr:x>0.40083</cdr:x>
      <cdr:y>0.52574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20280" y="15841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flipV="1">
          <a:off x="-611560" y="-1340768"/>
          <a:ext cx="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C00000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>
          <a:off x="-611560" y="-1340768"/>
          <a:ext cx="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C00000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6" name="Прямая соединительная линия 15"/>
        <cdr:cNvSpPr/>
      </cdr:nvSpPr>
      <cdr:spPr>
        <a:xfrm xmlns:a="http://schemas.openxmlformats.org/drawingml/2006/main">
          <a:off x="-611560" y="-1340768"/>
          <a:ext cx="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C00000"/>
          </a:solidFill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0.55</cdr:x>
      <cdr:y>0.41667</cdr:y>
    </cdr:from>
    <cdr:to>
      <cdr:x>0.58333</cdr:x>
      <cdr:y>0.45833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52528" y="2160240"/>
          <a:ext cx="28803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0.54167</cdr:x>
      <cdr:y>0.40278</cdr:y>
    </cdr:from>
    <cdr:to>
      <cdr:x>0.60833</cdr:x>
      <cdr:y>0.45833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680520" y="2088232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0.89418</cdr:x>
      <cdr:y>0.09722</cdr:y>
    </cdr:from>
    <cdr:to>
      <cdr:x>1</cdr:x>
      <cdr:y>0.15278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26560" y="50405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0.65921</cdr:x>
      <cdr:y>0.09405</cdr:y>
    </cdr:from>
    <cdr:to>
      <cdr:x>0.7317</cdr:x>
      <cdr:y>0.16349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96240" y="538420"/>
          <a:ext cx="626383" cy="397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1 692,1</a:t>
          </a:r>
          <a:endParaRPr lang="ru-RU" sz="14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0.80542</cdr:x>
      <cdr:y>0.02258</cdr:y>
    </cdr:from>
    <cdr:to>
      <cdr:x>0.91124</cdr:x>
      <cdr:y>0.10591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959630" y="129283"/>
          <a:ext cx="914387" cy="477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0.566</cdr:x>
      <cdr:y>0.16763</cdr:y>
    </cdr:from>
    <cdr:to>
      <cdr:x>0.641</cdr:x>
      <cdr:y>0.22319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890751" y="959607"/>
          <a:ext cx="648072" cy="31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621,6</a:t>
          </a:r>
          <a:endParaRPr lang="ru-RU" sz="14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0.55766</cdr:x>
      <cdr:y>0.2431</cdr:y>
    </cdr:from>
    <cdr:to>
      <cdr:x>0.63266</cdr:x>
      <cdr:y>0.29865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818743" y="1391655"/>
          <a:ext cx="648072" cy="318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396,2</a:t>
          </a:r>
          <a:endParaRPr lang="ru-RU" sz="14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0.54933</cdr:x>
      <cdr:y>0.31857</cdr:y>
    </cdr:from>
    <cdr:to>
      <cdr:x>0.60766</cdr:x>
      <cdr:y>0.38802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746735" y="1823703"/>
          <a:ext cx="504027" cy="397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372,2</a:t>
          </a:r>
          <a:endParaRPr lang="ru-RU" sz="14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0.52433</cdr:x>
      <cdr:y>0.38146</cdr:y>
    </cdr:from>
    <cdr:to>
      <cdr:x>0.58267</cdr:x>
      <cdr:y>0.43701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530711" y="2183743"/>
          <a:ext cx="504114" cy="318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166,2</a:t>
          </a:r>
          <a:endParaRPr lang="ru-RU" sz="14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</cdr:x>
      <cdr:y>0.46951</cdr:y>
    </cdr:from>
    <cdr:to>
      <cdr:x>0.58267</cdr:x>
      <cdr:y>0.52506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458703" y="2687799"/>
          <a:ext cx="576093" cy="318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107,6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</cdr:x>
      <cdr:y>0.53241</cdr:y>
    </cdr:from>
    <cdr:to>
      <cdr:x>0.55766</cdr:x>
      <cdr:y>0.58797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458703" y="3047839"/>
          <a:ext cx="359982" cy="31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76,3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0.50766</cdr:x>
      <cdr:y>0.60788</cdr:y>
    </cdr:from>
    <cdr:to>
      <cdr:x>0.56599</cdr:x>
      <cdr:y>0.64954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386695" y="3479887"/>
          <a:ext cx="504028" cy="238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24,5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</cdr:x>
      <cdr:y>0.68335</cdr:y>
    </cdr:from>
    <cdr:to>
      <cdr:x>0.566</cdr:x>
      <cdr:y>0.74624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458703" y="3911935"/>
          <a:ext cx="432048" cy="360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5,1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</cdr:x>
      <cdr:y>0.75882</cdr:y>
    </cdr:from>
    <cdr:to>
      <cdr:x>0.566</cdr:x>
      <cdr:y>0.82827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458703" y="4343983"/>
          <a:ext cx="432048" cy="397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4,8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</cdr:x>
      <cdr:y>0.83429</cdr:y>
    </cdr:from>
    <cdr:to>
      <cdr:x>0.57433</cdr:x>
      <cdr:y>0.88801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4458703" y="4776031"/>
          <a:ext cx="504028" cy="307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4,3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0.51667</cdr:x>
      <cdr:y>0.90278</cdr:y>
    </cdr:from>
    <cdr:to>
      <cdr:x>0.55833</cdr:x>
      <cdr:y>0.95833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4464496" y="4680520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0,9</a:t>
          </a:r>
          <a:endParaRPr lang="ru-RU" sz="1200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0.30769</cdr:y>
    </cdr:from>
    <cdr:to>
      <cdr:x>0.25</cdr:x>
      <cdr:y>0.66667</cdr:y>
    </cdr:to>
    <cdr:sp macro="" textlink="">
      <cdr:nvSpPr>
        <cdr:cNvPr id="3" name="Стрелка вверх 2"/>
        <cdr:cNvSpPr/>
      </cdr:nvSpPr>
      <cdr:spPr>
        <a:xfrm xmlns:a="http://schemas.openxmlformats.org/drawingml/2006/main" rot="16200000">
          <a:off x="-115918" y="847071"/>
          <a:ext cx="853031" cy="621196"/>
        </a:xfrm>
        <a:prstGeom xmlns:a="http://schemas.openxmlformats.org/drawingml/2006/main" prst="upArrow">
          <a:avLst>
            <a:gd name="adj1" fmla="val 50000"/>
            <a:gd name="adj2" fmla="val 50145"/>
          </a:avLst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0.38958</cdr:x>
      <cdr:y>0.31879</cdr:y>
    </cdr:from>
    <cdr:to>
      <cdr:x>0.83076</cdr:x>
      <cdr:y>0.67593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9566" y="642753"/>
          <a:ext cx="1064020" cy="72008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97% всех </a:t>
          </a:r>
        </a:p>
        <a:p xmlns:a="http://schemas.openxmlformats.org/drawingml/2006/main">
          <a:r>
            <a:rPr lang="ru-RU" sz="12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программных </a:t>
          </a:r>
        </a:p>
        <a:p xmlns:a="http://schemas.openxmlformats.org/drawingml/2006/main">
          <a:r>
            <a:rPr lang="ru-RU" sz="12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rPr>
            <a:t>расходов</a:t>
          </a:r>
          <a:endParaRPr lang="ru-RU" sz="1200" b="1" dirty="0">
            <a:solidFill>
              <a:srgbClr val="003366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0.70476</cdr:x>
      <cdr:y>0.70693</cdr:y>
    </cdr:from>
    <cdr:to>
      <cdr:x>0.97502</cdr:x>
      <cdr:y>0.93738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6095170" y="3755293"/>
          <a:ext cx="2337365" cy="1224149"/>
        </a:xfrm>
        <a:prstGeom xmlns:a="http://schemas.openxmlformats.org/drawingml/2006/main" prst="wedgeRoundRectCallout">
          <a:avLst>
            <a:gd name="adj1" fmla="val -68365"/>
            <a:gd name="adj2" fmla="val -31287"/>
            <a:gd name="adj3" fmla="val 16667"/>
          </a:avLst>
        </a:prstGeom>
        <a:solidFill xmlns:a="http://schemas.openxmlformats.org/drawingml/2006/main">
          <a:schemeClr val="accent5">
            <a:lumMod val="60000"/>
            <a:lumOff val="40000"/>
          </a:schemeClr>
        </a:solidFill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образо-вания города Твери»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5 146,5 млн. руб.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0.01753</cdr:x>
      <cdr:y>0.49005</cdr:y>
    </cdr:from>
    <cdr:to>
      <cdr:x>0.30894</cdr:x>
      <cdr:y>0.74138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151610" y="2603188"/>
          <a:ext cx="2520281" cy="1335086"/>
        </a:xfrm>
        <a:prstGeom xmlns:a="http://schemas.openxmlformats.org/drawingml/2006/main" prst="wedgeRoundRectCallout">
          <a:avLst>
            <a:gd name="adj1" fmla="val 72286"/>
            <a:gd name="adj2" fmla="val -75307"/>
            <a:gd name="adj3" fmla="val 16667"/>
          </a:avLst>
        </a:prstGeom>
        <a:solidFill xmlns:a="http://schemas.openxmlformats.org/drawingml/2006/main">
          <a:srgbClr val="FF8181"/>
        </a:solidFill>
        <a:ln xmlns:a="http://schemas.openxmlformats.org/drawingml/2006/main">
          <a:solidFill>
            <a:srgbClr val="C00000"/>
          </a:solidFill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rgbClr val="6C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культуры города Твери»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6C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396,2 млн. руб</a:t>
          </a:r>
          <a:r>
            <a:rPr lang="ru-RU" sz="16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b="1" dirty="0">
            <a:solidFill>
              <a:srgbClr val="96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0.01753</cdr:x>
      <cdr:y>0.01396</cdr:y>
    </cdr:from>
    <cdr:to>
      <cdr:x>0.35057</cdr:x>
      <cdr:y>0.28671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151610" y="74157"/>
          <a:ext cx="2880321" cy="1448889"/>
        </a:xfrm>
        <a:prstGeom xmlns:a="http://schemas.openxmlformats.org/drawingml/2006/main" prst="wedgeRoundRectCallout">
          <a:avLst>
            <a:gd name="adj1" fmla="val 76055"/>
            <a:gd name="adj2" fmla="val 59810"/>
            <a:gd name="adj3" fmla="val 16667"/>
          </a:avLst>
        </a:prstGeom>
        <a:solidFill xmlns:a="http://schemas.openxmlformats.org/drawingml/2006/main">
          <a:srgbClr val="FFDE75"/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физической культуры, спорта и моло-дежной политики города Твери»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107,6 млн. руб</a:t>
          </a:r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0.54207</cdr:x>
      <cdr:y>0.0156</cdr:y>
    </cdr:from>
    <cdr:to>
      <cdr:x>0.89176</cdr:x>
      <cdr:y>0.25296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4688136" y="82886"/>
          <a:ext cx="3024336" cy="1260876"/>
        </a:xfrm>
        <a:prstGeom xmlns:a="http://schemas.openxmlformats.org/drawingml/2006/main" prst="wedgeRoundRectCallout">
          <a:avLst>
            <a:gd name="adj1" fmla="val -64490"/>
            <a:gd name="adj2" fmla="val 83493"/>
            <a:gd name="adj3" fmla="val 16667"/>
          </a:avLst>
        </a:prstGeom>
        <a:solidFill xmlns:a="http://schemas.openxmlformats.org/drawingml/2006/main">
          <a:srgbClr val="53FFA1"/>
        </a:solidFill>
        <a:ln xmlns:a="http://schemas.openxmlformats.org/drawingml/2006/main">
          <a:solidFill>
            <a:srgbClr val="00B050"/>
          </a:solidFill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«Социальная поддержка населения города Твери»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76,3 млн. руб.</a:t>
          </a:r>
          <a:endParaRPr lang="ru-RU" sz="1600" b="1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0.37844</cdr:x>
      <cdr:y>0</cdr:y>
    </cdr:from>
    <cdr:to>
      <cdr:x>0.66985</cdr:x>
      <cdr:y>0.23736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3312402" y="0"/>
          <a:ext cx="2550648" cy="1297642"/>
        </a:xfrm>
        <a:prstGeom xmlns:a="http://schemas.openxmlformats.org/drawingml/2006/main" prst="wedgeRoundRectCallout">
          <a:avLst>
            <a:gd name="adj1" fmla="val -26713"/>
            <a:gd name="adj2" fmla="val 106597"/>
            <a:gd name="adj3" fmla="val 16667"/>
          </a:avLst>
        </a:prstGeom>
        <a:solidFill xmlns:a="http://schemas.openxmlformats.org/drawingml/2006/main">
          <a:srgbClr val="53FFA1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</a:t>
          </a:r>
          <a:r>
            <a:rPr lang="ru-RU" sz="1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«Коммунальное хозяйство города Твери» </a:t>
          </a:r>
          <a:r>
            <a:rPr lang="ru-RU" sz="16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372,2  млн. руб.</a:t>
          </a:r>
          <a:endParaRPr lang="ru-RU" sz="1600" b="1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0.71692</cdr:x>
      <cdr:y>0.58493</cdr:y>
    </cdr:from>
    <cdr:to>
      <cdr:x>0.99912</cdr:x>
      <cdr:y>0.96449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6200336" y="3107198"/>
          <a:ext cx="2440623" cy="2016256"/>
        </a:xfrm>
        <a:prstGeom xmlns:a="http://schemas.openxmlformats.org/drawingml/2006/main" prst="wedgeRoundRectCallout">
          <a:avLst>
            <a:gd name="adj1" fmla="val -67197"/>
            <a:gd name="adj2" fmla="val -18117"/>
            <a:gd name="adj3" fmla="val 16667"/>
          </a:avLst>
        </a:prstGeom>
        <a:solidFill xmlns:a="http://schemas.openxmlformats.org/drawingml/2006/main">
          <a:schemeClr val="accent5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«Дорожное хозяйство и общественный транспорт города Твери»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1 692,1 млн. руб.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0.00823</cdr:x>
      <cdr:y>0.65066</cdr:y>
    </cdr:from>
    <cdr:to>
      <cdr:x>0.29131</cdr:x>
      <cdr:y>0.95493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72035" y="3557145"/>
          <a:ext cx="2477737" cy="1663435"/>
        </a:xfrm>
        <a:prstGeom xmlns:a="http://schemas.openxmlformats.org/drawingml/2006/main" prst="wedgeRoundRectCallout">
          <a:avLst>
            <a:gd name="adj1" fmla="val 55670"/>
            <a:gd name="adj2" fmla="val -66179"/>
            <a:gd name="adj3" fmla="val 16667"/>
          </a:avLst>
        </a:prstGeom>
        <a:solidFill xmlns:a="http://schemas.openxmlformats.org/drawingml/2006/main">
          <a:srgbClr val="FF8181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800" dirty="0" smtClean="0">
            <a:solidFill>
              <a:srgbClr val="96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«Формирование современной городской среды» на 2018-2024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96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621,6 млн. руб.</a:t>
          </a:r>
          <a:endParaRPr lang="ru-RU" sz="1600" b="1" dirty="0">
            <a:solidFill>
              <a:srgbClr val="96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0.00921</cdr:x>
      <cdr:y>0.05627</cdr:y>
    </cdr:from>
    <cdr:to>
      <cdr:x>0.30894</cdr:x>
      <cdr:y>0.34094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80613" y="307627"/>
          <a:ext cx="2623471" cy="1556285"/>
        </a:xfrm>
        <a:prstGeom xmlns:a="http://schemas.openxmlformats.org/drawingml/2006/main" prst="wedgeRoundRectCallout">
          <a:avLst>
            <a:gd name="adj1" fmla="val 60740"/>
            <a:gd name="adj2" fmla="val 96749"/>
            <a:gd name="adj3" fmla="val 16667"/>
          </a:avLst>
        </a:prstGeom>
        <a:solidFill xmlns:a="http://schemas.openxmlformats.org/drawingml/2006/main">
          <a:srgbClr val="FFDE75"/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</a:t>
          </a:r>
          <a:r>
            <a: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жильем населения города Твери</a:t>
          </a:r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на 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166,2 млн. руб</a:t>
          </a:r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0.49221</cdr:x>
      <cdr:y>0.30066</cdr:y>
    </cdr:from>
    <cdr:to>
      <cdr:x>0.5047</cdr:x>
      <cdr:y>0.56496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rot="-240000" flipH="1">
          <a:off x="4256914" y="1597112"/>
          <a:ext cx="108000" cy="14040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0.68283</cdr:x>
      <cdr:y>0.2259</cdr:y>
    </cdr:from>
    <cdr:to>
      <cdr:x>0.98257</cdr:x>
      <cdr:y>0.54704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5976664" y="1235014"/>
          <a:ext cx="2623558" cy="1755666"/>
        </a:xfrm>
        <a:prstGeom xmlns:a="http://schemas.openxmlformats.org/drawingml/2006/main" prst="wedgeRoundRectCallout">
          <a:avLst>
            <a:gd name="adj1" fmla="val -108879"/>
            <a:gd name="adj2" fmla="val -11803"/>
            <a:gd name="adj3" fmla="val 16667"/>
          </a:avLst>
        </a:prstGeom>
        <a:solidFill xmlns:a="http://schemas.openxmlformats.org/drawingml/2006/main">
          <a:schemeClr val="accent4">
            <a:lumMod val="40000"/>
            <a:lumOff val="60000"/>
          </a:schemeClr>
        </a:solidFill>
        <a:ln xmlns:a="http://schemas.openxmlformats.org/drawingml/2006/main">
          <a:solidFill>
            <a:schemeClr val="accent4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</a:t>
          </a:r>
          <a:r>
            <a:rPr lang="ru-RU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правопорядка и безопасности населения города Твери» на </a:t>
          </a:r>
          <a:r>
            <a:rPr lang="ru-RU" sz="1600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2015-2020 годы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 млн. руб</a:t>
          </a:r>
          <a:r>
            <a:rPr lang="ru-RU" sz="1600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solidFill>
              <a:schemeClr val="accent4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0.17264</cdr:x>
      <cdr:y>0.3529</cdr:y>
    </cdr:from>
    <cdr:to>
      <cdr:x>0.42969</cdr:x>
      <cdr:y>0.76658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547629" y="2027105"/>
          <a:ext cx="2304322" cy="2376233"/>
        </a:xfrm>
        <a:prstGeom xmlns:a="http://schemas.openxmlformats.org/drawingml/2006/main" prst="ellipse">
          <a:avLst/>
        </a:prstGeom>
        <a:gradFill xmlns:a="http://schemas.openxmlformats.org/drawingml/2006/main">
          <a:gsLst>
            <a:gs pos="0">
              <a:schemeClr val="accent6">
                <a:shade val="51000"/>
                <a:satMod val="130000"/>
              </a:schemeClr>
            </a:gs>
            <a:gs pos="51000">
              <a:schemeClr val="accent6">
                <a:shade val="93000"/>
                <a:satMod val="130000"/>
              </a:schemeClr>
            </a:gs>
            <a:gs pos="100000">
              <a:srgbClr val="FFB069"/>
            </a:gs>
          </a:gsLst>
        </a:gradFill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>
            <a:spcAft>
              <a:spcPts val="600"/>
            </a:spcAft>
          </a:pPr>
          <a:r>
            <a:rPr lang="ru-RU" sz="2000" b="1" i="0" dirty="0" smtClean="0">
              <a:solidFill>
                <a:srgbClr val="A5002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 </a:t>
          </a:r>
          <a:r>
            <a:rPr lang="ru-RU" sz="2000" b="1" i="0" dirty="0" err="1" smtClean="0">
              <a:solidFill>
                <a:srgbClr val="A5002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муни-ципальных</a:t>
          </a:r>
          <a:r>
            <a:rPr lang="ru-RU" sz="2000" b="1" i="0" dirty="0" smtClean="0">
              <a:solidFill>
                <a:srgbClr val="A5002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программ</a:t>
          </a:r>
          <a:endParaRPr lang="ru-RU" sz="2000" b="1" i="0" dirty="0">
            <a:solidFill>
              <a:srgbClr val="A5002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0.35627</cdr:x>
      <cdr:y>0.76658</cdr:y>
    </cdr:from>
    <cdr:to>
      <cdr:x>0.47108</cdr:x>
      <cdr:y>0.84642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193805" y="4403366"/>
          <a:ext cx="1029213" cy="458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9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 МП</a:t>
          </a:r>
          <a:endParaRPr lang="ru-RU" sz="19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CC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0.16461</cdr:x>
      <cdr:y>0.26515</cdr:y>
    </cdr:from>
    <cdr:to>
      <cdr:x>0.26297</cdr:x>
      <cdr:y>0.34499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475656" y="1523046"/>
          <a:ext cx="881747" cy="458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bg1"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b="1" cap="none" spc="200" dirty="0" smtClean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bg1"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МП</a:t>
          </a:r>
          <a:endParaRPr lang="ru-RU" sz="1800" b="1" cap="none" spc="200" dirty="0">
            <a:ln w="29210">
              <a:solidFill>
                <a:schemeClr val="accent3">
                  <a:tint val="10000"/>
                </a:schemeClr>
              </a:solidFill>
            </a:ln>
            <a:solidFill>
              <a:schemeClr val="bg1">
                <a:alpha val="50000"/>
              </a:schemeClr>
            </a:solidFill>
            <a:effectLst>
              <a:innerShdw blurRad="50800" dist="50800" dir="8100000">
                <a:srgbClr val="7D7D7D">
                  <a:alpha val="73000"/>
                </a:srgbClr>
              </a:inn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0.57377</cdr:x>
      <cdr:y>0.39488</cdr:y>
    </cdr:from>
    <cdr:to>
      <cdr:x>1</cdr:x>
      <cdr:y>0.89632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43554" y="2268252"/>
          <a:ext cx="3820934" cy="2880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just"/>
          <a:r>
            <a: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</a:t>
          </a:r>
          <a:r>
            <a:rPr lang="ru-RU" sz="1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 </a:t>
          </a:r>
          <a:r>
            <a:rPr lang="ru-RU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интегральный показатель эффективности реализации муници-пальной программы, рассчитанный на основе трех критериев, характе-ризующих степень достижения пла-новых значений показателей эффек-тивности, полноту освоения финан-совых ресурсов, соблюдении сроков реализации программных меро-приятий.</a:t>
          </a:r>
          <a:endParaRPr lang="ru-RU" sz="18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0.16102</cdr:x>
      <cdr:y>0.23944</cdr:y>
    </cdr:from>
    <cdr:to>
      <cdr:x>0.30508</cdr:x>
      <cdr:y>0.33803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1224136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0.74576</cdr:x>
      <cdr:y>0.28169</cdr:y>
    </cdr:from>
    <cdr:to>
      <cdr:x>0.85593</cdr:x>
      <cdr:y>0.66197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4" y="1440160"/>
          <a:ext cx="936104" cy="1944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0.12676</cdr:y>
    </cdr:from>
    <cdr:to>
      <cdr:x>0.41071</cdr:x>
      <cdr:y>0.30097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648072"/>
          <a:ext cx="2987015" cy="890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Текущие расходы</a:t>
          </a:r>
        </a:p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8 445,8 млн.руб.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0.21782</cdr:x>
      <cdr:y>0.40845</cdr:y>
    </cdr:from>
    <cdr:to>
      <cdr:x>0.37853</cdr:x>
      <cdr:y>0.54929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84163" y="2088231"/>
          <a:ext cx="1168813" cy="72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84 %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0.66337</cdr:x>
      <cdr:y>0.40845</cdr:y>
    </cdr:from>
    <cdr:to>
      <cdr:x>0.76803</cdr:x>
      <cdr:y>0.50643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24536" y="2088232"/>
          <a:ext cx="761172" cy="500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16 %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0.68317</cdr:x>
      <cdr:y>0.71831</cdr:y>
    </cdr:from>
    <cdr:to>
      <cdr:x>0.97775</cdr:x>
      <cdr:y>0.95559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968552" y="3672408"/>
          <a:ext cx="2142461" cy="1213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Адресная инвестиционная программа</a:t>
          </a:r>
        </a:p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1 585,8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млн.руб. 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0.01408</cdr:y>
    </cdr:from>
    <cdr:to>
      <cdr:x>0.97849</cdr:x>
      <cdr:y>0.11992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0" y="72008"/>
          <a:ext cx="7116370" cy="541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2019</a:t>
          </a:r>
          <a:r>
            <a: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год </a:t>
          </a:r>
          <a:r>
            <a: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(отчет)  - всего расходов  10 031,6 млн. руб.</a:t>
          </a:r>
          <a:endParaRPr lang="ru-RU" sz="2000" b="1" dirty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0.4336</cdr:x>
      <cdr:y>0.03959</cdr:y>
    </cdr:from>
    <cdr:to>
      <cdr:x>0.48022</cdr:x>
      <cdr:y>0.03995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H="1">
          <a:off x="2094157" y="128144"/>
          <a:ext cx="225130" cy="114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A50021"/>
          </a:solidFill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0.2869</cdr:x>
      <cdr:y>0.19683</cdr:y>
    </cdr:from>
    <cdr:to>
      <cdr:x>0.2869</cdr:x>
      <cdr:y>0.19683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2926080" y="1069144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0.17722</cdr:x>
      <cdr:y>0.28</cdr:y>
    </cdr:from>
    <cdr:to>
      <cdr:x>0.46094</cdr:x>
      <cdr:y>0.64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99579" y="1008112"/>
          <a:ext cx="1440178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16%</a:t>
          </a:r>
        </a:p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1 680,8 </a:t>
          </a:r>
        </a:p>
        <a:p xmlns:a="http://schemas.openxmlformats.org/drawingml/2006/main">
          <a:pPr algn="ctr"/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</a:t>
          </a:r>
          <a:r>
            <a: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0.48931</cdr:x>
      <cdr:y>0.3</cdr:y>
    </cdr:from>
    <cdr:to>
      <cdr:x>0.74466</cdr:x>
      <cdr:y>0.53636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483768" y="1080120"/>
          <a:ext cx="1296144" cy="850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60%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6 449,7</a:t>
          </a:r>
          <a:endParaRPr lang="en-US" sz="1400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en-US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руб.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0.24815</cdr:x>
      <cdr:y>0.58</cdr:y>
    </cdr:from>
    <cdr:to>
      <cdr:x>0.47512</cdr:x>
      <cdr:y>0.81818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1259632" y="2088232"/>
          <a:ext cx="1152128" cy="857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24%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2 619,9</a:t>
          </a:r>
        </a:p>
        <a:p xmlns:a="http://schemas.openxmlformats.org/drawingml/2006/main">
          <a:pPr algn="ctr"/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руб.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0.79412</cdr:y>
    </cdr:from>
    <cdr:to>
      <cdr:x>0.28325</cdr:x>
      <cdr:y>0.97059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3888432"/>
          <a:ext cx="1835696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0.13467</cdr:x>
      <cdr:y>0.8</cdr:y>
    </cdr:from>
    <cdr:to>
      <cdr:x>0.33327</cdr:x>
      <cdr:y>0.96492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683568" y="2880320"/>
          <a:ext cx="1008111" cy="593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Налоговые</a:t>
          </a:r>
        </a:p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доходы</a:t>
          </a:r>
        </a:p>
      </cdr:txBody>
    </cdr:sp>
  </cdr:relSizeAnchor>
  <cdr:relSizeAnchor xmlns:cdr="http://schemas.openxmlformats.org/drawingml/2006/chartDrawing">
    <cdr:from>
      <cdr:x>0.7021</cdr:x>
      <cdr:y>0.08</cdr:y>
    </cdr:from>
    <cdr:to>
      <cdr:x>0.97163</cdr:x>
      <cdr:y>0.20676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3563888" y="288032"/>
          <a:ext cx="1368149" cy="456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Безвозмездные </a:t>
          </a:r>
        </a:p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поступления</a:t>
          </a:r>
        </a:p>
      </cdr:txBody>
    </cdr:sp>
  </cdr:relSizeAnchor>
  <cdr:relSizeAnchor xmlns:cdr="http://schemas.openxmlformats.org/drawingml/2006/chartDrawing">
    <cdr:from>
      <cdr:x>0.03536</cdr:x>
      <cdr:y>0.2</cdr:y>
    </cdr:from>
    <cdr:to>
      <cdr:x>0.26233</cdr:x>
      <cdr:y>0.34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79512" y="720080"/>
          <a:ext cx="1152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Неналоговые </a:t>
          </a:r>
        </a:p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</cdr:txBody>
    </cdr:sp>
  </cdr:relSizeAnchor>
  <cdr:relSizeAnchor xmlns:cdr="http://schemas.openxmlformats.org/drawingml/2006/chartDrawing">
    <cdr:from>
      <cdr:x>0.17573</cdr:x>
      <cdr:y>0.40285</cdr:y>
    </cdr:from>
    <cdr:to>
      <cdr:x>0.22018</cdr:x>
      <cdr:y>0.6859</cdr:y>
    </cdr:to>
    <cdr:sp macro="" textlink="">
      <cdr:nvSpPr>
        <cdr:cNvPr id="20" name="Левая фигурная скобка 19"/>
        <cdr:cNvSpPr/>
      </cdr:nvSpPr>
      <cdr:spPr>
        <a:xfrm xmlns:a="http://schemas.openxmlformats.org/drawingml/2006/main" rot="21157943">
          <a:off x="891993" y="1450420"/>
          <a:ext cx="225631" cy="1019081"/>
        </a:xfrm>
        <a:prstGeom xmlns:a="http://schemas.openxmlformats.org/drawingml/2006/main" prst="leftBrace">
          <a:avLst>
            <a:gd name="adj1" fmla="val 8333"/>
            <a:gd name="adj2" fmla="val 49790"/>
          </a:avLst>
        </a:prstGeom>
        <a:ln xmlns:a="http://schemas.openxmlformats.org/drawingml/2006/main">
          <a:solidFill>
            <a:srgbClr val="CC0000"/>
          </a:solidFill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0.52</cdr:y>
    </cdr:from>
    <cdr:to>
      <cdr:x>0.17722</cdr:x>
      <cdr:y>0.62294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0" y="1872208"/>
          <a:ext cx="899579" cy="3706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40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0.2869</cdr:x>
      <cdr:y>0.19683</cdr:y>
    </cdr:from>
    <cdr:to>
      <cdr:x>0.2869</cdr:x>
      <cdr:y>0.19683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2926080" y="1069144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0.17225</cdr:x>
      <cdr:y>0.27083</cdr:y>
    </cdr:from>
    <cdr:to>
      <cdr:x>0.43296</cdr:x>
      <cdr:y>0.51225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756592" y="936104"/>
          <a:ext cx="1145165" cy="834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16%</a:t>
          </a:r>
        </a:p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1 506,2</a:t>
          </a:r>
        </a:p>
        <a:p xmlns:a="http://schemas.openxmlformats.org/drawingml/2006/main">
          <a:pPr algn="ctr"/>
          <a:r>
            <a:rPr lang="ru-RU" sz="1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лн</a:t>
          </a:r>
          <a:r>
            <a: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0.31111</cdr:y>
    </cdr:from>
    <cdr:to>
      <cdr:x>0.86077</cdr:x>
      <cdr:y>0.62222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196244" y="1142523"/>
          <a:ext cx="1584684" cy="1142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57%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5 556,5</a:t>
          </a:r>
        </a:p>
        <a:p xmlns:a="http://schemas.openxmlformats.org/drawingml/2006/main">
          <a:pPr algn="ctr"/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руб.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0.17225</cdr:x>
      <cdr:y>0.56863</cdr:y>
    </cdr:from>
    <cdr:to>
      <cdr:x>0.48372</cdr:x>
      <cdr:y>0.83371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756592" y="2088232"/>
          <a:ext cx="1368152" cy="97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27%</a:t>
          </a:r>
        </a:p>
        <a:p xmlns:a="http://schemas.openxmlformats.org/drawingml/2006/main">
          <a:pPr algn="ctr"/>
          <a:r>
            <a: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2 647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руб.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0.2869</cdr:x>
      <cdr:y>0.19683</cdr:y>
    </cdr:from>
    <cdr:to>
      <cdr:x>0.2869</cdr:x>
      <cdr:y>0.19683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2926080" y="1069144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0.67627</cdr:x>
      <cdr:y>0.20896</cdr:y>
    </cdr:from>
    <cdr:to>
      <cdr:x>0.74564</cdr:x>
      <cdr:y>0.38806</cdr:y>
    </cdr:to>
    <cdr:sp macro="" textlink="">
      <cdr:nvSpPr>
        <cdr:cNvPr id="15" name="Прямая соединительная линия 14"/>
        <cdr:cNvSpPr/>
      </cdr:nvSpPr>
      <cdr:spPr>
        <a:xfrm xmlns:a="http://schemas.openxmlformats.org/drawingml/2006/main" flipV="1">
          <a:off x="4211960" y="1008112"/>
          <a:ext cx="432049" cy="8640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ln>
              <a:solidFill>
                <a:sysClr val="windowText" lastClr="00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0.17912</cdr:x>
      <cdr:y>0.79104</cdr:y>
    </cdr:from>
    <cdr:to>
      <cdr:x>0.31786</cdr:x>
      <cdr:y>0.86093</cdr:y>
    </cdr:to>
    <cdr:sp macro="" textlink="">
      <cdr:nvSpPr>
        <cdr:cNvPr id="17" name="Прямая соединительная линия 16"/>
        <cdr:cNvSpPr/>
      </cdr:nvSpPr>
      <cdr:spPr>
        <a:xfrm xmlns:a="http://schemas.openxmlformats.org/drawingml/2006/main" flipV="1">
          <a:off x="1115616" y="3816424"/>
          <a:ext cx="864098" cy="3371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>
            <a:ln>
              <a:solidFill>
                <a:sysClr val="windowText" lastClr="00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0.19673</cdr:x>
      <cdr:y>0.31884</cdr:y>
    </cdr:from>
    <cdr:to>
      <cdr:x>0.3063</cdr:x>
      <cdr:y>0.39706</cdr:y>
    </cdr:to>
    <cdr:sp macro="" textlink="">
      <cdr:nvSpPr>
        <cdr:cNvPr id="21" name="Прямая соединительная линия 20"/>
        <cdr:cNvSpPr/>
      </cdr:nvSpPr>
      <cdr:spPr>
        <a:xfrm xmlns:a="http://schemas.openxmlformats.org/drawingml/2006/main">
          <a:off x="1225271" y="1561214"/>
          <a:ext cx="682433" cy="38300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0.31786</cdr:x>
      <cdr:y>0.46269</cdr:y>
    </cdr:from>
    <cdr:to>
      <cdr:x>0.47014</cdr:x>
      <cdr:y>0.54942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79712" y="2232248"/>
          <a:ext cx="948428" cy="418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16%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0.63003</cdr:x>
      <cdr:y>0.46269</cdr:y>
    </cdr:from>
    <cdr:to>
      <cdr:x>0.76476</cdr:x>
      <cdr:y>0.56038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923928" y="2232248"/>
          <a:ext cx="839123" cy="471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57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0.35255</cdr:x>
      <cdr:y>0.70149</cdr:y>
    </cdr:from>
    <cdr:to>
      <cdr:x>0.49071</cdr:x>
      <cdr:y>0.80526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2195736" y="3384376"/>
          <a:ext cx="860486" cy="500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27%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0.79412</cdr:y>
    </cdr:from>
    <cdr:to>
      <cdr:x>0.28325</cdr:x>
      <cdr:y>0.97059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3888432"/>
          <a:ext cx="1835696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0.85075</cdr:y>
    </cdr:from>
    <cdr:to>
      <cdr:x>0.28956</cdr:x>
      <cdr:y>0.97751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4104456"/>
          <a:ext cx="1803433" cy="611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(2 647,6 млн. руб.)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0.5491</cdr:x>
      <cdr:y>0.08955</cdr:y>
    </cdr:from>
    <cdr:to>
      <cdr:x>0.83867</cdr:x>
      <cdr:y>0.21631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3419872" y="432048"/>
          <a:ext cx="1803495" cy="611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(5 556,5 млн. руб.)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0.20588</cdr:y>
    </cdr:from>
    <cdr:to>
      <cdr:x>0.31659</cdr:x>
      <cdr:y>0.32457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0" y="1008112"/>
          <a:ext cx="2051720" cy="581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(1 506,2 млн. руб.)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0.21773</cdr:x>
      <cdr:y>0.49635</cdr:y>
    </cdr:from>
    <cdr:to>
      <cdr:x>0.26485</cdr:x>
      <cdr:y>0.71261</cdr:y>
    </cdr:to>
    <cdr:sp macro="" textlink="">
      <cdr:nvSpPr>
        <cdr:cNvPr id="20" name="Левая фигурная скобка 19"/>
        <cdr:cNvSpPr/>
      </cdr:nvSpPr>
      <cdr:spPr>
        <a:xfrm xmlns:a="http://schemas.openxmlformats.org/drawingml/2006/main">
          <a:off x="1356035" y="2394645"/>
          <a:ext cx="293475" cy="1043357"/>
        </a:xfrm>
        <a:prstGeom xmlns:a="http://schemas.openxmlformats.org/drawingml/2006/main" prst="leftBrace">
          <a:avLst>
            <a:gd name="adj1" fmla="val 8333"/>
            <a:gd name="adj2" fmla="val 49790"/>
          </a:avLst>
        </a:prstGeom>
        <a:ln xmlns:a="http://schemas.openxmlformats.org/drawingml/2006/main">
          <a:solidFill>
            <a:srgbClr val="CC0000"/>
          </a:solidFill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0.10975</cdr:x>
      <cdr:y>0.55224</cdr:y>
    </cdr:from>
    <cdr:to>
      <cdr:x>0.21751</cdr:x>
      <cdr:y>0.65518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683568" y="2664296"/>
          <a:ext cx="671149" cy="4966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43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%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0.26006</cdr:x>
      <cdr:y>0.10448</cdr:y>
    </cdr:from>
    <cdr:to>
      <cdr:x>0.45661</cdr:x>
      <cdr:y>0.16418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1619672" y="504056"/>
          <a:ext cx="1224150" cy="28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2019  год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0.2869</cdr:x>
      <cdr:y>0.19683</cdr:y>
    </cdr:from>
    <cdr:to>
      <cdr:x>0.2869</cdr:x>
      <cdr:y>0.19683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2926080" y="1069144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0.17857</cdr:x>
      <cdr:y>0.15909</cdr:y>
    </cdr:from>
    <cdr:to>
      <cdr:x>0.5</cdr:x>
      <cdr:y>0.4702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720080" y="504056"/>
          <a:ext cx="1296149" cy="985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18%</a:t>
          </a:r>
        </a:p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1 438,0</a:t>
          </a:r>
        </a:p>
        <a:p xmlns:a="http://schemas.openxmlformats.org/drawingml/2006/main">
          <a:pPr algn="ctr"/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лн. руб.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0.51786</cdr:x>
      <cdr:y>0.36364</cdr:y>
    </cdr:from>
    <cdr:to>
      <cdr:x>0.80966</cdr:x>
      <cdr:y>0.67475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088232" y="1152128"/>
          <a:ext cx="1176668" cy="985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50%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3 865,7</a:t>
          </a:r>
        </a:p>
        <a:p xmlns:a="http://schemas.openxmlformats.org/drawingml/2006/main">
          <a:pPr algn="ctr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0.13462</cdr:x>
      <cdr:y>0.5641</cdr:y>
    </cdr:from>
    <cdr:to>
      <cdr:x>0.54242</cdr:x>
      <cdr:y>0.82918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04056" y="1584176"/>
          <a:ext cx="1526974" cy="7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32%</a:t>
          </a:r>
        </a:p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2 490,0</a:t>
          </a:r>
        </a:p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0.09046</cdr:x>
      <cdr:y>0.29167</cdr:y>
    </cdr:from>
    <cdr:to>
      <cdr:x>0.18212</cdr:x>
      <cdr:y>0.37102</cdr:y>
    </cdr:to>
    <cdr:sp macro="" textlink="">
      <cdr:nvSpPr>
        <cdr:cNvPr id="9" name="Прямая со стрелкой 8"/>
        <cdr:cNvSpPr/>
      </cdr:nvSpPr>
      <cdr:spPr>
        <a:xfrm xmlns:a="http://schemas.openxmlformats.org/drawingml/2006/main" flipV="1">
          <a:off x="755576" y="1512168"/>
          <a:ext cx="765629" cy="41139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arrow"/>
        </a:ln>
      </cdr:spPr>
      <cdr:style>
        <a:lnRef xmlns:a="http://schemas.openxmlformats.org/drawingml/2006/main" idx="2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0.29735</cdr:x>
      <cdr:y>0.61111</cdr:y>
    </cdr:from>
    <cdr:to>
      <cdr:x>0.38068</cdr:x>
      <cdr:y>0.67723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 flipV="1">
          <a:off x="2483768" y="3168352"/>
          <a:ext cx="696050" cy="34280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0.50425</cdr:x>
      <cdr:y>0.47761</cdr:y>
    </cdr:from>
    <cdr:to>
      <cdr:x>0.59046</cdr:x>
      <cdr:y>0.51898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V="1">
          <a:off x="4211961" y="2304256"/>
          <a:ext cx="720080" cy="19956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arrow"/>
        </a:ln>
      </cdr:spPr>
      <cdr:style>
        <a:lnRef xmlns:a="http://schemas.openxmlformats.org/drawingml/2006/main" idx="2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0.6939</cdr:x>
      <cdr:y>0.72222</cdr:y>
    </cdr:from>
    <cdr:to>
      <cdr:x>0.78011</cdr:x>
      <cdr:y>0.77645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 flipV="1">
          <a:off x="5796137" y="3744416"/>
          <a:ext cx="720080" cy="28114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C00000"/>
          </a:solidFill>
          <a:prstDash val="solid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0.71628</cdr:x>
      <cdr:y>0.09615</cdr:y>
    </cdr:from>
    <cdr:to>
      <cdr:x>1</cdr:x>
      <cdr:y>0.28846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35896" y="360040"/>
          <a:ext cx="144016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0.20341</cdr:x>
      <cdr:y>0.37705</cdr:y>
    </cdr:from>
    <cdr:to>
      <cdr:x>0.41811</cdr:x>
      <cdr:y>0.44264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6144" y="1656184"/>
          <a:ext cx="1368111" cy="288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   Субвенции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0.59892</cdr:x>
      <cdr:y>0</cdr:y>
    </cdr:from>
    <cdr:to>
      <cdr:x>0.85543</cdr:x>
      <cdr:y>0.13462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816424" y="0"/>
          <a:ext cx="1634533" cy="591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Субсидии и иные</a:t>
          </a:r>
        </a:p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межбюджетные</a:t>
          </a:r>
        </a:p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трансферты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0.71628</cdr:x>
      <cdr:y>0.09615</cdr:y>
    </cdr:from>
    <cdr:to>
      <cdr:x>1</cdr:x>
      <cdr:y>0.28846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35896" y="360040"/>
          <a:ext cx="1440160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0.18667</cdr:x>
      <cdr:y>0.26667</cdr:y>
    </cdr:from>
    <cdr:to>
      <cdr:x>0.44371</cdr:x>
      <cdr:y>0.38141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008112" y="1152128"/>
          <a:ext cx="1388189" cy="495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Субвенции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0.57333</cdr:x>
      <cdr:y>0</cdr:y>
    </cdr:from>
    <cdr:to>
      <cdr:x>0.85704</cdr:x>
      <cdr:y>0.14754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096344" y="-72008"/>
          <a:ext cx="1532204" cy="637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Субсидии и иные</a:t>
          </a:r>
        </a:p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межбюджетные</a:t>
          </a:r>
        </a:p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трансферты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0.10667</cdr:x>
      <cdr:y>0.76667</cdr:y>
    </cdr:from>
    <cdr:to>
      <cdr:x>0.84</cdr:x>
      <cdr:y>0.93763</cdr:y>
    </cdr:to>
    <cdr:sp macro="" textlink="">
      <cdr:nvSpPr>
        <cdr:cNvPr id="5" name="TextBox 15"/>
        <cdr:cNvSpPr txBox="1"/>
      </cdr:nvSpPr>
      <cdr:spPr>
        <a:xfrm xmlns:a="http://schemas.openxmlformats.org/drawingml/2006/main">
          <a:off x="576064" y="3312368"/>
          <a:ext cx="3960440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Другие безвозмездные поступления </a:t>
          </a:r>
          <a:r>
            <a:rPr lang="ru-RU" sz="1000" i="1" dirty="0" smtClean="0">
              <a:latin typeface="Times New Roman" pitchFamily="18" charset="0"/>
              <a:cs typeface="Times New Roman" pitchFamily="18" charset="0"/>
            </a:rPr>
            <a:t>(целевые поступления от юридических лиц и населения на реализации программ поддержки местных инициатив, </a:t>
          </a:r>
          <a:r>
            <a:rPr lang="ru-RU" sz="1000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грант от Фонда поддержки детей, находящихся в трудной жизненной ситуации</a:t>
          </a:r>
          <a:r>
            <a:rPr lang="ru-RU" sz="1000" i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000" i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2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8493A54B-0745-4E77-A832-96B09185C0B7}" type="datetimeFigureOut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1" rIns="92482" bIns="4624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2482" tIns="46241" rIns="92482" bIns="462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60" cy="496332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2B828135-06F5-45EA-AA70-525F2F17FF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590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2933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41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418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4739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799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1552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6776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271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775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58</a:t>
            </a:fld>
            <a:endParaRPr lang="ru-RU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59</a:t>
            </a:fld>
            <a:endParaRPr lang="ru-R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60</a:t>
            </a:fld>
            <a:endParaRPr 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61</a:t>
            </a:fld>
            <a:endParaRPr lang="ru-RU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2261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7224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64</a:t>
            </a:fld>
            <a:endParaRPr lang="ru-R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4837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2743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20341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2141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69</a:t>
            </a:fld>
            <a:endParaRPr lang="ru-RU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3365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73</a:t>
            </a:fld>
            <a:endParaRPr lang="ru-RU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776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66689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448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3346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541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07572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8354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97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0045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100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0284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101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40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>
                <a:solidFill>
                  <a:prstClr val="black"/>
                </a:solidFill>
              </a:rPr>
              <a:pPr/>
              <a:t>102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8603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107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620B-8247-4C49-B998-A33DBC26A992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DFB5-2D93-4A5E-B4D2-3427E35600CD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17796-8CB0-4B32-A6AB-616643829F09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3CA85-057A-467E-873C-3DA9DE05F9E4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C91C-C611-442E-8B5C-38F6A9298B61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8B2C-03A0-4E68-B2AE-DEC52D86005F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8C06-E099-4A39-AC59-162A561B635D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0494-A452-4523-827F-CA5D0D8E1372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9F12-6481-40E6-A2EA-3EBAA40D92DD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A3E3-C2CF-4230-BD0F-9304D90178C5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C6DA-DFA1-4D35-943C-6CE30BEADC68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EF63-1775-4DAB-A179-F2AE298D871B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5A431-502E-437E-9B7C-0D7D2ABDB8D0}" type="datetime1">
              <a:rPr lang="ru-RU" smtClean="0"/>
              <a:pPr/>
              <a:t>12.10.2020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microsoft.com/office/2007/relationships/hdphoto" Target="../media/hdphoto3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source=wiz&amp;img_url=https://media.istockphoto.com/photos/blue-3d-check-mark-picture-id186872718&amp;p=6&amp;text=%D0%B3%D0%B0%D0%BB%D0%BE%D1%87%D0%BA%D0%B8%20%D0%BA%D0%B0%D1%80%D1%82%D0%B8%D0%BD%D0%BA%D0%B8&amp;noreask=1&amp;pos=202&amp;rpt=simage&amp;lr=14&amp;family=yes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27.xml"/><Relationship Id="rId16" Type="http://schemas.openxmlformats.org/officeDocument/2006/relationships/diagramQuickStyle" Target="../diagrams/quickStyle5.xml"/><Relationship Id="rId20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6.xml"/><Relationship Id="rId10" Type="http://schemas.openxmlformats.org/officeDocument/2006/relationships/diagramLayout" Target="../diagrams/layout4.xml"/><Relationship Id="rId19" Type="http://schemas.openxmlformats.org/officeDocument/2006/relationships/diagramData" Target="../diagrams/data6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Colors" Target="../diagrams/colors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18" Type="http://schemas.microsoft.com/office/2007/relationships/diagramDrawing" Target="../diagrams/drawing10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11.xml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17" Type="http://schemas.openxmlformats.org/officeDocument/2006/relationships/diagramColors" Target="../diagrams/colors10.xml"/><Relationship Id="rId2" Type="http://schemas.openxmlformats.org/officeDocument/2006/relationships/notesSlide" Target="../notesSlides/notesSlide28.xml"/><Relationship Id="rId16" Type="http://schemas.openxmlformats.org/officeDocument/2006/relationships/diagramQuickStyle" Target="../diagrams/quickStyle10.xml"/><Relationship Id="rId20" Type="http://schemas.openxmlformats.org/officeDocument/2006/relationships/diagramLayout" Target="../diagrams/layout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diagramLayout" Target="../diagrams/layout10.xml"/><Relationship Id="rId23" Type="http://schemas.microsoft.com/office/2007/relationships/diagramDrawing" Target="../diagrams/drawing11.xml"/><Relationship Id="rId10" Type="http://schemas.openxmlformats.org/officeDocument/2006/relationships/diagramLayout" Target="../diagrams/layout9.xml"/><Relationship Id="rId19" Type="http://schemas.openxmlformats.org/officeDocument/2006/relationships/diagramData" Target="../diagrams/data11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diagramData" Target="../diagrams/data10.xml"/><Relationship Id="rId22" Type="http://schemas.openxmlformats.org/officeDocument/2006/relationships/diagramColors" Target="../diagrams/colors11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15.xml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" Type="http://schemas.openxmlformats.org/officeDocument/2006/relationships/notesSlide" Target="../notesSlides/notesSlide29.xml"/><Relationship Id="rId16" Type="http://schemas.openxmlformats.org/officeDocument/2006/relationships/diagramQuickStyle" Target="../diagrams/quickStyle14.xml"/><Relationship Id="rId20" Type="http://schemas.openxmlformats.org/officeDocument/2006/relationships/diagramLayout" Target="../diagrams/layout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microsoft.com/office/2007/relationships/diagramDrawing" Target="../diagrams/drawing15.xml"/><Relationship Id="rId10" Type="http://schemas.openxmlformats.org/officeDocument/2006/relationships/diagramLayout" Target="../diagrams/layout13.xml"/><Relationship Id="rId19" Type="http://schemas.openxmlformats.org/officeDocument/2006/relationships/diagramData" Target="../diagrams/data15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diagramColors" Target="../diagrams/colors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18" Type="http://schemas.microsoft.com/office/2007/relationships/diagramDrawing" Target="../diagrams/drawing18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19.xml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17" Type="http://schemas.openxmlformats.org/officeDocument/2006/relationships/diagramColors" Target="../diagrams/colors18.xml"/><Relationship Id="rId2" Type="http://schemas.openxmlformats.org/officeDocument/2006/relationships/notesSlide" Target="../notesSlides/notesSlide34.xml"/><Relationship Id="rId16" Type="http://schemas.openxmlformats.org/officeDocument/2006/relationships/diagramQuickStyle" Target="../diagrams/quickStyle18.xml"/><Relationship Id="rId20" Type="http://schemas.openxmlformats.org/officeDocument/2006/relationships/diagramLayout" Target="../diagrams/layout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5" Type="http://schemas.openxmlformats.org/officeDocument/2006/relationships/diagramLayout" Target="../diagrams/layout18.xml"/><Relationship Id="rId23" Type="http://schemas.microsoft.com/office/2007/relationships/diagramDrawing" Target="../diagrams/drawing19.xml"/><Relationship Id="rId10" Type="http://schemas.openxmlformats.org/officeDocument/2006/relationships/diagramLayout" Target="../diagrams/layout17.xml"/><Relationship Id="rId19" Type="http://schemas.openxmlformats.org/officeDocument/2006/relationships/diagramData" Target="../diagrams/data19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Relationship Id="rId14" Type="http://schemas.openxmlformats.org/officeDocument/2006/relationships/diagramData" Target="../diagrams/data18.xml"/><Relationship Id="rId22" Type="http://schemas.openxmlformats.org/officeDocument/2006/relationships/diagramColors" Target="../diagrams/colors19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microsoft.com/office/2007/relationships/diagramDrawing" Target="../diagrams/drawing21.xml"/><Relationship Id="rId18" Type="http://schemas.microsoft.com/office/2007/relationships/diagramDrawing" Target="../diagrams/drawing22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23.xml"/><Relationship Id="rId7" Type="http://schemas.openxmlformats.org/officeDocument/2006/relationships/diagramColors" Target="../diagrams/colors20.xml"/><Relationship Id="rId12" Type="http://schemas.openxmlformats.org/officeDocument/2006/relationships/diagramColors" Target="../diagrams/colors21.xml"/><Relationship Id="rId17" Type="http://schemas.openxmlformats.org/officeDocument/2006/relationships/diagramColors" Target="../diagrams/colors22.xml"/><Relationship Id="rId2" Type="http://schemas.openxmlformats.org/officeDocument/2006/relationships/notesSlide" Target="../notesSlides/notesSlide35.xml"/><Relationship Id="rId16" Type="http://schemas.openxmlformats.org/officeDocument/2006/relationships/diagramQuickStyle" Target="../diagrams/quickStyle22.xml"/><Relationship Id="rId20" Type="http://schemas.openxmlformats.org/officeDocument/2006/relationships/diagramLayout" Target="../diagrams/layout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11" Type="http://schemas.openxmlformats.org/officeDocument/2006/relationships/diagramQuickStyle" Target="../diagrams/quickStyle21.xml"/><Relationship Id="rId5" Type="http://schemas.openxmlformats.org/officeDocument/2006/relationships/diagramLayout" Target="../diagrams/layout20.xml"/><Relationship Id="rId15" Type="http://schemas.openxmlformats.org/officeDocument/2006/relationships/diagramLayout" Target="../diagrams/layout22.xml"/><Relationship Id="rId23" Type="http://schemas.microsoft.com/office/2007/relationships/diagramDrawing" Target="../diagrams/drawing23.xml"/><Relationship Id="rId10" Type="http://schemas.openxmlformats.org/officeDocument/2006/relationships/diagramLayout" Target="../diagrams/layout21.xml"/><Relationship Id="rId19" Type="http://schemas.openxmlformats.org/officeDocument/2006/relationships/diagramData" Target="../diagrams/data23.xml"/><Relationship Id="rId4" Type="http://schemas.openxmlformats.org/officeDocument/2006/relationships/diagramData" Target="../diagrams/data20.xml"/><Relationship Id="rId9" Type="http://schemas.openxmlformats.org/officeDocument/2006/relationships/diagramData" Target="../diagrams/data21.xml"/><Relationship Id="rId14" Type="http://schemas.openxmlformats.org/officeDocument/2006/relationships/diagramData" Target="../diagrams/data22.xml"/><Relationship Id="rId22" Type="http://schemas.openxmlformats.org/officeDocument/2006/relationships/diagramColors" Target="../diagrams/colors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13" Type="http://schemas.microsoft.com/office/2007/relationships/diagramDrawing" Target="../diagrams/drawing25.xml"/><Relationship Id="rId18" Type="http://schemas.microsoft.com/office/2007/relationships/diagramDrawing" Target="../diagrams/drawing26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27.xml"/><Relationship Id="rId7" Type="http://schemas.openxmlformats.org/officeDocument/2006/relationships/diagramColors" Target="../diagrams/colors24.xml"/><Relationship Id="rId12" Type="http://schemas.openxmlformats.org/officeDocument/2006/relationships/diagramColors" Target="../diagrams/colors25.xml"/><Relationship Id="rId17" Type="http://schemas.openxmlformats.org/officeDocument/2006/relationships/diagramColors" Target="../diagrams/colors26.xml"/><Relationship Id="rId2" Type="http://schemas.openxmlformats.org/officeDocument/2006/relationships/notesSlide" Target="../notesSlides/notesSlide37.xml"/><Relationship Id="rId16" Type="http://schemas.openxmlformats.org/officeDocument/2006/relationships/diagramQuickStyle" Target="../diagrams/quickStyle26.xml"/><Relationship Id="rId20" Type="http://schemas.openxmlformats.org/officeDocument/2006/relationships/diagramLayout" Target="../diagrams/layout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4.xml"/><Relationship Id="rId11" Type="http://schemas.openxmlformats.org/officeDocument/2006/relationships/diagramQuickStyle" Target="../diagrams/quickStyle25.xml"/><Relationship Id="rId5" Type="http://schemas.openxmlformats.org/officeDocument/2006/relationships/diagramLayout" Target="../diagrams/layout24.xml"/><Relationship Id="rId15" Type="http://schemas.openxmlformats.org/officeDocument/2006/relationships/diagramLayout" Target="../diagrams/layout26.xml"/><Relationship Id="rId23" Type="http://schemas.microsoft.com/office/2007/relationships/diagramDrawing" Target="../diagrams/drawing27.xml"/><Relationship Id="rId10" Type="http://schemas.openxmlformats.org/officeDocument/2006/relationships/diagramLayout" Target="../diagrams/layout25.xml"/><Relationship Id="rId19" Type="http://schemas.openxmlformats.org/officeDocument/2006/relationships/diagramData" Target="../diagrams/data27.xml"/><Relationship Id="rId4" Type="http://schemas.openxmlformats.org/officeDocument/2006/relationships/diagramData" Target="../diagrams/data24.xml"/><Relationship Id="rId9" Type="http://schemas.openxmlformats.org/officeDocument/2006/relationships/diagramData" Target="../diagrams/data25.xml"/><Relationship Id="rId14" Type="http://schemas.openxmlformats.org/officeDocument/2006/relationships/diagramData" Target="../diagrams/data26.xml"/><Relationship Id="rId22" Type="http://schemas.openxmlformats.org/officeDocument/2006/relationships/diagramColors" Target="../diagrams/colors27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13" Type="http://schemas.microsoft.com/office/2007/relationships/diagramDrawing" Target="../diagrams/drawing29.xml"/><Relationship Id="rId18" Type="http://schemas.microsoft.com/office/2007/relationships/diagramDrawing" Target="../diagrams/drawing30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31.xml"/><Relationship Id="rId7" Type="http://schemas.openxmlformats.org/officeDocument/2006/relationships/diagramColors" Target="../diagrams/colors28.xml"/><Relationship Id="rId12" Type="http://schemas.openxmlformats.org/officeDocument/2006/relationships/diagramColors" Target="../diagrams/colors29.xml"/><Relationship Id="rId17" Type="http://schemas.openxmlformats.org/officeDocument/2006/relationships/diagramColors" Target="../diagrams/colors30.xml"/><Relationship Id="rId2" Type="http://schemas.openxmlformats.org/officeDocument/2006/relationships/notesSlide" Target="../notesSlides/notesSlide38.xml"/><Relationship Id="rId16" Type="http://schemas.openxmlformats.org/officeDocument/2006/relationships/diagramQuickStyle" Target="../diagrams/quickStyle30.xml"/><Relationship Id="rId20" Type="http://schemas.openxmlformats.org/officeDocument/2006/relationships/diagramLayout" Target="../diagrams/layout3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8.xml"/><Relationship Id="rId11" Type="http://schemas.openxmlformats.org/officeDocument/2006/relationships/diagramQuickStyle" Target="../diagrams/quickStyle29.xml"/><Relationship Id="rId5" Type="http://schemas.openxmlformats.org/officeDocument/2006/relationships/diagramLayout" Target="../diagrams/layout28.xml"/><Relationship Id="rId15" Type="http://schemas.openxmlformats.org/officeDocument/2006/relationships/diagramLayout" Target="../diagrams/layout30.xml"/><Relationship Id="rId23" Type="http://schemas.microsoft.com/office/2007/relationships/diagramDrawing" Target="../diagrams/drawing31.xml"/><Relationship Id="rId10" Type="http://schemas.openxmlformats.org/officeDocument/2006/relationships/diagramLayout" Target="../diagrams/layout29.xml"/><Relationship Id="rId19" Type="http://schemas.openxmlformats.org/officeDocument/2006/relationships/diagramData" Target="../diagrams/data31.xml"/><Relationship Id="rId4" Type="http://schemas.openxmlformats.org/officeDocument/2006/relationships/diagramData" Target="../diagrams/data28.xml"/><Relationship Id="rId9" Type="http://schemas.openxmlformats.org/officeDocument/2006/relationships/diagramData" Target="../diagrams/data29.xml"/><Relationship Id="rId14" Type="http://schemas.openxmlformats.org/officeDocument/2006/relationships/diagramData" Target="../diagrams/data30.xml"/><Relationship Id="rId22" Type="http://schemas.openxmlformats.org/officeDocument/2006/relationships/diagramColors" Target="../diagrams/colors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13" Type="http://schemas.microsoft.com/office/2007/relationships/diagramDrawing" Target="../diagrams/drawing33.xml"/><Relationship Id="rId18" Type="http://schemas.microsoft.com/office/2007/relationships/diagramDrawing" Target="../diagrams/drawing34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35.xml"/><Relationship Id="rId7" Type="http://schemas.openxmlformats.org/officeDocument/2006/relationships/diagramColors" Target="../diagrams/colors32.xml"/><Relationship Id="rId12" Type="http://schemas.openxmlformats.org/officeDocument/2006/relationships/diagramColors" Target="../diagrams/colors33.xml"/><Relationship Id="rId17" Type="http://schemas.openxmlformats.org/officeDocument/2006/relationships/diagramColors" Target="../diagrams/colors34.xml"/><Relationship Id="rId2" Type="http://schemas.openxmlformats.org/officeDocument/2006/relationships/notesSlide" Target="../notesSlides/notesSlide40.xml"/><Relationship Id="rId16" Type="http://schemas.openxmlformats.org/officeDocument/2006/relationships/diagramQuickStyle" Target="../diagrams/quickStyle34.xml"/><Relationship Id="rId20" Type="http://schemas.openxmlformats.org/officeDocument/2006/relationships/diagramLayout" Target="../diagrams/layout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2.xml"/><Relationship Id="rId11" Type="http://schemas.openxmlformats.org/officeDocument/2006/relationships/diagramQuickStyle" Target="../diagrams/quickStyle33.xml"/><Relationship Id="rId5" Type="http://schemas.openxmlformats.org/officeDocument/2006/relationships/diagramLayout" Target="../diagrams/layout32.xml"/><Relationship Id="rId15" Type="http://schemas.openxmlformats.org/officeDocument/2006/relationships/diagramLayout" Target="../diagrams/layout34.xml"/><Relationship Id="rId23" Type="http://schemas.microsoft.com/office/2007/relationships/diagramDrawing" Target="../diagrams/drawing35.xml"/><Relationship Id="rId10" Type="http://schemas.openxmlformats.org/officeDocument/2006/relationships/diagramLayout" Target="../diagrams/layout33.xml"/><Relationship Id="rId19" Type="http://schemas.openxmlformats.org/officeDocument/2006/relationships/diagramData" Target="../diagrams/data35.xml"/><Relationship Id="rId4" Type="http://schemas.openxmlformats.org/officeDocument/2006/relationships/diagramData" Target="../diagrams/data32.xml"/><Relationship Id="rId9" Type="http://schemas.openxmlformats.org/officeDocument/2006/relationships/diagramData" Target="../diagrams/data33.xml"/><Relationship Id="rId14" Type="http://schemas.openxmlformats.org/officeDocument/2006/relationships/diagramData" Target="../diagrams/data34.xml"/><Relationship Id="rId22" Type="http://schemas.openxmlformats.org/officeDocument/2006/relationships/diagramColors" Target="../diagrams/colors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13" Type="http://schemas.microsoft.com/office/2007/relationships/diagramDrawing" Target="../diagrams/drawing37.xml"/><Relationship Id="rId18" Type="http://schemas.microsoft.com/office/2007/relationships/diagramDrawing" Target="../diagrams/drawing38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39.xml"/><Relationship Id="rId7" Type="http://schemas.openxmlformats.org/officeDocument/2006/relationships/diagramColors" Target="../diagrams/colors36.xml"/><Relationship Id="rId12" Type="http://schemas.openxmlformats.org/officeDocument/2006/relationships/diagramColors" Target="../diagrams/colors37.xml"/><Relationship Id="rId17" Type="http://schemas.openxmlformats.org/officeDocument/2006/relationships/diagramColors" Target="../diagrams/colors38.xml"/><Relationship Id="rId2" Type="http://schemas.openxmlformats.org/officeDocument/2006/relationships/notesSlide" Target="../notesSlides/notesSlide42.xml"/><Relationship Id="rId16" Type="http://schemas.openxmlformats.org/officeDocument/2006/relationships/diagramQuickStyle" Target="../diagrams/quickStyle38.xml"/><Relationship Id="rId20" Type="http://schemas.openxmlformats.org/officeDocument/2006/relationships/diagramLayout" Target="../diagrams/layout3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6.xml"/><Relationship Id="rId11" Type="http://schemas.openxmlformats.org/officeDocument/2006/relationships/diagramQuickStyle" Target="../diagrams/quickStyle37.xml"/><Relationship Id="rId5" Type="http://schemas.openxmlformats.org/officeDocument/2006/relationships/diagramLayout" Target="../diagrams/layout36.xml"/><Relationship Id="rId15" Type="http://schemas.openxmlformats.org/officeDocument/2006/relationships/diagramLayout" Target="../diagrams/layout38.xml"/><Relationship Id="rId23" Type="http://schemas.microsoft.com/office/2007/relationships/diagramDrawing" Target="../diagrams/drawing39.xml"/><Relationship Id="rId10" Type="http://schemas.openxmlformats.org/officeDocument/2006/relationships/diagramLayout" Target="../diagrams/layout37.xml"/><Relationship Id="rId19" Type="http://schemas.openxmlformats.org/officeDocument/2006/relationships/diagramData" Target="../diagrams/data39.xml"/><Relationship Id="rId4" Type="http://schemas.openxmlformats.org/officeDocument/2006/relationships/diagramData" Target="../diagrams/data36.xml"/><Relationship Id="rId9" Type="http://schemas.openxmlformats.org/officeDocument/2006/relationships/diagramData" Target="../diagrams/data37.xml"/><Relationship Id="rId14" Type="http://schemas.openxmlformats.org/officeDocument/2006/relationships/diagramData" Target="../diagrams/data38.xml"/><Relationship Id="rId22" Type="http://schemas.openxmlformats.org/officeDocument/2006/relationships/diagramColors" Target="../diagrams/colors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13" Type="http://schemas.microsoft.com/office/2007/relationships/diagramDrawing" Target="../diagrams/drawing41.xml"/><Relationship Id="rId18" Type="http://schemas.microsoft.com/office/2007/relationships/diagramDrawing" Target="../diagrams/drawing42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43.xml"/><Relationship Id="rId7" Type="http://schemas.openxmlformats.org/officeDocument/2006/relationships/diagramColors" Target="../diagrams/colors40.xml"/><Relationship Id="rId12" Type="http://schemas.openxmlformats.org/officeDocument/2006/relationships/diagramColors" Target="../diagrams/colors41.xml"/><Relationship Id="rId17" Type="http://schemas.openxmlformats.org/officeDocument/2006/relationships/diagramColors" Target="../diagrams/colors42.xml"/><Relationship Id="rId2" Type="http://schemas.openxmlformats.org/officeDocument/2006/relationships/notesSlide" Target="../notesSlides/notesSlide44.xml"/><Relationship Id="rId16" Type="http://schemas.openxmlformats.org/officeDocument/2006/relationships/diagramQuickStyle" Target="../diagrams/quickStyle42.xml"/><Relationship Id="rId20" Type="http://schemas.openxmlformats.org/officeDocument/2006/relationships/diagramLayout" Target="../diagrams/layout4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0.xml"/><Relationship Id="rId11" Type="http://schemas.openxmlformats.org/officeDocument/2006/relationships/diagramQuickStyle" Target="../diagrams/quickStyle41.xml"/><Relationship Id="rId5" Type="http://schemas.openxmlformats.org/officeDocument/2006/relationships/diagramLayout" Target="../diagrams/layout40.xml"/><Relationship Id="rId15" Type="http://schemas.openxmlformats.org/officeDocument/2006/relationships/diagramLayout" Target="../diagrams/layout42.xml"/><Relationship Id="rId23" Type="http://schemas.microsoft.com/office/2007/relationships/diagramDrawing" Target="../diagrams/drawing43.xml"/><Relationship Id="rId10" Type="http://schemas.openxmlformats.org/officeDocument/2006/relationships/diagramLayout" Target="../diagrams/layout41.xml"/><Relationship Id="rId19" Type="http://schemas.openxmlformats.org/officeDocument/2006/relationships/diagramData" Target="../diagrams/data43.xml"/><Relationship Id="rId4" Type="http://schemas.openxmlformats.org/officeDocument/2006/relationships/diagramData" Target="../diagrams/data40.xml"/><Relationship Id="rId9" Type="http://schemas.openxmlformats.org/officeDocument/2006/relationships/diagramData" Target="../diagrams/data41.xml"/><Relationship Id="rId14" Type="http://schemas.openxmlformats.org/officeDocument/2006/relationships/diagramData" Target="../diagrams/data42.xml"/><Relationship Id="rId22" Type="http://schemas.openxmlformats.org/officeDocument/2006/relationships/diagramColors" Target="../diagrams/colors4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13" Type="http://schemas.microsoft.com/office/2007/relationships/diagramDrawing" Target="../diagrams/drawing45.xml"/><Relationship Id="rId18" Type="http://schemas.microsoft.com/office/2007/relationships/diagramDrawing" Target="../diagrams/drawing46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47.xml"/><Relationship Id="rId7" Type="http://schemas.openxmlformats.org/officeDocument/2006/relationships/diagramColors" Target="../diagrams/colors44.xml"/><Relationship Id="rId12" Type="http://schemas.openxmlformats.org/officeDocument/2006/relationships/diagramColors" Target="../diagrams/colors45.xml"/><Relationship Id="rId17" Type="http://schemas.openxmlformats.org/officeDocument/2006/relationships/diagramColors" Target="../diagrams/colors46.xml"/><Relationship Id="rId2" Type="http://schemas.openxmlformats.org/officeDocument/2006/relationships/notesSlide" Target="../notesSlides/notesSlide45.xml"/><Relationship Id="rId16" Type="http://schemas.openxmlformats.org/officeDocument/2006/relationships/diagramQuickStyle" Target="../diagrams/quickStyle46.xml"/><Relationship Id="rId20" Type="http://schemas.openxmlformats.org/officeDocument/2006/relationships/diagramLayout" Target="../diagrams/layout4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4.xml"/><Relationship Id="rId11" Type="http://schemas.openxmlformats.org/officeDocument/2006/relationships/diagramQuickStyle" Target="../diagrams/quickStyle45.xml"/><Relationship Id="rId5" Type="http://schemas.openxmlformats.org/officeDocument/2006/relationships/diagramLayout" Target="../diagrams/layout44.xml"/><Relationship Id="rId15" Type="http://schemas.openxmlformats.org/officeDocument/2006/relationships/diagramLayout" Target="../diagrams/layout46.xml"/><Relationship Id="rId23" Type="http://schemas.microsoft.com/office/2007/relationships/diagramDrawing" Target="../diagrams/drawing47.xml"/><Relationship Id="rId10" Type="http://schemas.openxmlformats.org/officeDocument/2006/relationships/diagramLayout" Target="../diagrams/layout45.xml"/><Relationship Id="rId19" Type="http://schemas.openxmlformats.org/officeDocument/2006/relationships/diagramData" Target="../diagrams/data47.xml"/><Relationship Id="rId4" Type="http://schemas.openxmlformats.org/officeDocument/2006/relationships/diagramData" Target="../diagrams/data44.xml"/><Relationship Id="rId9" Type="http://schemas.openxmlformats.org/officeDocument/2006/relationships/diagramData" Target="../diagrams/data45.xml"/><Relationship Id="rId14" Type="http://schemas.openxmlformats.org/officeDocument/2006/relationships/diagramData" Target="../diagrams/data46.xml"/><Relationship Id="rId22" Type="http://schemas.openxmlformats.org/officeDocument/2006/relationships/diagramColors" Target="../diagrams/colors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8.xml"/><Relationship Id="rId13" Type="http://schemas.microsoft.com/office/2007/relationships/diagramDrawing" Target="../diagrams/drawing49.xml"/><Relationship Id="rId18" Type="http://schemas.microsoft.com/office/2007/relationships/diagramDrawing" Target="../diagrams/drawing50.xml"/><Relationship Id="rId26" Type="http://schemas.openxmlformats.org/officeDocument/2006/relationships/diagramQuickStyle" Target="../diagrams/quickStyle52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51.xml"/><Relationship Id="rId7" Type="http://schemas.openxmlformats.org/officeDocument/2006/relationships/diagramColors" Target="../diagrams/colors48.xml"/><Relationship Id="rId12" Type="http://schemas.openxmlformats.org/officeDocument/2006/relationships/diagramColors" Target="../diagrams/colors49.xml"/><Relationship Id="rId17" Type="http://schemas.openxmlformats.org/officeDocument/2006/relationships/diagramColors" Target="../diagrams/colors50.xml"/><Relationship Id="rId25" Type="http://schemas.openxmlformats.org/officeDocument/2006/relationships/diagramLayout" Target="../diagrams/layout52.xml"/><Relationship Id="rId33" Type="http://schemas.microsoft.com/office/2007/relationships/diagramDrawing" Target="../diagrams/drawing53.xml"/><Relationship Id="rId2" Type="http://schemas.openxmlformats.org/officeDocument/2006/relationships/notesSlide" Target="../notesSlides/notesSlide46.xml"/><Relationship Id="rId16" Type="http://schemas.openxmlformats.org/officeDocument/2006/relationships/diagramQuickStyle" Target="../diagrams/quickStyle50.xml"/><Relationship Id="rId20" Type="http://schemas.openxmlformats.org/officeDocument/2006/relationships/diagramLayout" Target="../diagrams/layout51.xml"/><Relationship Id="rId29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8.xml"/><Relationship Id="rId11" Type="http://schemas.openxmlformats.org/officeDocument/2006/relationships/diagramQuickStyle" Target="../diagrams/quickStyle49.xml"/><Relationship Id="rId24" Type="http://schemas.openxmlformats.org/officeDocument/2006/relationships/diagramData" Target="../diagrams/data52.xml"/><Relationship Id="rId32" Type="http://schemas.openxmlformats.org/officeDocument/2006/relationships/diagramColors" Target="../diagrams/colors53.xml"/><Relationship Id="rId5" Type="http://schemas.openxmlformats.org/officeDocument/2006/relationships/diagramLayout" Target="../diagrams/layout48.xml"/><Relationship Id="rId15" Type="http://schemas.openxmlformats.org/officeDocument/2006/relationships/diagramLayout" Target="../diagrams/layout50.xml"/><Relationship Id="rId23" Type="http://schemas.microsoft.com/office/2007/relationships/diagramDrawing" Target="../diagrams/drawing51.xml"/><Relationship Id="rId28" Type="http://schemas.microsoft.com/office/2007/relationships/diagramDrawing" Target="../diagrams/drawing52.xml"/><Relationship Id="rId10" Type="http://schemas.openxmlformats.org/officeDocument/2006/relationships/diagramLayout" Target="../diagrams/layout49.xml"/><Relationship Id="rId19" Type="http://schemas.openxmlformats.org/officeDocument/2006/relationships/diagramData" Target="../diagrams/data51.xml"/><Relationship Id="rId31" Type="http://schemas.openxmlformats.org/officeDocument/2006/relationships/diagramQuickStyle" Target="../diagrams/quickStyle53.xml"/><Relationship Id="rId4" Type="http://schemas.openxmlformats.org/officeDocument/2006/relationships/diagramData" Target="../diagrams/data48.xml"/><Relationship Id="rId9" Type="http://schemas.openxmlformats.org/officeDocument/2006/relationships/diagramData" Target="../diagrams/data49.xml"/><Relationship Id="rId14" Type="http://schemas.openxmlformats.org/officeDocument/2006/relationships/diagramData" Target="../diagrams/data50.xml"/><Relationship Id="rId22" Type="http://schemas.openxmlformats.org/officeDocument/2006/relationships/diagramColors" Target="../diagrams/colors51.xml"/><Relationship Id="rId27" Type="http://schemas.openxmlformats.org/officeDocument/2006/relationships/diagramColors" Target="../diagrams/colors52.xml"/><Relationship Id="rId30" Type="http://schemas.openxmlformats.org/officeDocument/2006/relationships/diagramLayout" Target="../diagrams/layout53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4.xml"/><Relationship Id="rId13" Type="http://schemas.microsoft.com/office/2007/relationships/diagramDrawing" Target="../diagrams/drawing55.xml"/><Relationship Id="rId18" Type="http://schemas.microsoft.com/office/2007/relationships/diagramDrawing" Target="../diagrams/drawing56.xml"/><Relationship Id="rId26" Type="http://schemas.openxmlformats.org/officeDocument/2006/relationships/diagramQuickStyle" Target="../diagrams/quickStyle58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57.xml"/><Relationship Id="rId7" Type="http://schemas.openxmlformats.org/officeDocument/2006/relationships/diagramColors" Target="../diagrams/colors54.xml"/><Relationship Id="rId12" Type="http://schemas.openxmlformats.org/officeDocument/2006/relationships/diagramColors" Target="../diagrams/colors55.xml"/><Relationship Id="rId17" Type="http://schemas.openxmlformats.org/officeDocument/2006/relationships/diagramColors" Target="../diagrams/colors56.xml"/><Relationship Id="rId25" Type="http://schemas.openxmlformats.org/officeDocument/2006/relationships/diagramLayout" Target="../diagrams/layout58.xml"/><Relationship Id="rId33" Type="http://schemas.microsoft.com/office/2007/relationships/diagramDrawing" Target="../diagrams/drawing59.xml"/><Relationship Id="rId2" Type="http://schemas.openxmlformats.org/officeDocument/2006/relationships/notesSlide" Target="../notesSlides/notesSlide47.xml"/><Relationship Id="rId16" Type="http://schemas.openxmlformats.org/officeDocument/2006/relationships/diagramQuickStyle" Target="../diagrams/quickStyle56.xml"/><Relationship Id="rId20" Type="http://schemas.openxmlformats.org/officeDocument/2006/relationships/diagramLayout" Target="../diagrams/layout57.xml"/><Relationship Id="rId29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4.xml"/><Relationship Id="rId11" Type="http://schemas.openxmlformats.org/officeDocument/2006/relationships/diagramQuickStyle" Target="../diagrams/quickStyle55.xml"/><Relationship Id="rId24" Type="http://schemas.openxmlformats.org/officeDocument/2006/relationships/diagramData" Target="../diagrams/data58.xml"/><Relationship Id="rId32" Type="http://schemas.openxmlformats.org/officeDocument/2006/relationships/diagramColors" Target="../diagrams/colors59.xml"/><Relationship Id="rId5" Type="http://schemas.openxmlformats.org/officeDocument/2006/relationships/diagramLayout" Target="../diagrams/layout54.xml"/><Relationship Id="rId15" Type="http://schemas.openxmlformats.org/officeDocument/2006/relationships/diagramLayout" Target="../diagrams/layout56.xml"/><Relationship Id="rId23" Type="http://schemas.microsoft.com/office/2007/relationships/diagramDrawing" Target="../diagrams/drawing57.xml"/><Relationship Id="rId28" Type="http://schemas.microsoft.com/office/2007/relationships/diagramDrawing" Target="../diagrams/drawing58.xml"/><Relationship Id="rId10" Type="http://schemas.openxmlformats.org/officeDocument/2006/relationships/diagramLayout" Target="../diagrams/layout55.xml"/><Relationship Id="rId19" Type="http://schemas.openxmlformats.org/officeDocument/2006/relationships/diagramData" Target="../diagrams/data57.xml"/><Relationship Id="rId31" Type="http://schemas.openxmlformats.org/officeDocument/2006/relationships/diagramQuickStyle" Target="../diagrams/quickStyle59.xml"/><Relationship Id="rId4" Type="http://schemas.openxmlformats.org/officeDocument/2006/relationships/diagramData" Target="../diagrams/data54.xml"/><Relationship Id="rId9" Type="http://schemas.openxmlformats.org/officeDocument/2006/relationships/diagramData" Target="../diagrams/data55.xml"/><Relationship Id="rId14" Type="http://schemas.openxmlformats.org/officeDocument/2006/relationships/diagramData" Target="../diagrams/data56.xml"/><Relationship Id="rId22" Type="http://schemas.openxmlformats.org/officeDocument/2006/relationships/diagramColors" Target="../diagrams/colors57.xml"/><Relationship Id="rId27" Type="http://schemas.openxmlformats.org/officeDocument/2006/relationships/diagramColors" Target="../diagrams/colors58.xml"/><Relationship Id="rId30" Type="http://schemas.openxmlformats.org/officeDocument/2006/relationships/diagramLayout" Target="../diagrams/layout5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0.xml"/><Relationship Id="rId13" Type="http://schemas.microsoft.com/office/2007/relationships/diagramDrawing" Target="../diagrams/drawing61.xml"/><Relationship Id="rId18" Type="http://schemas.microsoft.com/office/2007/relationships/diagramDrawing" Target="../diagrams/drawing62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63.xml"/><Relationship Id="rId7" Type="http://schemas.openxmlformats.org/officeDocument/2006/relationships/diagramColors" Target="../diagrams/colors60.xml"/><Relationship Id="rId12" Type="http://schemas.openxmlformats.org/officeDocument/2006/relationships/diagramColors" Target="../diagrams/colors61.xml"/><Relationship Id="rId17" Type="http://schemas.openxmlformats.org/officeDocument/2006/relationships/diagramColors" Target="../diagrams/colors62.xml"/><Relationship Id="rId2" Type="http://schemas.openxmlformats.org/officeDocument/2006/relationships/notesSlide" Target="../notesSlides/notesSlide48.xml"/><Relationship Id="rId16" Type="http://schemas.openxmlformats.org/officeDocument/2006/relationships/diagramQuickStyle" Target="../diagrams/quickStyle62.xml"/><Relationship Id="rId20" Type="http://schemas.openxmlformats.org/officeDocument/2006/relationships/diagramLayout" Target="../diagrams/layout6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0.xml"/><Relationship Id="rId11" Type="http://schemas.openxmlformats.org/officeDocument/2006/relationships/diagramQuickStyle" Target="../diagrams/quickStyle61.xml"/><Relationship Id="rId5" Type="http://schemas.openxmlformats.org/officeDocument/2006/relationships/diagramLayout" Target="../diagrams/layout60.xml"/><Relationship Id="rId15" Type="http://schemas.openxmlformats.org/officeDocument/2006/relationships/diagramLayout" Target="../diagrams/layout62.xml"/><Relationship Id="rId23" Type="http://schemas.microsoft.com/office/2007/relationships/diagramDrawing" Target="../diagrams/drawing63.xml"/><Relationship Id="rId10" Type="http://schemas.openxmlformats.org/officeDocument/2006/relationships/diagramLayout" Target="../diagrams/layout61.xml"/><Relationship Id="rId19" Type="http://schemas.openxmlformats.org/officeDocument/2006/relationships/diagramData" Target="../diagrams/data63.xml"/><Relationship Id="rId4" Type="http://schemas.openxmlformats.org/officeDocument/2006/relationships/diagramData" Target="../diagrams/data60.xml"/><Relationship Id="rId9" Type="http://schemas.openxmlformats.org/officeDocument/2006/relationships/diagramData" Target="../diagrams/data61.xml"/><Relationship Id="rId14" Type="http://schemas.openxmlformats.org/officeDocument/2006/relationships/diagramData" Target="../diagrams/data62.xml"/><Relationship Id="rId22" Type="http://schemas.openxmlformats.org/officeDocument/2006/relationships/diagramColors" Target="../diagrams/colors63.xml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4.xml"/><Relationship Id="rId13" Type="http://schemas.microsoft.com/office/2007/relationships/diagramDrawing" Target="../diagrams/drawing65.xml"/><Relationship Id="rId18" Type="http://schemas.microsoft.com/office/2007/relationships/diagramDrawing" Target="../diagrams/drawing6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4.xml"/><Relationship Id="rId12" Type="http://schemas.openxmlformats.org/officeDocument/2006/relationships/diagramColors" Target="../diagrams/colors65.xml"/><Relationship Id="rId17" Type="http://schemas.openxmlformats.org/officeDocument/2006/relationships/diagramColors" Target="../diagrams/colors66.xml"/><Relationship Id="rId2" Type="http://schemas.openxmlformats.org/officeDocument/2006/relationships/notesSlide" Target="../notesSlides/notesSlide49.xml"/><Relationship Id="rId16" Type="http://schemas.openxmlformats.org/officeDocument/2006/relationships/diagramQuickStyle" Target="../diagrams/quickStyle6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4.xml"/><Relationship Id="rId11" Type="http://schemas.openxmlformats.org/officeDocument/2006/relationships/diagramQuickStyle" Target="../diagrams/quickStyle65.xml"/><Relationship Id="rId5" Type="http://schemas.openxmlformats.org/officeDocument/2006/relationships/diagramLayout" Target="../diagrams/layout64.xml"/><Relationship Id="rId15" Type="http://schemas.openxmlformats.org/officeDocument/2006/relationships/diagramLayout" Target="../diagrams/layout66.xml"/><Relationship Id="rId10" Type="http://schemas.openxmlformats.org/officeDocument/2006/relationships/diagramLayout" Target="../diagrams/layout65.xml"/><Relationship Id="rId4" Type="http://schemas.openxmlformats.org/officeDocument/2006/relationships/diagramData" Target="../diagrams/data64.xml"/><Relationship Id="rId9" Type="http://schemas.openxmlformats.org/officeDocument/2006/relationships/diagramData" Target="../diagrams/data65.xml"/><Relationship Id="rId14" Type="http://schemas.openxmlformats.org/officeDocument/2006/relationships/diagramData" Target="../diagrams/data66.xml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7.xml"/><Relationship Id="rId13" Type="http://schemas.microsoft.com/office/2007/relationships/diagramDrawing" Target="../diagrams/drawing68.xml"/><Relationship Id="rId18" Type="http://schemas.microsoft.com/office/2007/relationships/diagramDrawing" Target="../diagrams/drawing6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7.xml"/><Relationship Id="rId12" Type="http://schemas.openxmlformats.org/officeDocument/2006/relationships/diagramColors" Target="../diagrams/colors68.xml"/><Relationship Id="rId17" Type="http://schemas.openxmlformats.org/officeDocument/2006/relationships/diagramColors" Target="../diagrams/colors69.xml"/><Relationship Id="rId2" Type="http://schemas.openxmlformats.org/officeDocument/2006/relationships/notesSlide" Target="../notesSlides/notesSlide50.xml"/><Relationship Id="rId16" Type="http://schemas.openxmlformats.org/officeDocument/2006/relationships/diagramQuickStyle" Target="../diagrams/quickStyle6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7.xml"/><Relationship Id="rId11" Type="http://schemas.openxmlformats.org/officeDocument/2006/relationships/diagramQuickStyle" Target="../diagrams/quickStyle68.xml"/><Relationship Id="rId5" Type="http://schemas.openxmlformats.org/officeDocument/2006/relationships/diagramLayout" Target="../diagrams/layout67.xml"/><Relationship Id="rId15" Type="http://schemas.openxmlformats.org/officeDocument/2006/relationships/diagramLayout" Target="../diagrams/layout69.xml"/><Relationship Id="rId10" Type="http://schemas.openxmlformats.org/officeDocument/2006/relationships/diagramLayout" Target="../diagrams/layout68.xml"/><Relationship Id="rId4" Type="http://schemas.openxmlformats.org/officeDocument/2006/relationships/diagramData" Target="../diagrams/data67.xml"/><Relationship Id="rId9" Type="http://schemas.openxmlformats.org/officeDocument/2006/relationships/diagramData" Target="../diagrams/data68.xml"/><Relationship Id="rId14" Type="http://schemas.openxmlformats.org/officeDocument/2006/relationships/diagramData" Target="../diagrams/data6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2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1.xls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0.xml"/><Relationship Id="rId13" Type="http://schemas.microsoft.com/office/2007/relationships/diagramDrawing" Target="../diagrams/drawing71.xml"/><Relationship Id="rId18" Type="http://schemas.microsoft.com/office/2007/relationships/diagramDrawing" Target="../diagrams/drawing72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73.xml"/><Relationship Id="rId7" Type="http://schemas.openxmlformats.org/officeDocument/2006/relationships/diagramColors" Target="../diagrams/colors70.xml"/><Relationship Id="rId12" Type="http://schemas.openxmlformats.org/officeDocument/2006/relationships/diagramColors" Target="../diagrams/colors71.xml"/><Relationship Id="rId17" Type="http://schemas.openxmlformats.org/officeDocument/2006/relationships/diagramColors" Target="../diagrams/colors72.xml"/><Relationship Id="rId2" Type="http://schemas.openxmlformats.org/officeDocument/2006/relationships/notesSlide" Target="../notesSlides/notesSlide51.xml"/><Relationship Id="rId16" Type="http://schemas.openxmlformats.org/officeDocument/2006/relationships/diagramQuickStyle" Target="../diagrams/quickStyle72.xml"/><Relationship Id="rId20" Type="http://schemas.openxmlformats.org/officeDocument/2006/relationships/diagramLayout" Target="../diagrams/layout7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0.xml"/><Relationship Id="rId11" Type="http://schemas.openxmlformats.org/officeDocument/2006/relationships/diagramQuickStyle" Target="../diagrams/quickStyle71.xml"/><Relationship Id="rId24" Type="http://schemas.openxmlformats.org/officeDocument/2006/relationships/chart" Target="../charts/chart29.xml"/><Relationship Id="rId5" Type="http://schemas.openxmlformats.org/officeDocument/2006/relationships/diagramLayout" Target="../diagrams/layout70.xml"/><Relationship Id="rId15" Type="http://schemas.openxmlformats.org/officeDocument/2006/relationships/diagramLayout" Target="../diagrams/layout72.xml"/><Relationship Id="rId23" Type="http://schemas.microsoft.com/office/2007/relationships/diagramDrawing" Target="../diagrams/drawing73.xml"/><Relationship Id="rId10" Type="http://schemas.openxmlformats.org/officeDocument/2006/relationships/diagramLayout" Target="../diagrams/layout71.xml"/><Relationship Id="rId19" Type="http://schemas.openxmlformats.org/officeDocument/2006/relationships/diagramData" Target="../diagrams/data73.xml"/><Relationship Id="rId4" Type="http://schemas.openxmlformats.org/officeDocument/2006/relationships/diagramData" Target="../diagrams/data70.xml"/><Relationship Id="rId9" Type="http://schemas.openxmlformats.org/officeDocument/2006/relationships/diagramData" Target="../diagrams/data71.xml"/><Relationship Id="rId14" Type="http://schemas.openxmlformats.org/officeDocument/2006/relationships/diagramData" Target="../diagrams/data72.xml"/><Relationship Id="rId22" Type="http://schemas.openxmlformats.org/officeDocument/2006/relationships/diagramColors" Target="../diagrams/colors73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4.xml"/><Relationship Id="rId13" Type="http://schemas.microsoft.com/office/2007/relationships/diagramDrawing" Target="../diagrams/drawing75.xml"/><Relationship Id="rId18" Type="http://schemas.microsoft.com/office/2007/relationships/diagramDrawing" Target="../diagrams/drawing76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77.xml"/><Relationship Id="rId7" Type="http://schemas.openxmlformats.org/officeDocument/2006/relationships/diagramColors" Target="../diagrams/colors74.xml"/><Relationship Id="rId12" Type="http://schemas.openxmlformats.org/officeDocument/2006/relationships/diagramColors" Target="../diagrams/colors75.xml"/><Relationship Id="rId17" Type="http://schemas.openxmlformats.org/officeDocument/2006/relationships/diagramColors" Target="../diagrams/colors76.xml"/><Relationship Id="rId2" Type="http://schemas.openxmlformats.org/officeDocument/2006/relationships/notesSlide" Target="../notesSlides/notesSlide52.xml"/><Relationship Id="rId16" Type="http://schemas.openxmlformats.org/officeDocument/2006/relationships/diagramQuickStyle" Target="../diagrams/quickStyle76.xml"/><Relationship Id="rId20" Type="http://schemas.openxmlformats.org/officeDocument/2006/relationships/diagramLayout" Target="../diagrams/layout7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4.xml"/><Relationship Id="rId11" Type="http://schemas.openxmlformats.org/officeDocument/2006/relationships/diagramQuickStyle" Target="../diagrams/quickStyle75.xml"/><Relationship Id="rId5" Type="http://schemas.openxmlformats.org/officeDocument/2006/relationships/diagramLayout" Target="../diagrams/layout74.xml"/><Relationship Id="rId15" Type="http://schemas.openxmlformats.org/officeDocument/2006/relationships/diagramLayout" Target="../diagrams/layout76.xml"/><Relationship Id="rId23" Type="http://schemas.microsoft.com/office/2007/relationships/diagramDrawing" Target="../diagrams/drawing77.xml"/><Relationship Id="rId10" Type="http://schemas.openxmlformats.org/officeDocument/2006/relationships/diagramLayout" Target="../diagrams/layout75.xml"/><Relationship Id="rId19" Type="http://schemas.openxmlformats.org/officeDocument/2006/relationships/diagramData" Target="../diagrams/data77.xml"/><Relationship Id="rId4" Type="http://schemas.openxmlformats.org/officeDocument/2006/relationships/diagramData" Target="../diagrams/data74.xml"/><Relationship Id="rId9" Type="http://schemas.openxmlformats.org/officeDocument/2006/relationships/diagramData" Target="../diagrams/data75.xml"/><Relationship Id="rId14" Type="http://schemas.openxmlformats.org/officeDocument/2006/relationships/diagramData" Target="../diagrams/data76.xml"/><Relationship Id="rId22" Type="http://schemas.openxmlformats.org/officeDocument/2006/relationships/diagramColors" Target="../diagrams/colors77.xml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8.xml"/><Relationship Id="rId13" Type="http://schemas.microsoft.com/office/2007/relationships/diagramDrawing" Target="../diagrams/drawing79.xml"/><Relationship Id="rId18" Type="http://schemas.microsoft.com/office/2007/relationships/diagramDrawing" Target="../diagrams/drawing80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81.xml"/><Relationship Id="rId7" Type="http://schemas.openxmlformats.org/officeDocument/2006/relationships/diagramColors" Target="../diagrams/colors78.xml"/><Relationship Id="rId12" Type="http://schemas.openxmlformats.org/officeDocument/2006/relationships/diagramColors" Target="../diagrams/colors79.xml"/><Relationship Id="rId17" Type="http://schemas.openxmlformats.org/officeDocument/2006/relationships/diagramColors" Target="../diagrams/colors80.xml"/><Relationship Id="rId2" Type="http://schemas.openxmlformats.org/officeDocument/2006/relationships/notesSlide" Target="../notesSlides/notesSlide53.xml"/><Relationship Id="rId16" Type="http://schemas.openxmlformats.org/officeDocument/2006/relationships/diagramQuickStyle" Target="../diagrams/quickStyle80.xml"/><Relationship Id="rId20" Type="http://schemas.openxmlformats.org/officeDocument/2006/relationships/diagramLayout" Target="../diagrams/layout8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8.xml"/><Relationship Id="rId11" Type="http://schemas.openxmlformats.org/officeDocument/2006/relationships/diagramQuickStyle" Target="../diagrams/quickStyle79.xml"/><Relationship Id="rId5" Type="http://schemas.openxmlformats.org/officeDocument/2006/relationships/diagramLayout" Target="../diagrams/layout78.xml"/><Relationship Id="rId15" Type="http://schemas.openxmlformats.org/officeDocument/2006/relationships/diagramLayout" Target="../diagrams/layout80.xml"/><Relationship Id="rId23" Type="http://schemas.microsoft.com/office/2007/relationships/diagramDrawing" Target="../diagrams/drawing81.xml"/><Relationship Id="rId10" Type="http://schemas.openxmlformats.org/officeDocument/2006/relationships/diagramLayout" Target="../diagrams/layout79.xml"/><Relationship Id="rId19" Type="http://schemas.openxmlformats.org/officeDocument/2006/relationships/diagramData" Target="../diagrams/data81.xml"/><Relationship Id="rId4" Type="http://schemas.openxmlformats.org/officeDocument/2006/relationships/diagramData" Target="../diagrams/data78.xml"/><Relationship Id="rId9" Type="http://schemas.openxmlformats.org/officeDocument/2006/relationships/diagramData" Target="../diagrams/data79.xml"/><Relationship Id="rId14" Type="http://schemas.openxmlformats.org/officeDocument/2006/relationships/diagramData" Target="../diagrams/data80.xml"/><Relationship Id="rId22" Type="http://schemas.openxmlformats.org/officeDocument/2006/relationships/diagramColors" Target="../diagrams/colors81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2.xml"/><Relationship Id="rId13" Type="http://schemas.microsoft.com/office/2007/relationships/diagramDrawing" Target="../diagrams/drawing83.xml"/><Relationship Id="rId18" Type="http://schemas.microsoft.com/office/2007/relationships/diagramDrawing" Target="../diagrams/drawing8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2.xml"/><Relationship Id="rId12" Type="http://schemas.openxmlformats.org/officeDocument/2006/relationships/diagramColors" Target="../diagrams/colors83.xml"/><Relationship Id="rId17" Type="http://schemas.openxmlformats.org/officeDocument/2006/relationships/diagramColors" Target="../diagrams/colors84.xml"/><Relationship Id="rId2" Type="http://schemas.openxmlformats.org/officeDocument/2006/relationships/notesSlide" Target="../notesSlides/notesSlide54.xml"/><Relationship Id="rId16" Type="http://schemas.openxmlformats.org/officeDocument/2006/relationships/diagramQuickStyle" Target="../diagrams/quickStyle8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2.xml"/><Relationship Id="rId11" Type="http://schemas.openxmlformats.org/officeDocument/2006/relationships/diagramQuickStyle" Target="../diagrams/quickStyle83.xml"/><Relationship Id="rId5" Type="http://schemas.openxmlformats.org/officeDocument/2006/relationships/diagramLayout" Target="../diagrams/layout82.xml"/><Relationship Id="rId15" Type="http://schemas.openxmlformats.org/officeDocument/2006/relationships/diagramLayout" Target="../diagrams/layout84.xml"/><Relationship Id="rId10" Type="http://schemas.openxmlformats.org/officeDocument/2006/relationships/diagramLayout" Target="../diagrams/layout83.xml"/><Relationship Id="rId4" Type="http://schemas.openxmlformats.org/officeDocument/2006/relationships/diagramData" Target="../diagrams/data82.xml"/><Relationship Id="rId9" Type="http://schemas.openxmlformats.org/officeDocument/2006/relationships/diagramData" Target="../diagrams/data83.xml"/><Relationship Id="rId14" Type="http://schemas.openxmlformats.org/officeDocument/2006/relationships/diagramData" Target="../diagrams/data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 l="12142" t="-4278" r="14616"/>
          <a:stretch>
            <a:fillRect/>
          </a:stretch>
        </p:blipFill>
        <p:spPr bwMode="auto">
          <a:xfrm>
            <a:off x="70992" y="1196752"/>
            <a:ext cx="907300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endParaRPr lang="ru-RU" sz="4000" b="1" dirty="0">
              <a:solidFill>
                <a:srgbClr val="00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1196752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Подготовлен на основе решения Тверской городской Думы  </a:t>
            </a:r>
          </a:p>
          <a:p>
            <a:pPr algn="ctr"/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en-US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.2020 № </a:t>
            </a:r>
            <a:r>
              <a:rPr lang="en-US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189</a:t>
            </a:r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 «Об утверждении отчёта об исполнении</a:t>
            </a:r>
            <a:b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 бюджете города Твери за 2019 год»</a:t>
            </a:r>
            <a:endParaRPr lang="ru-RU" dirty="0">
              <a:solidFill>
                <a:srgbClr val="00007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5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52320" y="3196719"/>
            <a:ext cx="119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i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1400" i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171974" y="2630528"/>
            <a:ext cx="9144000" cy="566191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</a:rPr>
              <a:t>Динамика оборота розничной торговли на </a:t>
            </a:r>
            <a:r>
              <a:rPr lang="ru-RU" sz="1800" b="1" i="1" dirty="0">
                <a:solidFill>
                  <a:srgbClr val="003366"/>
                </a:solidFill>
                <a:latin typeface="Times New Roman" pitchFamily="18" charset="0"/>
              </a:rPr>
              <a:t>душу </a:t>
            </a: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</a:rPr>
              <a:t>населения города </a:t>
            </a:r>
            <a:r>
              <a:rPr lang="ru-RU" sz="1800" b="1" i="1" dirty="0">
                <a:solidFill>
                  <a:srgbClr val="003366"/>
                </a:solidFill>
                <a:latin typeface="Times New Roman" pitchFamily="18" charset="0"/>
              </a:rPr>
              <a:t>Твери </a:t>
            </a:r>
            <a:endParaRPr lang="ru-RU" sz="1800" b="1" i="1" dirty="0" smtClean="0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800" i="1" dirty="0" smtClean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ru-RU" sz="1800" i="1" dirty="0">
                <a:solidFill>
                  <a:srgbClr val="003366"/>
                </a:solidFill>
                <a:latin typeface="Times New Roman" pitchFamily="18" charset="0"/>
              </a:rPr>
              <a:t>все каналы реализации</a:t>
            </a:r>
            <a:r>
              <a:rPr lang="ru-RU" sz="1800" i="1" dirty="0" smtClean="0">
                <a:solidFill>
                  <a:srgbClr val="003366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872" y="172021"/>
            <a:ext cx="879251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рынок.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оценке,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году</a:t>
            </a:r>
            <a:r>
              <a:rPr lang="ru-RU" sz="1700" dirty="0" smtClean="0">
                <a:solidFill>
                  <a:srgbClr val="003366"/>
                </a:solidFill>
                <a:effectLst>
                  <a:outerShdw blurRad="50800" dist="38100" dir="13500000" algn="br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оборот розничной торговли  </a:t>
            </a:r>
            <a:b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по полному кругу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предприятий и организаций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городе Твери составил 185,2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млрд.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рублей и увеличился к 2018 году на 3,5 %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сопоставимых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ценах.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течение 2019 года на территории города Твери открыто 10 крупных и средних объектов розничной торговли и общественного питания общей площадью 5,4 тыс. кв. м: 5 супермаркетов «Пятерочка»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ООО «Агроторг» - 0,6 тыс. кв. м; 0,6 тыс. кв. м; 0,6 тыс. кв. м; 0,5 тыс. кв. м; 0,4 тыс. кв. м), 5 супермаркетов «Магнит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АО «Тандер» - по 0,6 тыс. кв. м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структуре оборота розничной торговли 54,3% занимали непродовольственные товары, 45,7% – товары продовольственной группы, включая напитки и табачные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изделия.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539552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4" descr="https://im0-tub-ru.yandex.net/i?id=be14a85642b41f27cb55a8d6d0816a1e&amp;n=33&amp;h=190&amp;w=48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925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319" y="4149080"/>
            <a:ext cx="449140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 descr="Описание: Точечная сетка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54864984"/>
              </p:ext>
            </p:extLst>
          </p:nvPr>
        </p:nvGraphicFramePr>
        <p:xfrm>
          <a:off x="-28871" y="2926644"/>
          <a:ext cx="9144000" cy="309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8238294"/>
              </p:ext>
            </p:extLst>
          </p:nvPr>
        </p:nvGraphicFramePr>
        <p:xfrm>
          <a:off x="646112" y="5949280"/>
          <a:ext cx="7670305" cy="69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061"/>
                <a:gridCol w="1534061"/>
                <a:gridCol w="1534061"/>
                <a:gridCol w="1534061"/>
                <a:gridCol w="1534061"/>
              </a:tblGrid>
              <a:tr h="354368"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800" b="1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торговли, млрд. рублей</a:t>
                      </a:r>
                      <a:endParaRPr lang="ru-RU" sz="1800" b="1" i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C5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C5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C5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C58B"/>
                    </a:solidFill>
                  </a:tcPr>
                </a:tc>
              </a:tr>
              <a:tr h="2806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defRPr sz="1700" b="1" i="0" u="none" strike="noStrike" kern="1200" baseline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ru-RU" sz="1800" b="1" i="0" u="none" strike="noStrike" kern="12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48,6</a:t>
                      </a:r>
                      <a:endParaRPr lang="ru-RU" sz="1800" b="1" i="0" u="none" strike="noStrike" kern="120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defRPr sz="1700" b="1" i="0" u="none" strike="noStrike" kern="1200" baseline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154,2</a:t>
                      </a:r>
                      <a:endParaRPr lang="ru-RU" sz="1800" b="1" i="0" u="none" strike="noStrike" kern="120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defRPr sz="1700" b="1" i="0" u="none" strike="noStrike" kern="1200" baseline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163,3</a:t>
                      </a:r>
                      <a:endParaRPr lang="ru-RU" sz="1800" b="1" i="0" u="none" strike="noStrike" kern="120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defRPr sz="1700" b="1" i="0" u="none" strike="noStrike" kern="1200" baseline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171,7</a:t>
                      </a:r>
                      <a:endParaRPr lang="ru-RU" sz="1800" b="1" i="0" u="none" strike="noStrike" kern="120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4406" marR="84406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defRPr sz="1700" b="1" i="0" u="none" strike="noStrike" kern="1200" baseline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defRPr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185,2</a:t>
                      </a:r>
                      <a:endParaRPr lang="ru-RU" sz="1800" b="1" i="0" u="none" strike="noStrike" kern="120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4406" marR="84406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25318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1112" y="260648"/>
            <a:ext cx="7992888" cy="720080"/>
          </a:xfrm>
        </p:spPr>
        <p:txBody>
          <a:bodyPr anchor="b"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Исполнение адресной инвестиционной программы </a:t>
            </a:r>
            <a:b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  <a:r>
              <a:rPr lang="en-US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объектам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9874728"/>
              </p:ext>
            </p:extLst>
          </p:nvPr>
        </p:nvGraphicFramePr>
        <p:xfrm>
          <a:off x="179512" y="1252501"/>
          <a:ext cx="8856984" cy="518090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75452"/>
                <a:gridCol w="1097973"/>
                <a:gridCol w="951577"/>
                <a:gridCol w="731982"/>
              </a:tblGrid>
              <a:tr h="576063">
                <a:tc>
                  <a:txBody>
                    <a:bodyPr/>
                    <a:lstStyle/>
                    <a:p>
                      <a:pPr algn="ctr"/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6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Уточнённый  план 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200" b="0" baseline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испол-нения</a:t>
                      </a:r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6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576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1.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Детский сад на 150 мест, г. Тверь по ул. Планерная 1-й пер. Вагонников (в т.ч. ПИР)</a:t>
                      </a:r>
                    </a:p>
                  </a:txBody>
                  <a:tcPr marL="0" marR="0" marT="0" marB="0"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122 563,2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11 289,8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9,2%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</a:tr>
              <a:tr h="46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2. Детский сад на 100 мест в микрорайоне "Южный", г. Тверь, Октябрьский проспект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123 945,3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93 699,9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75,6%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476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3. Средняя общеобразовательная школа на 1224 места в микрорайоне «Брусилово»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915 450,8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820 301,7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89,6%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</a:tr>
              <a:tr h="46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4. Средняя общеобразовательная школа на 1224 места в микрорайоне «Радужный»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495 759,4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5 076,9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090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5. Школа-детский сад на 560 ученических и 80 детских мест в г. Твери, микрорайон «Юность»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226 315,9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225 218,5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99,5%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</a:tr>
              <a:tr h="4643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6. Детский сад на 190 мест, г. Тверь, Московский район, ул. Склизкова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3 895,6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1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7. </a:t>
                      </a:r>
                      <a:r>
                        <a:rPr lang="ru-RU" sz="1200" kern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мостового перехода через реку Волга в г. Твери (Западный мост) </a:t>
                      </a:r>
                    </a:p>
                    <a:p>
                      <a:pPr algn="l" fontAlgn="b"/>
                      <a:r>
                        <a:rPr lang="ru-RU" sz="1200" kern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 т.ч. ПИР) 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2 991,0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2 990,9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</a:tr>
              <a:tr h="650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8. Реконструкция Московского шоссе (въезд в город). Пусковые комплексы № 2,3,4 (в т.ч. ПИР)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51 000,0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9. Проезд от Краснофлотской набережной к гребной базе ГБУ ДО «СДЮСШОР» по видам гребли имени олимпийской чемпионки Антонины Серединой (ПИР) 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18 036,0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DEAF0"/>
                    </a:solidFill>
                  </a:tcPr>
                </a:tc>
              </a:tr>
              <a:tr h="307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10. Реконструкция автомобильной дороги Бежецкое шоссе на участке от Затверецкого бульвара до ул. Богородицерождественская (в т.ч. ПИР)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2 725,0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2 725,0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740352" y="944724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2015141" cy="432048"/>
          </a:xfrm>
        </p:spPr>
        <p:txBody>
          <a:bodyPr anchor="b">
            <a:noAutofit/>
          </a:bodyPr>
          <a:lstStyle/>
          <a:p>
            <a:pPr algn="r"/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0431210"/>
              </p:ext>
            </p:extLst>
          </p:nvPr>
        </p:nvGraphicFramePr>
        <p:xfrm>
          <a:off x="292263" y="1350387"/>
          <a:ext cx="8640958" cy="45996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32647"/>
                <a:gridCol w="1152128"/>
                <a:gridCol w="1008112"/>
                <a:gridCol w="648071"/>
              </a:tblGrid>
              <a:tr h="772917">
                <a:tc>
                  <a:txBody>
                    <a:bodyPr/>
                    <a:lstStyle/>
                    <a:p>
                      <a:pPr algn="ctr"/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6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200" b="0" baseline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испол-нения</a:t>
                      </a:r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0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64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11. Реконструкция  автодороги Бежецкое шоссе на участке от ул. Богородицерождественская до границы города Твери (в т.ч. ПИР)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5 445,0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641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12. Реконструкция автодороги Бурашевское шоссе на участке от путепровода через Октябрьскую ж/д до автодороги М-10 (в т.ч. ПИР)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17 421,8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41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13. Реконструкция улицы Жигарева  на участке от Смоленского пер. до ул. А. Дементьева (в т.ч. ПИР)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2 960,0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0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14. Выполнение </a:t>
                      </a:r>
                      <a:r>
                        <a:rPr lang="ru-RU" sz="1200" b="0" i="0" u="none" strike="noStrike" dirty="0" err="1" smtClean="0">
                          <a:solidFill>
                            <a:srgbClr val="003366"/>
                          </a:solidFill>
                          <a:latin typeface="Times New Roman"/>
                        </a:rPr>
                        <a:t>предпроектного</a:t>
                      </a: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 обследования, проектно-изыскательских работ на реконструкцию трамвайных путей )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1 000,0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7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15. Приобретение, долевое участие в строительстве жилых помещений за счет средств федерального и областного бюджетов для детей-сирот,  детей, оставшихся без попечения родителей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79 699,0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78 300,7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98,2%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70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16. Обеспечение инженерной инфраструктурой земельных участков, подлежащих предоставлению для жилищного строительства семьям, имеющим трех и более детей в деревне Езвино Бурашевского сельского поселения Калининского района Тверской области (в т.ч. ПИР)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479704" y="898847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rgbClr val="003366"/>
              </a:solidFill>
            </a:endParaRPr>
          </a:p>
        </p:txBody>
      </p:sp>
      <p:pic>
        <p:nvPicPr>
          <p:cNvPr id="8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0" y="0"/>
            <a:ext cx="649155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39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332656"/>
            <a:ext cx="2233331" cy="432048"/>
          </a:xfrm>
        </p:spPr>
        <p:txBody>
          <a:bodyPr anchor="b">
            <a:noAutofit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18595769"/>
              </p:ext>
            </p:extLst>
          </p:nvPr>
        </p:nvGraphicFramePr>
        <p:xfrm>
          <a:off x="292263" y="1350387"/>
          <a:ext cx="8640958" cy="40334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32647"/>
                <a:gridCol w="1152128"/>
                <a:gridCol w="1008112"/>
                <a:gridCol w="648071"/>
              </a:tblGrid>
              <a:tr h="772917">
                <a:tc>
                  <a:txBody>
                    <a:bodyPr/>
                    <a:lstStyle/>
                    <a:p>
                      <a:pPr algn="ctr"/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6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200" b="0" baseline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испол-нения</a:t>
                      </a:r>
                      <a:endParaRPr lang="en-US" sz="1200" b="0" dirty="0" smtClean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0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64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17. Реконструкция блока биологической очистки очистных сооружений канализации </a:t>
                      </a:r>
                    </a:p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г. Твери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306 000,0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265 611,4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86,8%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02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18. Модернизация нитки водовода от </a:t>
                      </a:r>
                      <a:r>
                        <a:rPr lang="ru-RU" sz="1200" b="0" i="0" u="none" strike="noStrike" dirty="0" err="1" smtClean="0">
                          <a:solidFill>
                            <a:srgbClr val="003366"/>
                          </a:solidFill>
                          <a:latin typeface="Times New Roman"/>
                        </a:rPr>
                        <a:t>Тверецкого</a:t>
                      </a: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 водозабора до дюкера Восточного моста с </a:t>
                      </a:r>
                      <a:r>
                        <a:rPr lang="ru-RU" sz="1200" b="0" i="0" u="none" strike="noStrike" dirty="0" err="1" smtClean="0">
                          <a:solidFill>
                            <a:srgbClr val="003366"/>
                          </a:solidFill>
                          <a:latin typeface="Times New Roman"/>
                        </a:rPr>
                        <a:t>Ду</a:t>
                      </a: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 600 на </a:t>
                      </a:r>
                      <a:r>
                        <a:rPr lang="ru-RU" sz="1200" b="0" i="0" u="none" strike="noStrike" dirty="0" err="1" smtClean="0">
                          <a:solidFill>
                            <a:srgbClr val="003366"/>
                          </a:solidFill>
                          <a:latin typeface="Times New Roman"/>
                        </a:rPr>
                        <a:t>Ду</a:t>
                      </a:r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 800, протяжённость 7500 м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83 915,8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79 400,5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4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3366"/>
                          </a:solidFill>
                          <a:latin typeface="Times New Roman"/>
                        </a:rPr>
                        <a:t>19. </a:t>
                      </a:r>
                      <a:r>
                        <a:rPr lang="ru-RU" sz="1200" kern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Корректировка, подготовка проектно-сметной документации для участия администрации г. Твери в конкурсах на право получения денежных средств из федерального и регионального бюджета. Подготовка конкурсной документации для проведения муниципальных конкурсов. Проведение государственной экспертизы, подготовка документов по формированию инвестиционных заявок по объектам капитального строительства, планируемым к включению в инвестиционные программы. Изготовление технических и кадастровых паспортов, технологическое подключение, межевание и землеустроительные работы</a:t>
                      </a:r>
                      <a:endParaRPr lang="ru-RU" sz="1200" b="0" i="0" u="none" strike="noStrike" dirty="0">
                        <a:solidFill>
                          <a:srgbClr val="003366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1 308,8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1 090,1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83,3%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79283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по Адресной инвестиционной программе</a:t>
                      </a:r>
                      <a:endParaRPr lang="ru-RU" sz="1300" b="1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2 460 503,1</a:t>
                      </a:r>
                      <a:endParaRPr lang="ru-RU" sz="1200" b="1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1 585 775,9</a:t>
                      </a:r>
                      <a:endParaRPr lang="ru-RU" sz="1200" b="1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64,4%</a:t>
                      </a:r>
                      <a:endParaRPr lang="ru-RU" sz="1200" b="1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588224" y="914091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dirty="0">
              <a:solidFill>
                <a:srgbClr val="003366"/>
              </a:solidFill>
            </a:endParaRPr>
          </a:p>
        </p:txBody>
      </p:sp>
      <p:pic>
        <p:nvPicPr>
          <p:cNvPr id="8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0" y="0"/>
            <a:ext cx="649155" cy="7920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8" y="573625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Справочно по АИП 2018 года:</a:t>
            </a:r>
          </a:p>
          <a:p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План 1 958 983,2 тыс. руб., исполнение 804 877,0 тыс. руб.  (или 41,1% от плана)  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7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65016" y="634860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3470591"/>
            <a:ext cx="5400600" cy="1152128"/>
          </a:xfrm>
          <a:prstGeom prst="roundRect">
            <a:avLst>
              <a:gd name="adj" fmla="val 31263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225,2 млн. рублей  </a:t>
            </a:r>
          </a:p>
          <a:p>
            <a:pPr algn="ctr"/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Строительство школы-детского сада </a:t>
            </a:r>
            <a:b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560 ученических и 80 детских мест 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 Твери, микрорайон «Юность»</a:t>
            </a:r>
            <a:endParaRPr lang="ru-RU" sz="20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35280" y="4532042"/>
            <a:ext cx="2740125" cy="16250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60648"/>
            <a:ext cx="795464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Инвестиции в образование 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1 155,6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37" y="21141"/>
            <a:ext cx="646604" cy="792089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4593" y="4500685"/>
            <a:ext cx="2880320" cy="16877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547664" y="953783"/>
            <a:ext cx="6480720" cy="819033"/>
          </a:xfrm>
          <a:prstGeom prst="roundRect">
            <a:avLst>
              <a:gd name="adj" fmla="val 31263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820,3 млн. рублей  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Строительство средней общеобразовательной школы</a:t>
            </a:r>
            <a:b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1224 места в микрорайоне «Брусилово»</a:t>
            </a:r>
            <a:endParaRPr lang="ru-RU" sz="20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44983" y="1845178"/>
            <a:ext cx="3086082" cy="16558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63950" y="4493853"/>
            <a:ext cx="2628530" cy="1694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73741" y="1836681"/>
            <a:ext cx="2501039" cy="16643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5675406" y="3500669"/>
            <a:ext cx="3389418" cy="1122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93,7 млн. рублей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Строительство детского сада </a:t>
            </a:r>
            <a:r>
              <a:rPr lang="ru-RU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100 мест в микрорайоне 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«Южный»</a:t>
            </a:r>
            <a:endParaRPr lang="ru-RU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4242" y="1806264"/>
            <a:ext cx="2501037" cy="16643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413151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64768" y="1074242"/>
            <a:ext cx="2541083" cy="1910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3828" y="4320000"/>
            <a:ext cx="3096344" cy="17529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Модернизация нитки водовода от </a:t>
            </a:r>
            <a:r>
              <a:rPr lang="ru-RU" sz="16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Тверецкого</a:t>
            </a: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водозабора до дюкера Восточного моста с </a:t>
            </a:r>
            <a:r>
              <a:rPr lang="ru-RU" sz="16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600 </a:t>
            </a:r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800, протяжённость 7500 м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– 79,4 млн. рублей</a:t>
            </a:r>
            <a:endParaRPr lang="ru-RU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3847" y="1091912"/>
            <a:ext cx="3123967" cy="168901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Реконструкция блока биологической очистки очистных сооружений канализации г. Твери  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265,6  млн. руб.</a:t>
            </a:r>
            <a:endParaRPr lang="ru-RU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180" y="4320000"/>
            <a:ext cx="2293418" cy="1722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27815" y="4286691"/>
            <a:ext cx="2678036" cy="17862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979" y="1091912"/>
            <a:ext cx="2724213" cy="1875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36142" y="108825"/>
            <a:ext cx="830484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Инвестиции в сферу коммунального хозяйства</a:t>
            </a:r>
          </a:p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345,1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781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fin_korsakova\Мои документы\ключ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41" y="4725144"/>
            <a:ext cx="1643786" cy="14684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65016" y="634860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86399" y="1196752"/>
            <a:ext cx="3024337" cy="2410160"/>
          </a:xfrm>
          <a:prstGeom prst="roundRect">
            <a:avLst>
              <a:gd name="adj" fmla="val 31263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78,3 млн. рублей  </a:t>
            </a:r>
          </a:p>
          <a:p>
            <a:pPr algn="ctr"/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Приобретение 56 квартир для обеспечения жилыми помещениями детей-сирот, детей, оставшихся без попечения родителей, лиц из их числа</a:t>
            </a:r>
          </a:p>
          <a:p>
            <a:pPr algn="ctr"/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3062" y="1124744"/>
            <a:ext cx="5313057" cy="31110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43807" y="4492748"/>
            <a:ext cx="2742311" cy="19332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5741" y="208429"/>
            <a:ext cx="7992888" cy="39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Инвестиции в жилищное хозяйство  78,3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  <a:endParaRPr lang="ru-RU" sz="2400" dirty="0">
              <a:solidFill>
                <a:srgbClr val="00336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1" y="9010"/>
            <a:ext cx="646604" cy="792089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14726" y="4476279"/>
            <a:ext cx="2896010" cy="1929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7349884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849" y="1024914"/>
            <a:ext cx="5040239" cy="335405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364087" y="1916832"/>
            <a:ext cx="3641875" cy="15121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3,0 млн.руб. </a:t>
            </a: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Изготовление ПИР </a:t>
            </a: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строительство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мостового перехода через реку Волга </a:t>
            </a:r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г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Твери (Западный мост) </a:t>
            </a:r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т.ч. ПИР) </a:t>
            </a:r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0214" y="4581128"/>
            <a:ext cx="4018945" cy="144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2,7 </a:t>
            </a:r>
            <a:r>
              <a:rPr lang="ru-RU" sz="16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млн.руб. </a:t>
            </a:r>
            <a:endParaRPr lang="ru-RU" sz="16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Изготовление ПИР на реконструкцию а/д Бежецкое шоссе на участке </a:t>
            </a: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от Затверецкого бульвара до</a:t>
            </a:r>
          </a:p>
          <a:p>
            <a:pPr algn="ctr"/>
            <a:r>
              <a:rPr lang="ru-RU" sz="16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ул. Богородицерождественская </a:t>
            </a:r>
            <a:endParaRPr lang="ru-RU" sz="16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837" y="9760"/>
            <a:ext cx="8129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Инвестиции в дорожное хозяйство и </a:t>
            </a:r>
          </a:p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транспортную сферу 5,7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  <a:endParaRPr lang="ru-RU" sz="2400" dirty="0">
              <a:solidFill>
                <a:srgbClr val="003366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" y="17666"/>
            <a:ext cx="646604" cy="79208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69709" y="4509120"/>
            <a:ext cx="3230629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043258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s://vedtver.ru/upload/iblock/c47/c4771dd2baa1ea02d478fbb9a09db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352928" cy="530120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08720"/>
            <a:ext cx="7632849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Picture 70" descr="https://im0-tub-ru.yandex.net/i?id=68f197fc1c676fd4ade9ed5a1aec319a&amp;n=33&amp;h=190&amp;w=2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103" y="291826"/>
            <a:ext cx="2696505" cy="18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2575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4425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" y="0"/>
            <a:ext cx="586270" cy="71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7" name="Объект 6" descr="Светлый диагональный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57823437"/>
              </p:ext>
            </p:extLst>
          </p:nvPr>
        </p:nvGraphicFramePr>
        <p:xfrm>
          <a:off x="-25432" y="1454612"/>
          <a:ext cx="6408711" cy="5076698"/>
        </p:xfrm>
        <a:graphic>
          <a:graphicData uri="http://schemas.openxmlformats.org/presentationml/2006/ole">
            <p:oleObj spid="_x0000_s27650" name="Диаграмма" r:id="rId6" imgW="6438889" imgH="4609980" progId="MSGraph.Chart.8">
              <p:embed/>
            </p:oleObj>
          </a:graphicData>
        </a:graphic>
      </p:graphicFrame>
      <p:pic>
        <p:nvPicPr>
          <p:cNvPr id="1046" name="Picture 22" descr="https://im0-tub-ru.yandex.net/i?id=04c736e946bdc9deac3a3136f9d8fb5c&amp;n=33&amp;h=190&amp;w=2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3991" y="3871251"/>
            <a:ext cx="2320647" cy="15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47678" y="2724568"/>
            <a:ext cx="2880950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Calibri"/>
              </a:rPr>
              <a:t>Номинальный размер среднемесячной заработной платы отличается по видам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Calibri"/>
              </a:rPr>
              <a:t>экономической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Calibri"/>
              </a:rPr>
              <a:t>деятельности и находится в пределах</a:t>
            </a:r>
          </a:p>
          <a:p>
            <a:pPr algn="r">
              <a:lnSpc>
                <a:spcPct val="90000"/>
              </a:lnSpc>
            </a:pP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Calibri"/>
              </a:rPr>
              <a:t>от 26,3 до 62,9 тыс. рублей.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40173" y="5255531"/>
            <a:ext cx="3056545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Просроченной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задолженности по выплате заработной платы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в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организациях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города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Твери </a:t>
            </a:r>
            <a:endParaRPr lang="ru-RU" sz="1700" dirty="0" smtClean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algn="r">
              <a:lnSpc>
                <a:spcPct val="90000"/>
              </a:lnSpc>
            </a:pP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на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1 января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2020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года </a:t>
            </a:r>
            <a:endParaRPr lang="ru-RU" sz="1700" dirty="0" smtClean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algn="r">
              <a:lnSpc>
                <a:spcPct val="90000"/>
              </a:lnSpc>
            </a:pP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не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зафиксировано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96425" y="1625639"/>
            <a:ext cx="0" cy="4597153"/>
          </a:xfrm>
          <a:prstGeom prst="line">
            <a:avLst/>
          </a:prstGeom>
          <a:ln w="15875">
            <a:solidFill>
              <a:srgbClr val="A50021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33548" y="249918"/>
            <a:ext cx="676875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000" b="1" dirty="0" smtClean="0">
                <a:solidFill>
                  <a:srgbClr val="CC0000"/>
                </a:solidFill>
                <a:latin typeface="Times New Roman"/>
                <a:ea typeface="Times New Roman"/>
              </a:rPr>
              <a:t>Среднемесячная заработная плата в городе Твери. </a:t>
            </a:r>
            <a:br>
              <a:rPr lang="ru-RU" sz="2000" b="1" dirty="0" smtClean="0">
                <a:solidFill>
                  <a:srgbClr val="CC0000"/>
                </a:solidFill>
                <a:latin typeface="Times New Roman"/>
                <a:ea typeface="Times New Roman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Стабильная деятельность хозяйствующих субъектов в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 2019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году создала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условия для повышения заработной платы работников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, занятых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экономике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областного центра (43,5 тыс. рублей). </a:t>
            </a:r>
            <a:endParaRPr lang="ru-RU" sz="1700" dirty="0">
              <a:solidFill>
                <a:srgbClr val="003366"/>
              </a:solidFill>
              <a:ea typeface="Calibri"/>
              <a:cs typeface="Times New Roman"/>
            </a:endParaRPr>
          </a:p>
        </p:txBody>
      </p:sp>
      <p:pic>
        <p:nvPicPr>
          <p:cNvPr id="12" name="Рисунок 9" descr="https://im0-tub-ru.yandex.net/i?id=8bd27c56c11c16ad9dfdfd9c5e66515d&amp;n=33&amp;h=190&amp;w=18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26890" y="1434858"/>
            <a:ext cx="432048" cy="3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1" name="Прямоугольник 72720"/>
          <p:cNvSpPr/>
          <p:nvPr/>
        </p:nvSpPr>
        <p:spPr>
          <a:xfrm>
            <a:off x="25963" y="6504294"/>
            <a:ext cx="181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данным </a:t>
            </a:r>
            <a:r>
              <a:rPr lang="ru-RU" sz="1200" i="1" dirty="0" err="1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Тверьстата</a:t>
            </a:r>
            <a:r>
              <a:rPr lang="ru-RU" sz="1200" i="1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48725" y="53299"/>
            <a:ext cx="99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i="1" dirty="0" smtClean="0">
                <a:solidFill>
                  <a:srgbClr val="C00000"/>
                </a:solidFill>
                <a:cs typeface="Times New Roman" pitchFamily="18" charset="0"/>
              </a:rPr>
              <a:t>Зарплата</a:t>
            </a:r>
            <a:r>
              <a:rPr lang="ru-RU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(+8,1%)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5329" y="1632572"/>
            <a:ext cx="902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003366"/>
                </a:solidFill>
                <a:cs typeface="Times New Roman" pitchFamily="18" charset="0"/>
              </a:rPr>
              <a:t>Инфляция</a:t>
            </a:r>
            <a:r>
              <a:rPr lang="ru-RU" sz="1200" b="1" dirty="0" smtClean="0">
                <a:solidFill>
                  <a:srgbClr val="003366"/>
                </a:solidFill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(+3,9%)</a:t>
            </a:r>
            <a:endParaRPr lang="ru-RU" sz="1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2123" y="2109626"/>
            <a:ext cx="269650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2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В 2019 году рост заработной платы</a:t>
            </a:r>
          </a:p>
          <a:p>
            <a:pPr algn="r">
              <a:lnSpc>
                <a:spcPct val="90000"/>
              </a:lnSpc>
            </a:pPr>
            <a:r>
              <a:rPr lang="ru-RU" sz="12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крупных </a:t>
            </a:r>
            <a:r>
              <a:rPr lang="ru-RU" sz="1200" i="1" dirty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и средних </a:t>
            </a:r>
            <a:r>
              <a:rPr lang="ru-RU" sz="12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 организаций опережал  уровень инфляции. </a:t>
            </a:r>
            <a:endParaRPr lang="ru-RU" sz="1200" i="1" dirty="0">
              <a:solidFill>
                <a:srgbClr val="003366"/>
              </a:solidFill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189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im0-tub-ru.yandex.net/i?id=bcc6880bead803b66b106ec0675a1da3&amp;n=33&amp;h=190&amp;w=2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78" y="1076933"/>
            <a:ext cx="4781669" cy="22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F2D5D-C10B-4329-9472-FC77F96D1F67}" type="slidenum">
              <a:rPr lang="ru-RU">
                <a:solidFill>
                  <a:srgbClr val="59595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solidFill>
                <a:srgbClr val="595959"/>
              </a:solidFill>
            </a:endParaRPr>
          </a:p>
        </p:txBody>
      </p:sp>
      <p:pic>
        <p:nvPicPr>
          <p:cNvPr id="21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" y="6350"/>
            <a:ext cx="6207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98761" y="229125"/>
            <a:ext cx="84231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 Повышается уровень оплаты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труда работников малых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предприятий.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Согласно оценке,  </a:t>
            </a:r>
            <a:b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в 2019 году заработная плата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в малом бизнесе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увеличилась до 24,5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тыс.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рублей. В целом  среднемесячная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заработная плата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работников,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занятых в экономике города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Твери, за 2019 год выросла на 8,2% и составила 37,7 тыс. рублей.</a:t>
            </a:r>
            <a:endParaRPr lang="ru-RU" sz="1700" dirty="0">
              <a:solidFill>
                <a:srgbClr val="003366"/>
              </a:solidFill>
              <a:latin typeface="Times New Roman"/>
              <a:ea typeface="Times New Roman"/>
            </a:endParaRPr>
          </a:p>
        </p:txBody>
      </p:sp>
      <p:pic>
        <p:nvPicPr>
          <p:cNvPr id="14" name="Picture 2" descr="http://kazan.czm.su/sites/default/files/vajno-zn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0354" y="1076933"/>
            <a:ext cx="580065" cy="8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379" y="1539375"/>
            <a:ext cx="310897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" algn="r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003366"/>
                </a:solidFill>
                <a:ea typeface="Calibri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рейтинге 16-</a:t>
            </a:r>
            <a:r>
              <a:rPr lang="ru-RU" sz="1200" b="1" i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ти</a:t>
            </a:r>
          </a:p>
          <a:p>
            <a:pPr lvl="0" indent="21590" algn="r">
              <a:lnSpc>
                <a:spcPct val="90000"/>
              </a:lnSpc>
              <a:defRPr/>
            </a:pPr>
            <a:r>
              <a:rPr lang="ru-RU" sz="1400" b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областных центров Центрального  федерального округа России</a:t>
            </a:r>
            <a:endParaRPr lang="ru-RU" sz="1400" b="1" dirty="0">
              <a:solidFill>
                <a:srgbClr val="003366"/>
              </a:solidFill>
              <a:ea typeface="Times New Roman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5176" y="1567825"/>
            <a:ext cx="3928824" cy="9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">
              <a:lnSpc>
                <a:spcPct val="90000"/>
              </a:lnSpc>
              <a:defRPr/>
            </a:pPr>
            <a:r>
              <a:rPr lang="ru-RU" sz="1700" b="1" dirty="0" smtClean="0">
                <a:solidFill>
                  <a:srgbClr val="C00000"/>
                </a:solidFill>
                <a:ea typeface="Calibri"/>
                <a:cs typeface="Times New Roman" pitchFamily="18" charset="0"/>
              </a:rPr>
              <a:t>Тверь заняла 5 </a:t>
            </a:r>
            <a:r>
              <a:rPr lang="ru-RU" sz="1700" b="1" dirty="0">
                <a:solidFill>
                  <a:srgbClr val="C00000"/>
                </a:solidFill>
                <a:ea typeface="Calibri"/>
                <a:cs typeface="Times New Roman" pitchFamily="18" charset="0"/>
              </a:rPr>
              <a:t>место </a:t>
            </a:r>
          </a:p>
          <a:p>
            <a:pPr lvl="0" indent="21590">
              <a:lnSpc>
                <a:spcPct val="90000"/>
              </a:lnSpc>
              <a:defRPr/>
            </a:pPr>
            <a:r>
              <a:rPr lang="ru-RU" sz="1400" i="1" dirty="0">
                <a:solidFill>
                  <a:srgbClr val="003366"/>
                </a:solidFill>
                <a:ea typeface="Calibri"/>
                <a:cs typeface="Times New Roman" pitchFamily="18" charset="0"/>
              </a:rPr>
              <a:t>по наиболее </a:t>
            </a:r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высокому номинальному размеру заработной </a:t>
            </a:r>
            <a:r>
              <a:rPr lang="ru-RU" sz="1400" i="1" dirty="0">
                <a:solidFill>
                  <a:srgbClr val="003366"/>
                </a:solidFill>
                <a:ea typeface="Calibri"/>
                <a:cs typeface="Times New Roman" pitchFamily="18" charset="0"/>
              </a:rPr>
              <a:t>платы </a:t>
            </a:r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работников крупных </a:t>
            </a:r>
            <a:br>
              <a:rPr lang="ru-RU" sz="1400" i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 pitchFamily="18" charset="0"/>
              </a:rPr>
              <a:t>и средних предприятий за 2019 год</a:t>
            </a:r>
            <a:endParaRPr lang="ru-RU" sz="1400" i="1" dirty="0">
              <a:solidFill>
                <a:srgbClr val="003366"/>
              </a:solidFill>
              <a:ea typeface="Times New Roman"/>
              <a:cs typeface="Times New Roman" pitchFamily="18" charset="0"/>
            </a:endParaRPr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434059" y="3649192"/>
            <a:ext cx="2479129" cy="3083243"/>
          </a:xfrm>
          <a:prstGeom prst="flowChartMultidocumen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22379" y="2944322"/>
            <a:ext cx="8799536" cy="6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Демография</a:t>
            </a:r>
            <a:r>
              <a:rPr lang="ru-RU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 </a:t>
            </a:r>
            <a:r>
              <a:rPr lang="ru-RU" sz="1400" i="1" dirty="0" smtClean="0">
                <a:solidFill>
                  <a:srgbClr val="003366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(предварительная оценка </a:t>
            </a:r>
            <a:r>
              <a:rPr lang="ru-RU" sz="1400" i="1" dirty="0" err="1" smtClean="0">
                <a:solidFill>
                  <a:srgbClr val="003366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Тверьстата</a:t>
            </a:r>
            <a:r>
              <a:rPr lang="ru-RU" sz="1400" i="1" dirty="0" smtClean="0">
                <a:solidFill>
                  <a:srgbClr val="003366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).</a:t>
            </a:r>
            <a:r>
              <a:rPr lang="ru-RU" sz="1400" dirty="0" smtClean="0">
                <a:solidFill>
                  <a:srgbClr val="003366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В 2019 году численность населения города Твери увеличилась на 4,2 тыс. человек и на 1 января 2020 года превысила 425 тыс. человек. </a:t>
            </a:r>
            <a:endParaRPr lang="ru-RU" sz="1700" dirty="0">
              <a:solidFill>
                <a:srgbClr val="003366"/>
              </a:solidFill>
              <a:latin typeface="Times New Roman"/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206" y="3615607"/>
            <a:ext cx="241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Рождаемость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смертность в 2019 году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Блок-схема: несколько документов 32"/>
          <p:cNvSpPr/>
          <p:nvPr/>
        </p:nvSpPr>
        <p:spPr>
          <a:xfrm>
            <a:off x="3425756" y="3645244"/>
            <a:ext cx="2261846" cy="3049103"/>
          </a:xfrm>
          <a:prstGeom prst="flowChartMultidocumen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522731" y="3602232"/>
            <a:ext cx="219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Браки и разводы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году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83202" y="5074313"/>
            <a:ext cx="1920308" cy="140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2 585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браков</a:t>
            </a:r>
          </a:p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1 552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развода </a:t>
            </a:r>
          </a:p>
          <a:p>
            <a:pPr>
              <a:lnSpc>
                <a:spcPct val="110000"/>
              </a:lnSpc>
            </a:pPr>
            <a:endParaRPr lang="ru-RU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браков </a:t>
            </a:r>
          </a:p>
          <a:p>
            <a:pPr>
              <a:lnSpc>
                <a:spcPct val="110000"/>
              </a:lnSpc>
            </a:pP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приходится </a:t>
            </a:r>
          </a:p>
          <a:p>
            <a:pPr>
              <a:lnSpc>
                <a:spcPct val="110000"/>
              </a:lnSpc>
            </a:pP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разводов</a:t>
            </a:r>
            <a:endParaRPr lang="ru-RU" sz="12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Блок-схема: несколько документов 40"/>
          <p:cNvSpPr/>
          <p:nvPr/>
        </p:nvSpPr>
        <p:spPr>
          <a:xfrm>
            <a:off x="6349998" y="3649192"/>
            <a:ext cx="2330178" cy="3049103"/>
          </a:xfrm>
          <a:prstGeom prst="flowChartMultidocumen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576352" y="3645244"/>
            <a:ext cx="210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населения 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году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4" name="Picture 26" descr="https://im0-tub-ru.yandex.net/i?id=80592bb9effb7e3028f07c85125e2ce7&amp;n=33&amp;h=190&amp;w=32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colorTemperature colorTemp="9825"/>
                    </a14:imgEffect>
                    <a14:imgEffect>
                      <a14:saturation sat="0"/>
                    </a14:imgEffect>
                    <a14:imgEffect>
                      <a14:brightnessContrast bright="26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" t="-7667" r="-1831" b="-1215"/>
          <a:stretch/>
        </p:blipFill>
        <p:spPr bwMode="auto">
          <a:xfrm>
            <a:off x="6380558" y="4074813"/>
            <a:ext cx="2006963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337769" y="5143599"/>
            <a:ext cx="2243704" cy="132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15 437 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мигрантов  прибыло</a:t>
            </a:r>
          </a:p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9 716 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мигрантов выбыло</a:t>
            </a:r>
          </a:p>
          <a:p>
            <a:pPr>
              <a:lnSpc>
                <a:spcPct val="110000"/>
              </a:lnSpc>
            </a:pPr>
            <a:endParaRPr lang="ru-RU" sz="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миграционный </a:t>
            </a:r>
          </a:p>
          <a:p>
            <a:pPr>
              <a:lnSpc>
                <a:spcPct val="110000"/>
              </a:lnSpc>
            </a:pP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прирост</a:t>
            </a:r>
          </a:p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+5 721 мигрант</a:t>
            </a:r>
            <a:endParaRPr lang="ru-RU" sz="12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im0-tub-ru.yandex.net/i?id=354f7917d413d3ed92d287a5f6dae8ff&amp;n=33&amp;h=190&amp;w=40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60" y="4183355"/>
            <a:ext cx="2121716" cy="9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im0-tub-ru.yandex.net/i?id=c961fa08c41be1acb08ae81c1caed60b&amp;n=33&amp;h=190&amp;w=317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593" y="4172717"/>
            <a:ext cx="1889491" cy="9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30215" y="5040458"/>
            <a:ext cx="1981546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4 087 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 родилось</a:t>
            </a:r>
          </a:p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5 581</a:t>
            </a:r>
            <a:r>
              <a:rPr lang="ru-RU" sz="12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человек  умерло</a:t>
            </a:r>
          </a:p>
          <a:p>
            <a:pPr>
              <a:lnSpc>
                <a:spcPct val="110000"/>
              </a:lnSpc>
            </a:pPr>
            <a:endPara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Естественная </a:t>
            </a:r>
          </a:p>
          <a:p>
            <a:pPr>
              <a:lnSpc>
                <a:spcPct val="110000"/>
              </a:lnSpc>
            </a:pP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убыль населения </a:t>
            </a:r>
          </a:p>
          <a:p>
            <a:pPr>
              <a:lnSpc>
                <a:spcPct val="110000"/>
              </a:lnSpc>
            </a:pP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1 494 </a:t>
            </a:r>
            <a:r>
              <a:rPr lang="ru-RU" sz="12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человека) </a:t>
            </a:r>
            <a:endParaRPr lang="ru-RU" sz="12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25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0-tub-ru.yandex.net/i?id=0f148597dde447e0b84a34e4f4b645db&amp;n=33&amp;h=190&amp;w=4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83571"/>
            <a:ext cx="1259632" cy="8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88640"/>
            <a:ext cx="892899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Ситуация на рынке труда.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Повышение уровня занятости населения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экономике</a:t>
            </a:r>
            <a:b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является позитивным фактором снижения масштабов неполной занятости организаций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уровня безработицы. На 1 января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2020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года в режиме неполной рабочей недели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находились  272 работника 9-</a:t>
            </a:r>
            <a:r>
              <a:rPr lang="ru-RU" sz="1600" i="1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ти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предприятий города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Твери. В 2019 году показатели использования неполной занятости работников стали самыми низкими с 2009 года. Официальный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статус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безработных на конец 2019 года имеют 537 граждан, уровень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безработицы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составил 0,21%. 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09" name="Picture 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501" y="0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5949280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Среди 16-ти </a:t>
            </a:r>
            <a:r>
              <a:rPr lang="ru-RU" sz="1400" i="1" dirty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областных центров </a:t>
            </a:r>
            <a:r>
              <a:rPr lang="ru-RU" sz="14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ЦФО Тверь на </a:t>
            </a:r>
            <a:r>
              <a:rPr lang="ru-RU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2 </a:t>
            </a:r>
            <a:r>
              <a:rPr lang="ru-RU" sz="1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месте </a:t>
            </a:r>
            <a:r>
              <a:rPr lang="ru-RU" sz="1400" i="1" dirty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(после Калуги)</a:t>
            </a:r>
            <a:endParaRPr lang="ru-RU" sz="1400" i="1" dirty="0">
              <a:solidFill>
                <a:srgbClr val="003366"/>
              </a:solidFill>
              <a:cs typeface="Times New Roman" pitchFamily="18" charset="0"/>
            </a:endParaRPr>
          </a:p>
          <a:p>
            <a:pPr algn="r"/>
            <a:r>
              <a:rPr lang="ru-RU" sz="14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по минимальной </a:t>
            </a:r>
            <a:r>
              <a:rPr lang="ru-RU" sz="1400" i="1" dirty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численности </a:t>
            </a:r>
            <a:r>
              <a:rPr lang="ru-RU" sz="1400" i="1" dirty="0" smtClean="0">
                <a:solidFill>
                  <a:srgbClr val="003366"/>
                </a:solidFill>
                <a:ea typeface="Times New Roman"/>
                <a:cs typeface="Times New Roman" pitchFamily="18" charset="0"/>
              </a:rPr>
              <a:t>безработных в 2019 году</a:t>
            </a:r>
            <a:endParaRPr lang="ru-RU" sz="1400" i="1" dirty="0">
              <a:solidFill>
                <a:srgbClr val="003366"/>
              </a:solidFill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13598575"/>
              </p:ext>
            </p:extLst>
          </p:nvPr>
        </p:nvGraphicFramePr>
        <p:xfrm>
          <a:off x="224072" y="1875250"/>
          <a:ext cx="8857406" cy="38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82" name="Picture 10" descr="https://im0-tub-ru.yandex.net/i?id=7c7f9a3042bfdbfccf1abd87da56d638&amp;n=33&amp;h=190&amp;w=4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766" y="4620044"/>
            <a:ext cx="1656184" cy="7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m0-tub-ru.yandex.net/i?id=afffb990f681839f27b0c14cf8ab4638&amp;n=33&amp;h=190&amp;w=22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669" y="1835562"/>
            <a:ext cx="1825708" cy="15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0192" y="2852936"/>
            <a:ext cx="27812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3366"/>
                </a:solidFill>
                <a:ea typeface="Calibri"/>
                <a:cs typeface="Times New Roman"/>
              </a:rPr>
              <a:t>В 2019 году на дополнительно введенные </a:t>
            </a:r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/>
              </a:rPr>
              <a:t>(</a:t>
            </a:r>
            <a:r>
              <a:rPr lang="ru-RU" sz="1400" i="1" dirty="0">
                <a:solidFill>
                  <a:srgbClr val="003366"/>
                </a:solidFill>
                <a:ea typeface="Calibri"/>
                <a:cs typeface="Times New Roman"/>
              </a:rPr>
              <a:t>созданные) рабочие места крупных и средних организаций </a:t>
            </a:r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/>
              </a:rPr>
              <a:t>принято </a:t>
            </a:r>
          </a:p>
          <a:p>
            <a:pPr algn="r"/>
            <a:r>
              <a:rPr lang="ru-RU" sz="1400" i="1" dirty="0" smtClean="0">
                <a:solidFill>
                  <a:srgbClr val="003366"/>
                </a:solidFill>
                <a:ea typeface="Calibri"/>
                <a:cs typeface="Times New Roman"/>
              </a:rPr>
              <a:t>1,2 тыс. работников</a:t>
            </a:r>
            <a:endParaRPr lang="ru-RU" sz="1050" i="1" dirty="0">
              <a:solidFill>
                <a:srgbClr val="003366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310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2862988"/>
              </p:ext>
            </p:extLst>
          </p:nvPr>
        </p:nvGraphicFramePr>
        <p:xfrm>
          <a:off x="130002" y="1196752"/>
          <a:ext cx="8928990" cy="4886134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schemeClr val="bg2">
                      <a:lumMod val="90000"/>
                      <a:alpha val="50000"/>
                    </a:schemeClr>
                  </a:innerShdw>
                </a:effectLst>
              </a:tblPr>
              <a:tblGrid>
                <a:gridCol w="442760"/>
                <a:gridCol w="4696935"/>
                <a:gridCol w="1353687"/>
                <a:gridCol w="1217804"/>
                <a:gridCol w="1217804"/>
              </a:tblGrid>
              <a:tr h="144015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700" b="0" dirty="0" smtClean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400" b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en-US" sz="1400" b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Единицы измерения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</a:t>
                      </a:r>
                      <a:r>
                        <a:rPr lang="ru-RU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план </a:t>
                      </a:r>
                      <a:r>
                        <a:rPr lang="ru-RU" sz="1400" b="1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(прогноз)</a:t>
                      </a:r>
                      <a:endParaRPr lang="ru-RU" sz="1400" b="1" i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фактически</a:t>
                      </a:r>
                      <a:endParaRPr lang="ru-RU" sz="1400" b="1" i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Индекс потребительских цен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(за период с начала года)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104,2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103,9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768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 заработная плата 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целом по территории города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37 363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37 698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505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Среднегодовая численность постоянного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населения</a:t>
                      </a: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(предварительная оценка </a:t>
                      </a:r>
                      <a:r>
                        <a:rPr lang="ru-RU" sz="1600" dirty="0" err="1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Тверьстата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тыс. человек</a:t>
                      </a:r>
                      <a:endParaRPr lang="ru-RU" sz="1600" i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422,2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422,9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73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безработицы на конец года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0,27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0,21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1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детей в возрасте 1-6 лет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</a:t>
                      </a: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муниципальном образовании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01.01.2019 *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30 125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626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численность детей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</a:t>
                      </a: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возрасте 5-18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лет</a:t>
                      </a:r>
                      <a:b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</a:t>
                      </a: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муниципальном образовании на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01.01.2019 *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57 874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936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площадь жилых помещений, </a:t>
                      </a:r>
                      <a:b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введенных в действие за год, </a:t>
                      </a:r>
                      <a:b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счет всех источников финансирования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тыс.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кв. метров</a:t>
                      </a:r>
                      <a:endParaRPr lang="ru-RU" sz="1600" i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215,0</a:t>
                      </a:r>
                      <a:endParaRPr lang="ru-RU" sz="1600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207,6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7164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субъектов малого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</a:t>
                      </a: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среднего предпринимательства, которым оказана </a:t>
                      </a: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финансовая </a:t>
                      </a: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поддержка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96938" algn="dec"/>
                        </a:tabLs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48" marR="49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320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77.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субъектов малого и среднего предпринимательства </a:t>
                      </a:r>
                    </a:p>
                  </a:txBody>
                  <a:tcPr marL="53031" marR="5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31800" algn="dec"/>
                        </a:tabLs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26 315</a:t>
                      </a:r>
                      <a:endParaRPr lang="ru-RU" sz="1400" b="1" dirty="0"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48" marR="497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540000" algn="l"/>
                        </a:tabLs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23 211</a:t>
                      </a:r>
                      <a:endParaRPr lang="ru-R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3455" y="118958"/>
            <a:ext cx="85355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dec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показателей для составления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документа 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«Бюджет для граждан» за 2019 год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ntitled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32"/>
            <a:ext cx="701649" cy="8419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07504" y="6237312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* по официальным данным </a:t>
            </a:r>
            <a:r>
              <a:rPr lang="ru-RU" sz="1400" i="1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Тверьстата</a:t>
            </a:r>
            <a:r>
              <a:rPr lang="ru-RU" sz="1400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о распределении населения города Твери по полу и возрасту на 01.01.2019</a:t>
            </a:r>
            <a:endParaRPr lang="ru-RU" sz="1400" i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465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8064896" cy="487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764704"/>
            <a:ext cx="8820472" cy="7200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исполнения </a:t>
            </a:r>
            <a:r>
              <a:rPr lang="en-US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бюджета города Твери</a:t>
            </a:r>
            <a:r>
              <a:rPr lang="en-US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  <a:endParaRPr lang="ru-RU" sz="32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1916834"/>
          <a:ext cx="8208911" cy="345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224136"/>
                <a:gridCol w="1440160"/>
                <a:gridCol w="1368152"/>
                <a:gridCol w="1080120"/>
                <a:gridCol w="1296143"/>
              </a:tblGrid>
              <a:tr h="5260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2019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2019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Справочно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2018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</a:tr>
              <a:tr h="30057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984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8135">
                <a:tc>
                  <a:txBody>
                    <a:bodyPr/>
                    <a:lstStyle/>
                    <a:p>
                      <a:pPr algn="l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9 710,3</a:t>
                      </a:r>
                      <a:endParaRPr lang="ru-RU" sz="1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7 793,7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</a:tr>
              <a:tr h="748135">
                <a:tc>
                  <a:txBody>
                    <a:bodyPr/>
                    <a:lstStyle/>
                    <a:p>
                      <a:pPr algn="l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11 138,4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10 031,6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8 176,2</a:t>
                      </a:r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8135">
                <a:tc>
                  <a:txBody>
                    <a:bodyPr/>
                    <a:lstStyle/>
                    <a:p>
                      <a:pPr algn="l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(-), </a:t>
                      </a:r>
                      <a:r>
                        <a:rPr lang="ru-RU" sz="19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9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- 388,0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-321,3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- 382,5</a:t>
                      </a:r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52320" y="148478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260648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исполнения бюджета города Твери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9756576" y="2904067"/>
          <a:ext cx="222237" cy="365760"/>
        </p:xfrm>
        <a:graphic>
          <a:graphicData uri="http://schemas.openxmlformats.org/drawingml/2006/table">
            <a:tbl>
              <a:tblPr/>
              <a:tblGrid>
                <a:gridCol w="222237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548680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Доходы  бюджета </a:t>
            </a:r>
            <a:br>
              <a:rPr lang="ru-RU" sz="36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007E"/>
              </a:solidFill>
            </a:endParaRPr>
          </a:p>
        </p:txBody>
      </p:sp>
      <p:pic>
        <p:nvPicPr>
          <p:cNvPr id="241666" name="Picture 2" descr="https://static.tonkosti.ru/images/b/bc/%D0%A2%D0%B2%D0%B5%D1%80%D1%81%D0%BA%D0%B0%D1%8F_%D0%BE%D0%B1%D0%BB%D0%B0%D1%81%D1%82%D0%BD%D0%B0%D1%8F_%D0%BA%D0%B0%D1%80%D1%82%D0%B8%D0%BD%D0%BD%D0%B0%D1%8F_%D0%B3%D0%B0%D0%BB%D0%B5%D1%80%D0%B5%D1%8F_%28%D0%9F%D1%83%D1%82%D0%B5%D0%B2%D0%BE%D0%B9_%D0%B4%D0%B2%D0%BE%D1%80%D0%B5%D1%86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770485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15616" y="332656"/>
            <a:ext cx="734481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Доходы бюджета города Твери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1" y="1556793"/>
          <a:ext cx="8568950" cy="401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1"/>
                <a:gridCol w="1224136"/>
                <a:gridCol w="1224136"/>
                <a:gridCol w="1152128"/>
                <a:gridCol w="1296144"/>
                <a:gridCol w="1224135"/>
              </a:tblGrid>
              <a:tr h="50405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2019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годового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Справочно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2018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</a:tr>
              <a:tr h="576064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05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</a:tr>
              <a:tr h="6549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9 710,3</a:t>
                      </a:r>
                      <a:endParaRPr lang="ru-RU" sz="1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7 793,7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</a:tr>
              <a:tr h="62518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налоговые и неналоговые доходы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4 300,7</a:t>
                      </a:r>
                      <a:endParaRPr lang="ru-RU" sz="18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4 153,8</a:t>
                      </a:r>
                      <a:endParaRPr lang="ru-RU" sz="18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  <a:endParaRPr lang="ru-RU" sz="1800" b="0" i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3 928,0</a:t>
                      </a:r>
                      <a:endParaRPr lang="ru-RU" sz="1800" b="0" i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800" b="0" i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800" b="0" i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0" i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</a:tr>
              <a:tr h="37560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b="0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налоговые</a:t>
                      </a:r>
                      <a:endParaRPr lang="ru-RU" sz="1600" b="0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2 619,9</a:t>
                      </a:r>
                      <a:endParaRPr lang="ru-RU" sz="1600" b="0" i="1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2 647,6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2 490</a:t>
                      </a:r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b="0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неналоговые</a:t>
                      </a:r>
                      <a:endParaRPr lang="ru-RU" sz="1600" b="0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1 680,8</a:t>
                      </a:r>
                      <a:endParaRPr lang="ru-RU" sz="1600" b="0" i="1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1 506,2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1 438,0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r>
                        <a:rPr lang="ru-RU" sz="1600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</a:tr>
              <a:tr h="6456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безвозмездные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поступления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6 449,7</a:t>
                      </a:r>
                      <a:endParaRPr lang="ru-RU" sz="18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5 556,5</a:t>
                      </a:r>
                      <a:endParaRPr lang="ru-RU" sz="1900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3 865,7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524328" y="1196752"/>
            <a:ext cx="119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 руб.</a:t>
            </a:r>
            <a:endParaRPr lang="ru-RU" sz="1600" dirty="0"/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9474200" y="25400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83568" y="260648"/>
            <a:ext cx="8460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Структура  доходов бюджета в 2019 году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4" name="Содержимое 4"/>
          <p:cNvGraphicFramePr>
            <a:graphicFrameLocks/>
          </p:cNvGraphicFramePr>
          <p:nvPr/>
        </p:nvGraphicFramePr>
        <p:xfrm>
          <a:off x="0" y="1628800"/>
          <a:ext cx="507605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4751512" y="1700808"/>
          <a:ext cx="439248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56176" y="10527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Исполнено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 rot="21199323">
            <a:off x="5203089" y="3303836"/>
            <a:ext cx="375614" cy="968255"/>
          </a:xfrm>
          <a:prstGeom prst="leftBrace">
            <a:avLst>
              <a:gd name="adj1" fmla="val 0"/>
              <a:gd name="adj2" fmla="val 54216"/>
            </a:avLst>
          </a:prstGeom>
          <a:ln>
            <a:solidFill>
              <a:srgbClr val="CC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62733">
            <a:off x="4427984" y="3645024"/>
            <a:ext cx="7200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7704" y="1052736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Утверждено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76256" y="5661248"/>
            <a:ext cx="432048" cy="360040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5661248"/>
            <a:ext cx="432048" cy="3600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79912" y="5661248"/>
            <a:ext cx="432048" cy="360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71601" y="566124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5661248"/>
            <a:ext cx="1989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08304" y="551723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безвозмездные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поступления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В целях реализации принципа прозрачности, открытости бюджета и информирования жителей о расходовании средств бюджета города Твери разработан «Бюджет для граждан» по исполнению бюджета за 2019 год. </a:t>
            </a:r>
          </a:p>
          <a:p>
            <a:pPr marL="0" indent="0" algn="just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Бюджет для граждан познакомит вас с основами бюджетного процесса, данными отчета об исполнении основного финансового документа города. </a:t>
            </a:r>
          </a:p>
          <a:p>
            <a:pPr marL="0" indent="0" algn="just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Данная информация позволит гражданам составить</a:t>
            </a:r>
            <a:br>
              <a:rPr lang="ru-RU" sz="1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представление об источниках формирования доходов бюджета города Твери, направлениях расходования бюджетных средств в 2019 году.   </a:t>
            </a:r>
            <a:br>
              <a:rPr lang="ru-RU" sz="1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403648" y="2276872"/>
            <a:ext cx="4608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403648" y="2276872"/>
            <a:ext cx="0" cy="2790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012160" y="2276872"/>
            <a:ext cx="1" cy="2790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283968" y="1916832"/>
            <a:ext cx="0" cy="3392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27584" y="3933056"/>
            <a:ext cx="1368152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27584" y="3933056"/>
            <a:ext cx="0" cy="534531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195736" y="3933056"/>
            <a:ext cx="0" cy="534531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75656" y="3501008"/>
            <a:ext cx="0" cy="432048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707904" y="3789040"/>
            <a:ext cx="4536504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6012160" y="3501008"/>
            <a:ext cx="0" cy="28803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707904" y="3789040"/>
            <a:ext cx="0" cy="31344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732240" y="3789040"/>
            <a:ext cx="0" cy="36004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292080" y="3789040"/>
            <a:ext cx="0" cy="31344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V="1">
            <a:off x="8244408" y="3789040"/>
            <a:ext cx="0" cy="30777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649155" cy="792088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115616" y="1052736"/>
            <a:ext cx="6751320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lvl="0" algn="ctr"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(ст. 61.2 Бюджетного кодекса РФ)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564904"/>
            <a:ext cx="2664296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Местные налоги</a:t>
            </a:r>
          </a:p>
          <a:p>
            <a:pPr lvl="0"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полностью зачисляются в бюджет города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2564904"/>
            <a:ext cx="5616624" cy="9398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Доходы, поступающие в местный бюджет в виде отчислений от федеральных и региональных налогов и сборов по нормативам, установленным бюджетным законодательством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1840" y="4077072"/>
            <a:ext cx="1260000" cy="2181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– 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нормативу 15%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4077072"/>
            <a:ext cx="1332000" cy="2181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уплаты акцизов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нефте-продукты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дифференци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рованному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нормативу 0,312</a:t>
            </a:r>
            <a:r>
              <a:rPr lang="en-US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96336" y="4077072"/>
            <a:ext cx="1260000" cy="2181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Государст-венная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пошлина –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нормативу 100%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4077072"/>
            <a:ext cx="1332000" cy="2181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предусмот-ренные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специальны-ми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налоговыми режимами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нормативу 100%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4437112"/>
            <a:ext cx="1277814" cy="16561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нормативу 100%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4437112"/>
            <a:ext cx="1296144" cy="16561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Земельный налог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lvl="0"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нормативу 100%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043608" y="188640"/>
            <a:ext cx="7772400" cy="5784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налоговых доходов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71600" y="116632"/>
            <a:ext cx="806489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Распределение налоговых доходов, собранных с территории города Твери, по уровням бюджетной системы Российской Федерации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2019 году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31" name="Picture 7" descr="C:\Users\fin_anschukova\Desktop\8316242465be3f7710105141e82b0969e38257edbe_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2348880"/>
            <a:ext cx="1728192" cy="2116613"/>
          </a:xfrm>
          <a:prstGeom prst="rect">
            <a:avLst/>
          </a:prstGeom>
          <a:noFill/>
        </p:spPr>
      </p:pic>
      <p:pic>
        <p:nvPicPr>
          <p:cNvPr id="1032" name="Picture 8" descr="C:\Users\fin_anschukova\Desktop\8316242465be3f7710105141e82b0969e38257edbe_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4509120"/>
            <a:ext cx="1462088" cy="1790700"/>
          </a:xfrm>
          <a:prstGeom prst="rect">
            <a:avLst/>
          </a:prstGeom>
          <a:noFill/>
        </p:spPr>
      </p:pic>
      <p:sp>
        <p:nvSpPr>
          <p:cNvPr id="19" name="Стрелка вправо 18"/>
          <p:cNvSpPr/>
          <p:nvPr/>
        </p:nvSpPr>
        <p:spPr>
          <a:xfrm rot="20970444">
            <a:off x="2843052" y="2066076"/>
            <a:ext cx="2449785" cy="216639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  <a:bevelB w="4445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915816" y="2924944"/>
            <a:ext cx="2952328" cy="936104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  <a:bevelB w="4445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831462">
            <a:off x="2870763" y="4632682"/>
            <a:ext cx="2295626" cy="504056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>
            <a:bevelT w="63500" h="25400" prst="angle"/>
            <a:bevelB w="44450" h="127000"/>
            <a:extrusionClr>
              <a:schemeClr val="bg1"/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 rot="20962232">
            <a:off x="3448286" y="1784211"/>
            <a:ext cx="65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278092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6%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806831">
            <a:off x="3461070" y="4320643"/>
            <a:ext cx="91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37%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6256" y="148478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6336" y="2996952"/>
            <a:ext cx="154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5768" y="5085184"/>
            <a:ext cx="208823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fin_anschukova\Desktop\8316242465be3f7710105141e82b0969e38257edbe_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1124744"/>
            <a:ext cx="1008112" cy="1234691"/>
          </a:xfrm>
          <a:prstGeom prst="rect">
            <a:avLst/>
          </a:prstGeom>
          <a:noFill/>
        </p:spPr>
      </p:pic>
      <p:pic>
        <p:nvPicPr>
          <p:cNvPr id="1035" name="Picture 11" descr="C:\Users\fin_anschukova\Desktop\259026_stock-photo-gold-coin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2843808" cy="1482197"/>
          </a:xfrm>
          <a:prstGeom prst="rect">
            <a:avLst/>
          </a:prstGeom>
          <a:noFill/>
        </p:spPr>
      </p:pic>
      <p:pic>
        <p:nvPicPr>
          <p:cNvPr id="1037" name="Picture 13" descr="C:\Users\fin_anschukova\Desktop\100protsentov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988840"/>
            <a:ext cx="2058772" cy="18002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 rot="20945500">
            <a:off x="3364936" y="21437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2,6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9872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788463">
            <a:off x="3079189" y="491676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14,5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576" y="155679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38,6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0352" y="908720"/>
            <a:ext cx="108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Georgia" pitchFamily="18" charset="0"/>
              </a:rPr>
              <a:t>млн руб.</a:t>
            </a:r>
            <a:endParaRPr lang="ru-RU" sz="1600" dirty="0">
              <a:latin typeface="Georgia" pitchFamily="18" charset="0"/>
            </a:endParaRPr>
          </a:p>
        </p:txBody>
      </p:sp>
      <p:graphicFrame>
        <p:nvGraphicFramePr>
          <p:cNvPr id="8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424936" cy="463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60"/>
                <a:gridCol w="4305860"/>
                <a:gridCol w="1224136"/>
                <a:gridCol w="1296144"/>
                <a:gridCol w="1224136"/>
              </a:tblGrid>
              <a:tr h="3252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8992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доходы: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2 619,9</a:t>
                      </a:r>
                      <a:endParaRPr lang="ru-RU" sz="1600" b="1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2 647,6</a:t>
                      </a:r>
                      <a:endParaRPr lang="ru-RU" sz="1600" b="1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i="0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1600" b="1" i="0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1 612,4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1 565,5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 на ГСМ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14,1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16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Налоги,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предусмотренные специальными налоговыми режимами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306,3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353,3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389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i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единый налог на вмененный доход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278,6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312,7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976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налог, взимаемый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связи с  применением патентной системы налогообложения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27,6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40,5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1,5</a:t>
                      </a:r>
                      <a:r>
                        <a:rPr lang="ru-RU" sz="160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р.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3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имущество: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630,2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648,7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2664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налог на имущество физических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лиц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159,1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152,5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земельный налог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471,1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496,2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1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56,9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64,4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113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27584" y="260648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 бюджета города Твери в 2019 году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43608" y="764704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649155" cy="792088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4"/>
            <a:ext cx="4320000" cy="547200"/>
          </a:xfrm>
        </p:spPr>
        <p:txBody>
          <a:bodyPr/>
          <a:lstStyle/>
          <a:p>
            <a:fld id="{95AA7F19-83AB-4189-B081-C7CC17A58901}" type="slidenum"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79512" y="2276872"/>
            <a:ext cx="3456384" cy="187220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lvl="0" algn="ctr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62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Бюджетного кодекса РФ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788024" y="1052736"/>
            <a:ext cx="3527912" cy="720080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</a:t>
            </a:r>
          </a:p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имущества и земли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004048" y="4077072"/>
            <a:ext cx="3528392" cy="720080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продажи </a:t>
            </a:r>
          </a:p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имущества и земли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860032" y="5085184"/>
            <a:ext cx="3456384" cy="79208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004048" y="1988840"/>
            <a:ext cx="3528392" cy="864096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</p:txBody>
      </p:sp>
      <p:cxnSp>
        <p:nvCxnSpPr>
          <p:cNvPr id="23" name="Прямая со стрелкой 22"/>
          <p:cNvCxnSpPr>
            <a:stCxn id="10" idx="3"/>
            <a:endCxn id="12" idx="1"/>
          </p:cNvCxnSpPr>
          <p:nvPr/>
        </p:nvCxnSpPr>
        <p:spPr>
          <a:xfrm flipV="1">
            <a:off x="3635896" y="1412776"/>
            <a:ext cx="1152128" cy="1800200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0" idx="3"/>
            <a:endCxn id="13" idx="1"/>
          </p:cNvCxnSpPr>
          <p:nvPr/>
        </p:nvCxnSpPr>
        <p:spPr>
          <a:xfrm>
            <a:off x="3635896" y="3212976"/>
            <a:ext cx="1368152" cy="1224136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0" idx="3"/>
            <a:endCxn id="15" idx="1"/>
          </p:cNvCxnSpPr>
          <p:nvPr/>
        </p:nvCxnSpPr>
        <p:spPr>
          <a:xfrm>
            <a:off x="3635896" y="3212976"/>
            <a:ext cx="1224136" cy="2268252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0" idx="3"/>
            <a:endCxn id="16" idx="1"/>
          </p:cNvCxnSpPr>
          <p:nvPr/>
        </p:nvCxnSpPr>
        <p:spPr>
          <a:xfrm flipV="1">
            <a:off x="3635896" y="2420888"/>
            <a:ext cx="1368152" cy="792088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71600" y="764704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899592" y="188640"/>
            <a:ext cx="7772400" cy="57849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9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" name="Блок-схема: альтернативный процесс 76"/>
          <p:cNvSpPr/>
          <p:nvPr/>
        </p:nvSpPr>
        <p:spPr>
          <a:xfrm>
            <a:off x="5292080" y="3068960"/>
            <a:ext cx="3600400" cy="79208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оказания</a:t>
            </a:r>
          </a:p>
          <a:p>
            <a:pPr lvl="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платных услуг</a:t>
            </a:r>
          </a:p>
        </p:txBody>
      </p:sp>
      <p:cxnSp>
        <p:nvCxnSpPr>
          <p:cNvPr id="80" name="Прямая со стрелкой 79"/>
          <p:cNvCxnSpPr>
            <a:stCxn id="10" idx="3"/>
            <a:endCxn id="77" idx="1"/>
          </p:cNvCxnSpPr>
          <p:nvPr/>
        </p:nvCxnSpPr>
        <p:spPr>
          <a:xfrm>
            <a:off x="3635896" y="3212976"/>
            <a:ext cx="1656184" cy="252028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00392" y="62068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71600" y="62068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784978" cy="5111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3"/>
                <a:gridCol w="5035759"/>
                <a:gridCol w="1296144"/>
                <a:gridCol w="1152128"/>
                <a:gridCol w="1008114"/>
              </a:tblGrid>
              <a:tr h="4461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794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доходы: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1 680,8</a:t>
                      </a:r>
                      <a:endParaRPr lang="ru-RU" sz="1600" b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1 506,2</a:t>
                      </a:r>
                      <a:endParaRPr lang="ru-RU" sz="1600" b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600" b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90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государственной и муниципальной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906,2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731,4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813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</a:p>
                    <a:p>
                      <a:pPr lvl="0" algn="l"/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- арендная плата за земли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498,8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384,1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доходы от аренды имущества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311,0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anchor="ctr" horzOverflow="overflow"/>
                </a:tc>
              </a:tr>
              <a:tr h="3352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68580" marR="68580" marT="0" marB="0" anchor="ctr" horzOverflow="overflow"/>
                </a:tc>
              </a:tr>
              <a:tr h="5790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16,2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r>
                        <a:rPr lang="ru-RU" sz="1600" i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3,2 р.</a:t>
                      </a:r>
                      <a:endParaRPr lang="ru-RU" sz="16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62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556,7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376,4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1813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2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</a:p>
                    <a:p>
                      <a:pPr lvl="0" algn="l"/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доходы от реализации имущества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508,0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277,3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741"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 доходы от продажи земель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48,6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i="1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2 р.</a:t>
                      </a:r>
                      <a:endParaRPr lang="ru-RU" sz="1600" b="0" i="1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57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377,9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0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1,8 р.</a:t>
                      </a:r>
                      <a:endParaRPr lang="ru-RU" sz="1600" b="0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Заголовок 3"/>
          <p:cNvSpPr>
            <a:spLocks noGrp="1"/>
          </p:cNvSpPr>
          <p:nvPr>
            <p:ph type="title"/>
          </p:nvPr>
        </p:nvSpPr>
        <p:spPr>
          <a:xfrm>
            <a:off x="757451" y="116632"/>
            <a:ext cx="8386549" cy="5040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 бюджета города Твери в 2019 году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1520" y="6453336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99592" y="260648"/>
            <a:ext cx="84604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доходов бюджета города Твери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2019 год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сравнении с прошлым годом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4" name="Содержимое 4"/>
          <p:cNvGraphicFramePr>
            <a:graphicFrameLocks/>
          </p:cNvGraphicFramePr>
          <p:nvPr/>
        </p:nvGraphicFramePr>
        <p:xfrm>
          <a:off x="0" y="908720"/>
          <a:ext cx="622818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5580112" y="3573016"/>
          <a:ext cx="37444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68144" y="3501008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 rot="783232">
            <a:off x="6055829" y="4235045"/>
            <a:ext cx="243964" cy="1052207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CC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36096" y="4437112"/>
            <a:ext cx="64807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http://storage.a-jetbox.org/storage2/file/get/144435442535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56534">
            <a:off x="4831968" y="2197872"/>
            <a:ext cx="1440160" cy="95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6156176" y="1412776"/>
            <a:ext cx="2987824" cy="1800200"/>
          </a:xfrm>
          <a:prstGeom prst="snip2Diag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Рост доли безвозмездных поступлений по сравнению с 2018 годом обусловлен увеличением объема межбюджетных трансфертов из областного бюджета на реализацию национальных проектов</a:t>
            </a:r>
            <a:endParaRPr lang="ru-RU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AA7F19-83AB-4189-B081-C7CC17A58901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1124744"/>
            <a:ext cx="7472855" cy="6463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Безвозмездные поступления 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2852936"/>
            <a:ext cx="394138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 (МБТ)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2780928"/>
            <a:ext cx="3909848" cy="103526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 физических и юридических лиц (добровольные пожертвования)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5229200"/>
            <a:ext cx="1371601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Дотации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9752" y="5229200"/>
            <a:ext cx="1618594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Субсидии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32040" y="5229200"/>
            <a:ext cx="1655380" cy="9143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Субвенции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08304" y="5229200"/>
            <a:ext cx="1302328" cy="9143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Иные МБТ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4716016" y="1772816"/>
            <a:ext cx="0" cy="40990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91680" y="2204864"/>
            <a:ext cx="540757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1691680" y="2204864"/>
            <a:ext cx="2" cy="57281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763688" y="3789040"/>
            <a:ext cx="0" cy="47296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547664" y="4293096"/>
            <a:ext cx="6013563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7092280" y="2204864"/>
            <a:ext cx="0" cy="57281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547664" y="4293096"/>
            <a:ext cx="0" cy="8986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131840" y="4293096"/>
            <a:ext cx="0" cy="89863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724128" y="4293096"/>
            <a:ext cx="0" cy="89863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524328" y="4293096"/>
            <a:ext cx="0" cy="89863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971600" y="260648"/>
            <a:ext cx="7772400" cy="5784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безвозмездных поступлений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в бюджет 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Твери  в 2019 году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80920" cy="4619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"/>
                <a:gridCol w="4608512"/>
                <a:gridCol w="1152128"/>
                <a:gridCol w="1080120"/>
                <a:gridCol w="1008112"/>
              </a:tblGrid>
              <a:tr h="529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Поступило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23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b="1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2 761,0</a:t>
                      </a:r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1 896,5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69%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238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b="1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2 876,4</a:t>
                      </a:r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2 874,9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67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</a:t>
                      </a:r>
                      <a:r>
                        <a:rPr lang="ru-RU" sz="16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трансферты</a:t>
                      </a:r>
                      <a:endParaRPr lang="ru-RU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b="1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807,4</a:t>
                      </a:r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787,3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498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физических и юридических лиц  (</a:t>
                      </a:r>
                      <a:r>
                        <a:rPr lang="ru-RU" sz="16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реализацию программ по поддержке местных инициатив, </a:t>
                      </a:r>
                      <a:r>
                        <a:rPr lang="ru-RU" sz="1600" b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грант от Фонда поддержки детей, находящихся в трудной жизненной ситуации)</a:t>
                      </a:r>
                      <a:endParaRPr lang="ru-RU" sz="1600" b="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b="1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4,9</a:t>
                      </a:r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1892"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1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-7,0</a:t>
                      </a:r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109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0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9571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 безвозмездные поступления</a:t>
                      </a:r>
                      <a:endParaRPr lang="ru-RU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800" b="1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6 449,7</a:t>
                      </a:r>
                      <a:endParaRPr lang="ru-RU" sz="1800" b="1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5 556,5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  <a:endParaRPr lang="ru-RU" sz="1800" b="1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380312" y="1052736"/>
            <a:ext cx="136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124744"/>
          <a:ext cx="835292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55576" y="2606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по межбюджетным трансфертам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сравнении с исполнением за 2018 годом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063880" y="112474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79704" y="1556792"/>
          <a:ext cx="2664296" cy="161741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02641"/>
                <a:gridCol w="735029"/>
                <a:gridCol w="726626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</a:t>
                      </a:r>
                      <a:endParaRPr lang="ru-RU" sz="100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</a:t>
                      </a:r>
                      <a:endParaRPr lang="ru-RU" sz="100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5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en-US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МБТ: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92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Иные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МБТ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504" y="5805264"/>
            <a:ext cx="903649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*Учитывая, что межбюджетные субсидии перечисляются из областного бюджета в бюджет города только после подтверждения факта выполнения работ, основная причина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недопоступления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межбюджетных трансфертов – нарушение подрядчиками сроков выполнения муниципальных контрактов.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55576" y="188640"/>
            <a:ext cx="8388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в бюджет города Твери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 dirty="0"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915816" y="2204864"/>
          <a:ext cx="637220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164288" y="45091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Другие безвозмездные поступления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1960" y="155679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Исполнено –  5 556,5 млн.руб.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 том числе возврат  в областной бюджет  7,0 млн.руб.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-396552" y="2204864"/>
          <a:ext cx="54006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-468560" y="1628800"/>
            <a:ext cx="486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Утверждено –  6 449,7млн.руб.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3347864" y="908720"/>
            <a:ext cx="2232248" cy="4320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тароволжский мост, Тверь"/>
          <p:cNvPicPr/>
          <p:nvPr/>
        </p:nvPicPr>
        <p:blipFill>
          <a:blip r:embed="rId2" cstate="print"/>
          <a:srcRect b="3614"/>
          <a:stretch>
            <a:fillRect/>
          </a:stretch>
        </p:blipFill>
        <p:spPr bwMode="auto">
          <a:xfrm>
            <a:off x="395536" y="1268760"/>
            <a:ext cx="82809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8" cy="8640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lang="ru-RU" sz="3600" dirty="0">
              <a:solidFill>
                <a:srgbClr val="00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54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59632" y="188640"/>
            <a:ext cx="681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субвенций в 2019 году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2" name="Выноска со стрелкой вправо 11"/>
          <p:cNvSpPr/>
          <p:nvPr/>
        </p:nvSpPr>
        <p:spPr>
          <a:xfrm>
            <a:off x="179512" y="2060848"/>
            <a:ext cx="2627939" cy="2743200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B3B3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/>
            <a:endParaRPr lang="ru-RU" sz="16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2 874,9 млн.руб. 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915816" y="1916832"/>
          <a:ext cx="58326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55576" y="90872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2019 год в бюджет города поступило субвенций по 10 видам переданных государственных полномочий.:</a:t>
            </a: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548681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Расходы  бюджета </a:t>
            </a:r>
            <a:br>
              <a:rPr lang="ru-RU" sz="36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007E"/>
              </a:solidFill>
            </a:endParaRPr>
          </a:p>
        </p:txBody>
      </p:sp>
      <p:pic>
        <p:nvPicPr>
          <p:cNvPr id="151556" name="Picture 4" descr="https://belyakova1.100kursov.com/uploads/2017/12/27/23/32/f498dd7525db1f75f4ada127e7dcf64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296748"/>
            <a:ext cx="7236295" cy="5024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1196752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1700808"/>
          <a:ext cx="8352928" cy="4104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332"/>
                <a:gridCol w="1437799"/>
                <a:gridCol w="1232399"/>
                <a:gridCol w="1163932"/>
                <a:gridCol w="1095466"/>
              </a:tblGrid>
              <a:tr h="1299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2019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2019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Справка: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% исполнения за 2018 год</a:t>
                      </a:r>
                    </a:p>
                    <a:p>
                      <a:pPr marL="0" algn="ctr" defTabSz="914400" rtl="0" eaLnBrk="1" latinLnBrk="0" hangingPunct="1"/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4754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021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11 138,4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10 031,6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3366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 счет собственных средств бюджета города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4 688,7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4 475,5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76807">
                <a:tc>
                  <a:txBody>
                    <a:bodyPr/>
                    <a:lstStyle/>
                    <a:p>
                      <a:pPr algn="l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 счет  межбюджетных трансфертов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6 449,7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5 556,1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1259632" y="0"/>
            <a:ext cx="6912768" cy="936104"/>
          </a:xfrm>
        </p:spPr>
        <p:txBody>
          <a:bodyPr>
            <a:no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Твери </a:t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источникам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O:\Бюджет для граждан\Тверь\Картинки\картинки\доходы1.png"/>
          <p:cNvPicPr>
            <a:picLocks noChangeAspect="1" noChangeArrowheads="1"/>
          </p:cNvPicPr>
          <p:nvPr/>
        </p:nvPicPr>
        <p:blipFill>
          <a:blip r:embed="rId4" cstate="print">
            <a:lum bright="14000" contrast="-8000"/>
          </a:blip>
          <a:srcRect/>
          <a:stretch>
            <a:fillRect/>
          </a:stretch>
        </p:blipFill>
        <p:spPr bwMode="auto">
          <a:xfrm>
            <a:off x="539552" y="1556792"/>
            <a:ext cx="3240360" cy="1697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23528" y="1052736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sp>
        <p:nvSpPr>
          <p:cNvPr id="44" name="Заголовок 3"/>
          <p:cNvSpPr txBox="1">
            <a:spLocks/>
          </p:cNvSpPr>
          <p:nvPr/>
        </p:nvSpPr>
        <p:spPr>
          <a:xfrm>
            <a:off x="863080" y="116632"/>
            <a:ext cx="82809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расходов за счет целевых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поступлений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бюджет города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2019 году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323528" y="4437112"/>
            <a:ext cx="6408712" cy="1944216"/>
          </a:xfrm>
          <a:prstGeom prst="snip2Diag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260648"/>
            <a:ext cx="8280920" cy="43204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переданных государственных полномочий 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субвенций из областного бюджета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40352" y="836712"/>
            <a:ext cx="1115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1268760"/>
          <a:ext cx="8712968" cy="51014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90431"/>
                <a:gridCol w="6262913"/>
                <a:gridCol w="1117047"/>
                <a:gridCol w="1042577"/>
              </a:tblGrid>
              <a:tr h="215772"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4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  <a:br>
                        <a:rPr lang="ru-RU" sz="12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864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расходы за счет субвенций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2 876,4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2 872,6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140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прав граждан на получение бесплатного общего, начального, дополнительного и дошкольного образования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2 659,6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2 659,6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9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Компенсация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части родительской платы за содержание ребенка в дошкольных учреждениях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864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жилыми помещениями детей-сирот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9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710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и обеспечение деятельности комиссий по делам несовершеннолетних и административных комиссий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9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транспортного обслуживания населения в межмуниципальном и пригородном сообщении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915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по предупреждению и ликвидации болезней животных,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их лечению, защите населения от болезней, общих для человека и животных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94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Составление (изменение)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списков кандидатов в присяжные заседатели федеральных судов общей юрисдикции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297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административных  комиссий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260648"/>
            <a:ext cx="8280920" cy="43204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расходов за счет межбюджетных субсидий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84368" y="764704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23528" y="1196752"/>
          <a:ext cx="8568952" cy="538365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408712"/>
                <a:gridCol w="1152128"/>
                <a:gridCol w="1008112"/>
              </a:tblGrid>
              <a:tr h="2650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9500">
                <a:tc vMerge="1">
                  <a:txBody>
                    <a:bodyPr/>
                    <a:lstStyle/>
                    <a:p>
                      <a:pPr algn="l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  <a:b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5580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за счет субсидий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2 761,0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1 892,0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обеспечение жилыми помещениями малоимущих многодетных семей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на реализацию расходных обязательств отрасли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Субсидия на реализацию программы поддержки местных инициатив на территории города Твери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поддержку муниципальных программ формирования современной городской среды в рамках реализации национального проекта  «Жилье и городская среда»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Субсидия на реализацию закона Тверской обл. «О статусе города Тверской области, удостоенного почетного звания РФ «Город воинской славы»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349,5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Субсидия на реконструкцию блока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биологической очистки очистных сооружений канализации города Твери в рамках реализации национального проекта «Экология»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Субсидия на модернизацию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нитки водовода от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Тверецкого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водозабора до дюкера Восточного моста в рамках реализации национального проекта «Экология»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на проведение капитального ремонта теплоэнергетических комплексов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100392" cy="432048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84368" y="908720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23528" y="1340768"/>
          <a:ext cx="8568952" cy="49870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408712"/>
                <a:gridCol w="1152128"/>
                <a:gridCol w="1008112"/>
              </a:tblGrid>
              <a:tr h="2650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9500">
                <a:tc vMerge="1">
                  <a:txBody>
                    <a:bodyPr/>
                    <a:lstStyle/>
                    <a:p>
                      <a:pPr algn="l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  <a:b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строительство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школы-детского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сада на 560 ученических мест и 80 дошкольных мест в микрорайоне «Юность»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на строительство школы на 1224 места в микрорайоне «Брусилово» в рамках реализации национального проекта «Образование»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752,0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строительство школы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 1224 места в микрорайоне «Радужный» в рамках реализации национального проекта «Образование»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Субсидия на строительство детского сада на 150 мест по ул.Планерная – 1-ый пер.Вагонников в рамках реализации национального проекта «Демография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080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детского сада на 100 в микрорайоне Южный, Октябрьский проспект в рамках реализации национального проекта «Демография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70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обеспечение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жильем молодых семей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8518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Субсидия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расходных обязательств муниципальных учреждений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культуры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524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укрепление материально-технической базы  спортивных школ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Субсидия на проведение работ по восстановлению воинских захоронений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3080" y="188640"/>
            <a:ext cx="8280920" cy="72008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расходов за счет иных межбюджетных трансфертов в 2019 году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12360" y="1052736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95536" y="1412776"/>
          <a:ext cx="8424936" cy="463465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0040"/>
                <a:gridCol w="5472608"/>
                <a:gridCol w="1296144"/>
                <a:gridCol w="1296144"/>
              </a:tblGrid>
              <a:tr h="339603">
                <a:tc rowSpan="2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597" marR="6597" marT="6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  <a:b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97" marR="6597" marT="6597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6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за счет иных межбюджетных трансфертов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807,4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787,2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9885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на ремонт муниципальных дорог в рамках реализации национального проекта «Безопасные и качественные автомобильные дороги»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5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на реализацию мероприятий по обращениям, поступающим к депутатам ЗС Тверской области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742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на предоставление финансовой поддержки лучшим школам Тверской области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содействие развитию малого и среднего предпринимательства в сфере туризма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468560" y="-166688"/>
            <a:ext cx="9910763" cy="333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1331640" y="1340768"/>
          <a:ext cx="648072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2517" name="Рисунок 10" descr="Соц. пол-ка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772816"/>
            <a:ext cx="648072" cy="64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Рисунок 11" descr="ЖКХ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5085184"/>
            <a:ext cx="648072" cy="7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Рисунок 12" descr="Долг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5661248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Рисунок 16" descr="Культура 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3862478"/>
            <a:ext cx="792088" cy="8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755576" y="6237312"/>
            <a:ext cx="2664296" cy="503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780,9 млн.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5578" y="4005064"/>
            <a:ext cx="1908422" cy="6129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595,2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4248" y="5085184"/>
            <a:ext cx="2232248" cy="85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хозяйство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55,0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4008" y="836712"/>
            <a:ext cx="1800200" cy="6129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1 445,5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520" y="3861048"/>
            <a:ext cx="1728192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Культура, кинематография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239,0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1600" y="1340768"/>
            <a:ext cx="180022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111,8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492896"/>
            <a:ext cx="2016224" cy="851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71,2 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52120" y="6237312"/>
            <a:ext cx="3240360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Обслуживание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155,9 млн.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pic>
        <p:nvPicPr>
          <p:cNvPr id="192531" name="Рисунок 25" descr="Физкультура 1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2708920"/>
            <a:ext cx="648072" cy="6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2" name="Рисунок 26" descr="СМИ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5805264"/>
            <a:ext cx="720080" cy="66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3" name="Рисунок 28" descr="Образование 1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960" y="1484784"/>
            <a:ext cx="648072" cy="6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4" name="Рисунок 30" descr="Дорога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4077072"/>
            <a:ext cx="648072" cy="59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092280" y="2708920"/>
            <a:ext cx="1763688" cy="6129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419,7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8184" y="1700808"/>
            <a:ext cx="1944216" cy="6129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Транспорт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365,9 млн.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9552" y="5085184"/>
            <a:ext cx="1872208" cy="10556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городского хозяйства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235,4 млн.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pic>
        <p:nvPicPr>
          <p:cNvPr id="1026" name="Picture 2" descr="O:\Бюджет для граждан\Тверь\Картинки\ком3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40152" y="5157192"/>
            <a:ext cx="672997" cy="648072"/>
          </a:xfrm>
          <a:prstGeom prst="rect">
            <a:avLst/>
          </a:prstGeom>
          <a:noFill/>
        </p:spPr>
      </p:pic>
      <p:sp>
        <p:nvSpPr>
          <p:cNvPr id="24" name="Заголовок 5"/>
          <p:cNvSpPr txBox="1">
            <a:spLocks/>
          </p:cNvSpPr>
          <p:nvPr/>
        </p:nvSpPr>
        <p:spPr>
          <a:xfrm>
            <a:off x="755576" y="0"/>
            <a:ext cx="824440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Исполнение расходов за счет собственных средств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бюджета города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646604" cy="792089"/>
          </a:xfrm>
          <a:prstGeom prst="rect">
            <a:avLst/>
          </a:prstGeom>
        </p:spPr>
      </p:pic>
      <p:pic>
        <p:nvPicPr>
          <p:cNvPr id="1028" name="Picture 4" descr="O:\Бюджет для граждан\Тверь\Картинки\дерево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28184" y="2780928"/>
            <a:ext cx="648072" cy="648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1029" name="Picture 5" descr="O:\Бюджет для граждан\Тверь\Картинки\авто.jpe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36096" y="1844824"/>
            <a:ext cx="648072" cy="648072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83671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бюджета  города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распределены: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по 16 распорядителям (прямым получателям) бюджетных средств;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по 13 муниципальным программам;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по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разделам бюджетной классификации расходов: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8960"/>
            <a:ext cx="8064896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592" y="188640"/>
            <a:ext cx="824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065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8" descr="ÐÐ°ÑÑÐ¸Ð½ÐºÐ¸ Ð¿Ð¾ Ð·Ð°Ð¿ÑÐ¾ÑÑ ÐºÐ°ÑÑÐ° ÐºÐ°Ð»Ð¸Ð½Ð¸Ð½ÑÐºÐ¾Ð³Ð¾ ÑÐ°Ð¹Ð¾Ð½Ð° ÑÐ²ÐµÑÑÐºÐ¾Ð¹ Ð¾Ð±Ð»Ð°ÑÑÐ¸ ÐºÐ°ÑÑÐ¸Ð½Ðº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6750"/>
                    </a14:imgEffect>
                    <a14:imgEffect>
                      <a14:saturation sat="225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5" r="396" b="-4755"/>
          <a:stretch/>
        </p:blipFill>
        <p:spPr bwMode="auto">
          <a:xfrm>
            <a:off x="5148064" y="620688"/>
            <a:ext cx="3994922" cy="37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360" y="797051"/>
            <a:ext cx="51125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73475" algn="l"/>
              </a:tabLst>
            </a:pP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года свидетельствуют о стабильном развитии экономики города Твери, повышении  объемов промышленного производства, работ и услуг. Расширение рынков сбыта способствовало продвижению Тверской продукции за пределы региона и страны в целом. Дополнительно созданные рабочие места позволили сохранить динамику повышения уровня занятости населения и снижения безработицы. </a:t>
            </a:r>
            <a:endParaRPr lang="ru-RU" sz="1700" dirty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       Темпы роста заработной платы работников  опережали уровень инфляции, </a:t>
            </a:r>
            <a:r>
              <a:rPr lang="ru-RU" sz="17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за год увеличилась </a:t>
            </a:r>
            <a:r>
              <a:rPr lang="ru-RU" sz="1700" dirty="0">
                <a:solidFill>
                  <a:srgbClr val="003366"/>
                </a:solidFill>
                <a:latin typeface="Times New Roman"/>
                <a:ea typeface="Times New Roman"/>
              </a:rPr>
              <a:t>численность населения города Твери.</a:t>
            </a:r>
            <a:endParaRPr lang="ru-RU" sz="1600" dirty="0">
              <a:solidFill>
                <a:srgbClr val="00336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04" y="21095"/>
            <a:ext cx="8315964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составления и публикации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за 2019 год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73" y="4036608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C00000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Промышленность.</a:t>
            </a:r>
            <a:r>
              <a:rPr lang="ru-RU" sz="2400" b="1" dirty="0" smtClean="0">
                <a:solidFill>
                  <a:srgbClr val="C00000"/>
                </a:solidFill>
                <a:uFill>
                  <a:solidFill>
                    <a:srgbClr val="3366CC"/>
                  </a:solidFill>
                </a:uFill>
                <a:latin typeface="Times New Roman"/>
                <a:ea typeface="Calibri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году объем отгруженных товаров собственного производства, выполненных работ и услуг крупными и средними предприятиями города Твери в действующих ценах в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году составил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171,5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млрд. рублей, при темпе роста в действующих ценах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119,9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 %, в том числе предприятиями обрабатывающих производств –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147,7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млрд. рублей при темпе роста в действующих ценах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122,3%. 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/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Объем промышленной деятельности по обеспечению электрической энергией, газом и паром, кондиционированию воздуха по сравнению с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2018 годом увеличился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1,9%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действующих ценах; по водоснабжению, водоотведению, организации сбора и утилизации отходов, деятельности по ликвидации загрязнений - на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57,8%.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866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1772816"/>
            <a:ext cx="7632849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3080" y="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Твери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разделам бюджетной классификации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2360" y="764704"/>
            <a:ext cx="1135118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51520" y="1052735"/>
          <a:ext cx="8784977" cy="51931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90587"/>
                <a:gridCol w="5389103"/>
                <a:gridCol w="1005086"/>
                <a:gridCol w="988144"/>
                <a:gridCol w="812057"/>
              </a:tblGrid>
              <a:tr h="499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на 2019 год 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на 01.01.2020                         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%  исполнения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плана</a:t>
                      </a:r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817,0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785,9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5259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en-US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безопасность </a:t>
                      </a:r>
                      <a:r>
                        <a:rPr lang="ru-RU" sz="15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</a:t>
                      </a:r>
                      <a:r>
                        <a:rPr lang="en-US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57,9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1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2 266,4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2 018,0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2954">
                <a:tc>
                  <a:txBody>
                    <a:bodyPr/>
                    <a:lstStyle/>
                    <a:p>
                      <a:pPr marL="108000" algn="ctr" fontAlgn="ctr"/>
                      <a:endParaRPr lang="ru-RU" sz="12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транспорт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443,1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439,5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409">
                <a:tc>
                  <a:txBody>
                    <a:bodyPr/>
                    <a:lstStyle/>
                    <a:p>
                      <a:pPr marL="108000" algn="ctr" fontAlgn="ctr"/>
                      <a:endParaRPr lang="ru-RU" sz="12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дорожное 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хозяйство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1 723,1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1 482,4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243">
                <a:tc>
                  <a:txBody>
                    <a:bodyPr/>
                    <a:lstStyle/>
                    <a:p>
                      <a:pPr marL="108000" algn="ctr" fontAlgn="ctr"/>
                      <a:endParaRPr lang="ru-RU" sz="12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информатика 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другие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 сфере национальной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экономики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100,2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96,1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1 110,2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1 041,8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9143">
                <a:tc>
                  <a:txBody>
                    <a:bodyPr/>
                    <a:lstStyle/>
                    <a:p>
                      <a:pPr marL="108000" algn="ctr" defTabSz="914400" rtl="0" eaLnBrk="1" fontAlgn="ctr" latinLnBrk="0" hangingPunct="1"/>
                      <a:endParaRPr lang="ru-RU" sz="1200" b="0" i="1" u="none" strike="noStrik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жилищное  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хозяйство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46,8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45,5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0763">
                <a:tc>
                  <a:txBody>
                    <a:bodyPr/>
                    <a:lstStyle/>
                    <a:p>
                      <a:pPr marL="108000" algn="ctr" defTabSz="914400" rtl="0" eaLnBrk="1" fontAlgn="ctr" latinLnBrk="0" hangingPunct="1"/>
                      <a:endParaRPr lang="ru-RU" sz="1200" b="0" i="1" u="none" strike="noStrik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коммунальное хозяйство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427,7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372,4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088">
                <a:tc>
                  <a:txBody>
                    <a:bodyPr/>
                    <a:lstStyle/>
                    <a:p>
                      <a:pPr marL="108000" algn="ctr" defTabSz="914400" rtl="0" eaLnBrk="1" fontAlgn="ctr" latinLnBrk="0" hangingPunct="1"/>
                      <a:endParaRPr lang="ru-RU" sz="1200" b="0" i="1" u="none" strike="noStrik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благоустройство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555,2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543,6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409">
                <a:tc>
                  <a:txBody>
                    <a:bodyPr/>
                    <a:lstStyle/>
                    <a:p>
                      <a:pPr marL="108000" algn="ctr" defTabSz="914400" rtl="0" eaLnBrk="1" fontAlgn="ctr" latinLnBrk="0" hangingPunct="1"/>
                      <a:endParaRPr lang="ru-RU" sz="1200" b="0" i="1" u="none" strike="noStrik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   другие вопросы в области ЖКХ</a:t>
                      </a:r>
                      <a:endParaRPr lang="ru-RU" sz="1400" b="0" i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80,5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80,3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4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5 986,1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5 248,0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307,1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303,1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335,4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329,5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1997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71,9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71,9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140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0967"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165,0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155,9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2599">
                <a:tc>
                  <a:txBody>
                    <a:bodyPr/>
                    <a:lstStyle/>
                    <a:p>
                      <a:pPr marL="108000" algn="ctr" fontAlgn="ctr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6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11 138,4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10 031,6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1600" y="260648"/>
            <a:ext cx="8172400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Финансовые показатели бюджета города Твери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расчете на 1 жителя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528" y="1412776"/>
          <a:ext cx="8496946" cy="4579317"/>
        </p:xfrm>
        <a:graphic>
          <a:graphicData uri="http://schemas.openxmlformats.org/drawingml/2006/table">
            <a:tbl>
              <a:tblPr/>
              <a:tblGrid>
                <a:gridCol w="849246"/>
                <a:gridCol w="4078983"/>
                <a:gridCol w="1019633"/>
                <a:gridCol w="1274542"/>
                <a:gridCol w="1274542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Ед.изм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доходов бюджета  города в расчете на 1  жителя 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25 421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22 961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в расчете на 1  жителя     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26 338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23 721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на жилищно-коммунальное   хозяйство в расчете на 1 жителя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2 625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2 463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на образование в расчете на 1 жителя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14 155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12 410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на культуру в  расчете на 1 жителя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717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на социальную   политику в расчете на 1 жителя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793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779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расходов бюджета города на физическую  культуру и спорт в    расчете на 1 жителя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646604" cy="792089"/>
          </a:xfrm>
          <a:prstGeom prst="rect">
            <a:avLst/>
          </a:prstGeom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776864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Отраслевая структура расходов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(все источники финансирования)</a:t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3"/>
          <p:cNvGraphicFramePr>
            <a:graphicFrameLocks/>
          </p:cNvGraphicFramePr>
          <p:nvPr/>
        </p:nvGraphicFramePr>
        <p:xfrm>
          <a:off x="2555776" y="1700808"/>
          <a:ext cx="28803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95936" y="20608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5 171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306896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2 012,6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Содержимое 13"/>
          <p:cNvGraphicFramePr>
            <a:graphicFrameLocks/>
          </p:cNvGraphicFramePr>
          <p:nvPr/>
        </p:nvGraphicFramePr>
        <p:xfrm>
          <a:off x="6012160" y="1700808"/>
          <a:ext cx="273630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452320" y="213285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5 952,4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856" y="9807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2200" y="30689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3 059,8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544" y="314096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Другие расходы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7504" y="3140968"/>
            <a:ext cx="288032" cy="288032"/>
          </a:xfrm>
          <a:prstGeom prst="rect">
            <a:avLst/>
          </a:prstGeom>
          <a:solidFill>
            <a:srgbClr val="99CC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7504" y="1844824"/>
            <a:ext cx="288032" cy="2880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67544" y="1844824"/>
            <a:ext cx="21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Социальная сфера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7504" y="2492896"/>
            <a:ext cx="288032" cy="288032"/>
          </a:xfrm>
          <a:prstGeom prst="rect">
            <a:avLst/>
          </a:prstGeom>
          <a:solidFill>
            <a:srgbClr val="6600FF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467544" y="249289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Городское хозяйство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2555776" y="4221088"/>
          <a:ext cx="266429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6228184" y="4365104"/>
          <a:ext cx="266429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627784" y="623731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Социальная сфера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72200" y="6237312"/>
            <a:ext cx="2205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Городское хозяйство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32240" y="10527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3563888" y="5301208"/>
            <a:ext cx="576064" cy="2880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3203848" y="4365104"/>
            <a:ext cx="1296144" cy="576064"/>
          </a:xfrm>
          <a:prstGeom prst="ellipse">
            <a:avLst/>
          </a:prstGeom>
          <a:solidFill>
            <a:srgbClr val="66CC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+780,5 млн.</a:t>
            </a:r>
          </a:p>
          <a:p>
            <a:pPr algn="ctr"/>
            <a:r>
              <a:rPr lang="ru-RU" sz="1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или +15%</a:t>
            </a:r>
          </a:p>
        </p:txBody>
      </p:sp>
      <p:sp>
        <p:nvSpPr>
          <p:cNvPr id="56" name="Овал 55"/>
          <p:cNvSpPr/>
          <p:nvPr/>
        </p:nvSpPr>
        <p:spPr>
          <a:xfrm>
            <a:off x="6660232" y="4437112"/>
            <a:ext cx="1224136" cy="576064"/>
          </a:xfrm>
          <a:prstGeom prst="ellipse">
            <a:avLst/>
          </a:prstGeom>
          <a:solidFill>
            <a:srgbClr val="9999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+1 047,2</a:t>
            </a:r>
          </a:p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или  +52%</a:t>
            </a:r>
          </a:p>
        </p:txBody>
      </p:sp>
      <p:cxnSp>
        <p:nvCxnSpPr>
          <p:cNvPr id="57" name="Прямая со стрелкой 56"/>
          <p:cNvCxnSpPr/>
          <p:nvPr/>
        </p:nvCxnSpPr>
        <p:spPr>
          <a:xfrm flipV="1">
            <a:off x="7236296" y="5157192"/>
            <a:ext cx="648072" cy="43204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03848" y="126876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Всего 8 176,2 млн.руб.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16216" y="1340768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Всего  10 031,6 млн.руб.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79512" y="1124744"/>
          <a:ext cx="85689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116632"/>
            <a:ext cx="8244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Указов Президента РФ о повышении заработной платы отдельных категорий работников  за 2019 год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1196752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7544" y="1700808"/>
          <a:ext cx="8352928" cy="4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332"/>
                <a:gridCol w="1437799"/>
                <a:gridCol w="1232399"/>
                <a:gridCol w="1163932"/>
                <a:gridCol w="1095466"/>
              </a:tblGrid>
              <a:tr h="1299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2019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2019 год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Справка: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 2018 год</a:t>
                      </a:r>
                    </a:p>
                    <a:p>
                      <a:pPr marL="0" algn="ctr" defTabSz="914400" rtl="0" eaLnBrk="1" latinLnBrk="0" hangingPunct="1"/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4754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021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11 138,4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10 031,6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8 176,2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33667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9 680,6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8 618,3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6 833,6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40074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программных расходов</a:t>
                      </a:r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RU" sz="18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76807"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1457,8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1 413,3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2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AFD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1 342,6</a:t>
                      </a:r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6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бюджета</a:t>
            </a:r>
            <a:b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 города Твери в  2019 году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141" y="0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1" name="Заголовок 3"/>
          <p:cNvSpPr>
            <a:spLocks noGrp="1"/>
          </p:cNvSpPr>
          <p:nvPr>
            <p:ph type="title"/>
          </p:nvPr>
        </p:nvSpPr>
        <p:spPr>
          <a:xfrm>
            <a:off x="899592" y="620688"/>
            <a:ext cx="7632700" cy="719137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  <a:endParaRPr lang="ru-RU" sz="4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8820472" cy="520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 dirty="0"/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08473070"/>
              </p:ext>
            </p:extLst>
          </p:nvPr>
        </p:nvGraphicFramePr>
        <p:xfrm>
          <a:off x="159971" y="944724"/>
          <a:ext cx="8824058" cy="54714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35637"/>
                <a:gridCol w="1103007"/>
                <a:gridCol w="1029473"/>
                <a:gridCol w="955941"/>
              </a:tblGrid>
              <a:tr h="3216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</a:t>
                      </a:r>
                      <a:r>
                        <a:rPr lang="ru-RU" sz="1400" baseline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программа</a:t>
                      </a:r>
                      <a:endParaRPr lang="ru-RU" sz="14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«Развитие образования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5 884,8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5 146,5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«Развитие культуры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400,9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396,2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9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«Развитие физической культуры, спорта и молодежной политики города Твери» 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107,6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3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«Социальная поддержка населения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77,3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76,3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«Обеспечение доступным жильём населения города Твери» 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170,9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166,2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lvl="0"/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«Коммунальное хозяйство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427,5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372,2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«Дорожное хозяйство и общественный транспорт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1 927,3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1 692,1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«Обеспечение правопорядка и безопасности населения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«Формирование современной городской среды»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641,2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621,6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«Управление муниципальной собственностью» 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4,3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«Развитие информационных ресурсов города Твери» 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25,1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24,5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9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«Содействие развитию туризма в городе Твери»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4,8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427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«Содействие экономическому развитию города Твери»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5,5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500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</a:t>
                      </a:r>
                      <a:endParaRPr lang="ru-RU" sz="1500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4806">
                <a:tc>
                  <a:txBody>
                    <a:bodyPr/>
                    <a:lstStyle/>
                    <a:p>
                      <a:r>
                        <a:rPr lang="ru-RU" sz="1700" b="1" dirty="0" smtClean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700" b="1" dirty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700" b="1" dirty="0" smtClean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9 680,6</a:t>
                      </a:r>
                      <a:endParaRPr lang="ru-RU" sz="1700" b="1" dirty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700" b="1" dirty="0" smtClean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8 618,3</a:t>
                      </a:r>
                      <a:endParaRPr lang="ru-RU" sz="1700" dirty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700" b="1" dirty="0" smtClean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89,0</a:t>
                      </a:r>
                      <a:endParaRPr lang="ru-RU" sz="1700" dirty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744698" y="663097"/>
            <a:ext cx="119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i="1" dirty="0">
              <a:solidFill>
                <a:srgbClr val="003366"/>
              </a:solidFill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899592" y="260648"/>
            <a:ext cx="799288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на реализацию муниципальных программ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2019 году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1228617"/>
              </p:ext>
            </p:extLst>
          </p:nvPr>
        </p:nvGraphicFramePr>
        <p:xfrm>
          <a:off x="252000" y="2844000"/>
          <a:ext cx="8653908" cy="338046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36015"/>
                <a:gridCol w="1673421"/>
                <a:gridCol w="1760472"/>
                <a:gridCol w="1584000"/>
              </a:tblGrid>
              <a:tr h="728247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b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  муниципальных программ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руб.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</a:tr>
              <a:tr h="423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28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бюджет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3 260,7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3 091,1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6 415,0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5 523,0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86%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</a:tr>
              <a:tr h="7327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бюджет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4,2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86%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FE0E9"/>
                    </a:solidFill>
                  </a:tcPr>
                </a:tc>
              </a:tr>
              <a:tr h="4887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79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9 680,6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8 618,3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89%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4D3DE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052736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источниками финансирования мероприятий муниципальных программ, служили средства городского бюджета, межбюджетные трансферты (средства областного и федерального бюджета), а также безвозмездные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бюджет города от юридических и физических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лиц, поступивших в рамках реализации Программы поддержки местных инициатив (ППМИ) и грант от Фонда поддержки детей, находящихся в трудной жизненной ситуации :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32656"/>
            <a:ext cx="824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Ресурсное обеспечение муниципальных программ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0326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9" y="1222567"/>
            <a:ext cx="936103" cy="540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бюджета  города 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(10 031,5 млн.  руб.)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68144" y="1222567"/>
            <a:ext cx="2970584" cy="1270329"/>
          </a:xfrm>
          <a:prstGeom prst="roundRect">
            <a:avLst/>
          </a:prstGeom>
          <a:solidFill>
            <a:srgbClr val="3BA0B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Человеческий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5 726,6  млн.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65928" y="2844000"/>
            <a:ext cx="2970584" cy="1141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Комфортная  городская  среда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2 853,1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880613" y="4293097"/>
            <a:ext cx="2970583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Совершенствование управления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38,6  млн. руб.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776" y="1222567"/>
            <a:ext cx="1800200" cy="41506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618,3 млн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55776" y="5533032"/>
            <a:ext cx="1800200" cy="1080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Непро-граммные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1367644" y="2790449"/>
            <a:ext cx="1080120" cy="792088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Штриховая стрелка вправо 24"/>
          <p:cNvSpPr/>
          <p:nvPr/>
        </p:nvSpPr>
        <p:spPr>
          <a:xfrm>
            <a:off x="1367644" y="5627009"/>
            <a:ext cx="1080120" cy="792088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14%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Штриховая стрелка вправо 25"/>
          <p:cNvSpPr/>
          <p:nvPr/>
        </p:nvSpPr>
        <p:spPr>
          <a:xfrm>
            <a:off x="4454047" y="1461687"/>
            <a:ext cx="1314400" cy="79208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66,4%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Штриховая стрелка вправо 26"/>
          <p:cNvSpPr/>
          <p:nvPr/>
        </p:nvSpPr>
        <p:spPr>
          <a:xfrm>
            <a:off x="4455476" y="3018775"/>
            <a:ext cx="1314400" cy="792088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33,1%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Штриховая стрелка вправо 27"/>
          <p:cNvSpPr/>
          <p:nvPr/>
        </p:nvSpPr>
        <p:spPr>
          <a:xfrm>
            <a:off x="4446509" y="4481719"/>
            <a:ext cx="1323367" cy="792088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0,5%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6831" y="0"/>
            <a:ext cx="8497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Доля программных расходов в бюджете</a:t>
            </a:r>
          </a:p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города Твери в 2019 году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" y="-14029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41117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 стрелкой 58"/>
          <p:cNvCxnSpPr>
            <a:endCxn id="15" idx="1"/>
          </p:cNvCxnSpPr>
          <p:nvPr/>
        </p:nvCxnSpPr>
        <p:spPr>
          <a:xfrm>
            <a:off x="827584" y="1634239"/>
            <a:ext cx="2592288" cy="0"/>
          </a:xfrm>
          <a:prstGeom prst="straightConnector1">
            <a:avLst/>
          </a:prstGeom>
          <a:ln w="38100">
            <a:solidFill>
              <a:srgbClr val="4BACC6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611" name="TextBox 109610"/>
          <p:cNvSpPr txBox="1"/>
          <p:nvPr/>
        </p:nvSpPr>
        <p:spPr>
          <a:xfrm>
            <a:off x="880623" y="1311073"/>
            <a:ext cx="261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BA0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rgbClr val="3BA0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Человеческий </a:t>
            </a:r>
          </a:p>
          <a:p>
            <a:pPr algn="ctr"/>
            <a:r>
              <a:rPr lang="ru-RU" b="1" dirty="0" smtClean="0">
                <a:solidFill>
                  <a:srgbClr val="3BA0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</a:t>
            </a:r>
            <a:endParaRPr lang="ru-RU" dirty="0">
              <a:solidFill>
                <a:srgbClr val="3BA0BB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23563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9" y="1268761"/>
            <a:ext cx="576063" cy="51845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 программы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19872" y="944724"/>
            <a:ext cx="5328592" cy="13790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культуры, спорта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моло-дежной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города Твери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91878" y="2493883"/>
            <a:ext cx="5400599" cy="208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доступным жильем населения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общественный транспорт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правопорядка и безопасности населения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78863" y="4797152"/>
            <a:ext cx="5400597" cy="1953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собственностью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туризма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Твери</a:t>
            </a:r>
          </a:p>
          <a:p>
            <a:pPr marL="252000" indent="-252000">
              <a:lnSpc>
                <a:spcPct val="85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экономическому развитию города Твери</a:t>
            </a: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880621" y="3564000"/>
            <a:ext cx="2611259" cy="0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899592" y="5656672"/>
            <a:ext cx="2592288" cy="0"/>
          </a:xfrm>
          <a:prstGeom prst="straightConnector1">
            <a:avLst/>
          </a:prstGeom>
          <a:ln w="38100">
            <a:solidFill>
              <a:srgbClr val="7030A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615" name="Прямоугольник 109614"/>
          <p:cNvSpPr/>
          <p:nvPr/>
        </p:nvSpPr>
        <p:spPr>
          <a:xfrm>
            <a:off x="880621" y="3214718"/>
            <a:ext cx="2611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среда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617" name="Прямоугольник 109616"/>
          <p:cNvSpPr/>
          <p:nvPr/>
        </p:nvSpPr>
        <p:spPr>
          <a:xfrm>
            <a:off x="888061" y="5292000"/>
            <a:ext cx="260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Совершенствова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ние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3610" y="21394"/>
            <a:ext cx="8490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Распределение муниципальных программ по направлениям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" y="21394"/>
            <a:ext cx="646604" cy="792089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971600" y="868074"/>
            <a:ext cx="7920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03432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1" y="-6044"/>
            <a:ext cx="646604" cy="7920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1965" y="188640"/>
            <a:ext cx="8130515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0000"/>
              </a:lnSpc>
            </a:pP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образом, прогнозный показатель объема отгруженных товаров, работ и услуг в целом исполнен на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116,2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%, в том числе по обрабатывающим производствам – на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119,8%.  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 descr="Точечная сетка"/>
          <p:cNvGraphicFramePr/>
          <p:nvPr>
            <p:extLst>
              <p:ext uri="{D42A27DB-BD31-4B8C-83A1-F6EECF244321}">
                <p14:modId xmlns:p14="http://schemas.microsoft.com/office/powerpoint/2010/main" xmlns="" val="1648024037"/>
              </p:ext>
            </p:extLst>
          </p:nvPr>
        </p:nvGraphicFramePr>
        <p:xfrm>
          <a:off x="585604" y="908720"/>
          <a:ext cx="7986499" cy="3551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1723331" y="2496108"/>
            <a:ext cx="216367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147,7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млрд. рублей</a:t>
            </a: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5410545" y="1787524"/>
            <a:ext cx="209505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171,5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млрд.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1701" y="4404809"/>
            <a:ext cx="8570779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году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сравнению с 2018 годом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выросло производство пожарных автомобилей (392,3%), пассажирских железнодорожных вагонов (темп роста 117,8%),  комплектующих принадлежностей для автотранспортных средств (162,2%), светильников и осветительных проборов, пластмасс в первичных формах, оборудования для кондиционирования воздуха, мебели, бетона, блоков силикатных, изделий деревянных строительных, материалов нетканых, полуфабрикатов мясных, солода.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199057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86" y="0"/>
            <a:ext cx="646604" cy="7920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5118" y="180020"/>
            <a:ext cx="8518882" cy="432048"/>
          </a:xfrm>
        </p:spPr>
        <p:txBody>
          <a:bodyPr anchor="b"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реализацию муниципальных программ в 2019 году</a:t>
            </a:r>
            <a:endParaRPr lang="ru-RU" sz="2400" dirty="0">
              <a:solidFill>
                <a:srgbClr val="0000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956376" y="87817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3560411158"/>
              </p:ext>
            </p:extLst>
          </p:nvPr>
        </p:nvGraphicFramePr>
        <p:xfrm>
          <a:off x="176406" y="997405"/>
          <a:ext cx="8768492" cy="572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395536" y="3573016"/>
            <a:ext cx="6264696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  <a:tileRect/>
            </a:gra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465790586"/>
              </p:ext>
            </p:extLst>
          </p:nvPr>
        </p:nvGraphicFramePr>
        <p:xfrm>
          <a:off x="6656770" y="1634119"/>
          <a:ext cx="241176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"/>
          <p:cNvSpPr txBox="1"/>
          <p:nvPr/>
        </p:nvSpPr>
        <p:spPr>
          <a:xfrm>
            <a:off x="8208404" y="1312760"/>
            <a:ext cx="626383" cy="3975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5 146,5</a:t>
            </a:r>
            <a:endParaRPr lang="ru-RU" sz="14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1380679591"/>
              </p:ext>
            </p:extLst>
          </p:nvPr>
        </p:nvGraphicFramePr>
        <p:xfrm>
          <a:off x="243904" y="1113866"/>
          <a:ext cx="8648576" cy="5312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31511" y="165211"/>
            <a:ext cx="346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Человеческий капитал</a:t>
            </a:r>
            <a:endParaRPr lang="ru-RU" sz="24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10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17888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5760" y="944724"/>
            <a:ext cx="896448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рамках муниципальных программ по данному направлению: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казана помощь малообеспеченным гражданам и гражданам, оказавшимся в трудной жизненной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экстремальной ситуации (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в денежной форме – 230 гражданам; в натуральном виде –  5 765 гражданам; в виде подарочных наборов –  3 175 гражданам);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редоставлено 22 397 льготных муниципальных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услуги  по помывке в банях и душевых павильонах;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казана социальная поддержка 13 социально ориентированным некоммерческим организациям на реализацию целевых социальных программ (социальных проектов) и 14 социально ориентированным некоммерческим организациям инвалидов и ветеранов на обеспечение части затрат, связанных с осуществлением уставной деятельности;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Осуществлено дистанционное обучение 37 детей с ограниченными возможностями здоровья;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Организована поездка на теплоходе по реке Волга семей с детьми-инвалидами, 105 человек;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Введено 80 новых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 в дошкольных образовательных учреждениях путем строительства объектов и 1 784 места в общеобразовательных организациях;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Доля школьников, обучающихся по Федеральному государственному образовательному стандарту (ФГОС),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общей численности школьников, составила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89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800 школьников обучаются по инклюзивным образовательным технологиям;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каникулярное время в лагерях с дневным пребыванием при общеобразовательных организациях города отдохнуло 4 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657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школьника,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загородных лагерях – 5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941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ребенка,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организованы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походы для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280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обучающихся,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трудоустроен 981 школьник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86" y="0"/>
            <a:ext cx="646604" cy="7920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39414" y="260648"/>
            <a:ext cx="346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I. 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Человеческий капитал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92600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5760" y="1124744"/>
            <a:ext cx="89644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продолжение: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удовлетворенности населения города Твери культурной жизнью в городе Твери достиг 79,2%;</a:t>
            </a:r>
            <a:endParaRPr lang="ru-RU" sz="16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Проведено </a:t>
            </a:r>
            <a:r>
              <a:rPr lang="ru-RU" sz="1600" dirty="0">
                <a:solidFill>
                  <a:srgbClr val="003366"/>
                </a:solidFill>
                <a:latin typeface="Times New Roman"/>
                <a:ea typeface="Times New Roman"/>
              </a:rPr>
              <a:t>52 крупных мероприятия и 22 мероприятия по обращениям общественных организаций с количеством участников 65 000 человек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Привлечено </a:t>
            </a:r>
            <a:r>
              <a:rPr lang="ru-RU" sz="1600" dirty="0">
                <a:solidFill>
                  <a:srgbClr val="003366"/>
                </a:solidFill>
                <a:latin typeface="Times New Roman"/>
                <a:ea typeface="Times New Roman"/>
              </a:rPr>
              <a:t>141 426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систематическим занятиям физической культурой и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спортом;</a:t>
            </a:r>
            <a:endParaRPr lang="ru-RU" sz="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Улучшили жилищные условия </a:t>
            </a:r>
            <a:r>
              <a:rPr lang="ru-RU" sz="1600" dirty="0">
                <a:solidFill>
                  <a:srgbClr val="003366"/>
                </a:solidFill>
                <a:latin typeface="Times New Roman"/>
                <a:ea typeface="Times New Roman"/>
              </a:rPr>
              <a:t>17 молодых </a:t>
            </a:r>
            <a:r>
              <a:rPr lang="ru-RU" sz="1600" dirty="0" smtClean="0">
                <a:solidFill>
                  <a:srgbClr val="003366"/>
                </a:solidFill>
                <a:latin typeface="Times New Roman"/>
                <a:ea typeface="Times New Roman"/>
              </a:rPr>
              <a:t>семей.</a:t>
            </a:r>
            <a:endParaRPr lang="ru-RU" sz="1600" dirty="0" smtClean="0">
              <a:solidFill>
                <a:srgbClr val="0033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44717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19408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3442976968"/>
              </p:ext>
            </p:extLst>
          </p:nvPr>
        </p:nvGraphicFramePr>
        <p:xfrm>
          <a:off x="251520" y="1124744"/>
          <a:ext cx="85689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Заголовок 11"/>
          <p:cNvSpPr txBox="1">
            <a:spLocks/>
          </p:cNvSpPr>
          <p:nvPr/>
        </p:nvSpPr>
        <p:spPr>
          <a:xfrm>
            <a:off x="467544" y="19408"/>
            <a:ext cx="849717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города Твери 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образования города Твери» на 2015-2020 годы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783316023"/>
              </p:ext>
            </p:extLst>
          </p:nvPr>
        </p:nvGraphicFramePr>
        <p:xfrm>
          <a:off x="467544" y="764704"/>
          <a:ext cx="842493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70" y="0"/>
            <a:ext cx="646604" cy="792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404664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4064323205"/>
              </p:ext>
            </p:extLst>
          </p:nvPr>
        </p:nvGraphicFramePr>
        <p:xfrm>
          <a:off x="539552" y="1124744"/>
          <a:ext cx="820891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7584" y="404664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3045858428"/>
              </p:ext>
            </p:extLst>
          </p:nvPr>
        </p:nvGraphicFramePr>
        <p:xfrm>
          <a:off x="539552" y="1268760"/>
          <a:ext cx="82089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1520" y="587727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5 146,5 млн. руб.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476672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39552" y="1556791"/>
          <a:ext cx="8280920" cy="4695906"/>
        </p:xfrm>
        <a:graphic>
          <a:graphicData uri="http://schemas.openxmlformats.org/drawingml/2006/table">
            <a:tbl>
              <a:tblPr/>
              <a:tblGrid>
                <a:gridCol w="828806"/>
                <a:gridCol w="3938996"/>
                <a:gridCol w="1003748"/>
                <a:gridCol w="1254685"/>
                <a:gridCol w="1254685"/>
              </a:tblGrid>
              <a:tr h="448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в возрасте  1 - 6 лет, стоящих на  учете для определения в муниципальные    дошкольные образовательные  учреждения, в общей численности детей в   возрасте 1 - 6 лет   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25,9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детей в   возрасте 1 - 6 лет,  стоящих на учете для определения в  муниципальные  дошкольные  образовательные        учреждения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7 586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7 802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детей в    возрасте 1 - 6 лет в   муниципальном   образовании 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30 096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30 125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в возрасте  1 - 6 лет, получающих  дошкольную     образовательную услугу и (или) услугу по их   содержанию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муниципальных образовательных учреждениях, 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общей   численности детей в  возрасте 1 - 6 лет  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82,3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76,1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детей в возрасте  1 - 6 лет, получающих  дошкольную     образовательную услугу и (или) услугу по их содержанию в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муниципальных образовательных учреждениях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22 575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22 936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260648"/>
            <a:ext cx="7772400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Дополнительные показатели по отрасли «Образование»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908720"/>
          <a:ext cx="8424935" cy="5257394"/>
        </p:xfrm>
        <a:graphic>
          <a:graphicData uri="http://schemas.openxmlformats.org/drawingml/2006/table">
            <a:tbl>
              <a:tblPr/>
              <a:tblGrid>
                <a:gridCol w="680803"/>
                <a:gridCol w="4169918"/>
                <a:gridCol w="1021204"/>
                <a:gridCol w="1276505"/>
                <a:gridCol w="1276505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 номинальная начисленная заработная плата   работников    муниципальных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дошкольных образовательных   учреждений            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21 006,4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22 265,9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  численность работников муниципальных    дошкольных     образовательных    учреждений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3 788,6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3 668,5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 муниципальных  дошкольных образовательных    учреждений, здания  которых находятся в  аварийном состоянии или   требуют капитального   ремонта, в общем числе  муниципальных     дошкольных   образовательных   учреждений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число муниципальных дошкольных общеобразовательных учреждений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выпускников   муниципальных общеобразовательных  учреждений, сдавших  единый государственный экзамен по русскому языку и математике, в общей численности   выпускников муниципальных общеобразовательных  учреждений, сдававших  единый государственный экзамен по данным    предметам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1600" y="476672"/>
            <a:ext cx="1343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355" y="188640"/>
            <a:ext cx="8856984" cy="5193566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Динамика </a:t>
            </a:r>
            <a:r>
              <a:rPr lang="ru-RU" sz="1800" b="1" i="1" dirty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темпов роста объемов отгруженных товаров</a:t>
            </a: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800" b="1" i="1" dirty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выполненных работ </a:t>
            </a: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и </a:t>
            </a:r>
            <a:r>
              <a:rPr lang="ru-RU" sz="1800" b="1" i="1" dirty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услуг крупными и средними предприятиями города </a:t>
            </a:r>
            <a:r>
              <a:rPr lang="ru-RU" sz="1800" b="1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Твери в 2019 году</a:t>
            </a:r>
          </a:p>
          <a:p>
            <a:pPr marL="0" indent="0" algn="r">
              <a:lnSpc>
                <a:spcPct val="90000"/>
              </a:lnSpc>
              <a:buNone/>
            </a:pPr>
            <a:endParaRPr lang="ru-RU" sz="1200" i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ru-RU" sz="1400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нарастающим </a:t>
            </a:r>
            <a:r>
              <a:rPr lang="ru-RU" sz="1400" i="1" dirty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итогом, в % к </a:t>
            </a:r>
            <a:r>
              <a:rPr lang="ru-RU" sz="1400" i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2018 году</a:t>
            </a:r>
            <a:endParaRPr lang="ru-RU" sz="1400" i="1" dirty="0">
              <a:solidFill>
                <a:srgbClr val="0033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18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4" y="44624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 descr="Точечная сетка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53079026"/>
              </p:ext>
            </p:extLst>
          </p:nvPr>
        </p:nvGraphicFramePr>
        <p:xfrm>
          <a:off x="112182" y="836787"/>
          <a:ext cx="899913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96013" y="4293096"/>
            <a:ext cx="86202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90000"/>
              </a:lnSpc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Повышение объемов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отгрузки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обеспечено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13-ти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видам экономической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деятельности. </a:t>
            </a:r>
          </a:p>
          <a:p>
            <a:pPr indent="361950" algn="just">
              <a:lnSpc>
                <a:spcPct val="90000"/>
              </a:lnSpc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Лидирующие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темпы роста в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году: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- резиновых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пластмассовых изделий – 162,9%;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организаций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ремонту и монтажу машин и оборудования – 158%;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напитков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– 137,1%;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компьютеров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, электронных и оптических изделий – 135,4%;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прочих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транспортных средств и оборудования – 134,2%;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готовых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металлических изделии – 115,6%;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мебели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– 113,7%;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лекарственных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средств и материалов, применяемые в медицинских целях – 113,7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94" y="4869160"/>
            <a:ext cx="932620" cy="81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453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60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780689"/>
          <a:ext cx="8280921" cy="5557972"/>
        </p:xfrm>
        <a:graphic>
          <a:graphicData uri="http://schemas.openxmlformats.org/drawingml/2006/table">
            <a:tbl>
              <a:tblPr/>
              <a:tblGrid>
                <a:gridCol w="826152"/>
                <a:gridCol w="3706563"/>
                <a:gridCol w="1005433"/>
                <a:gridCol w="1348092"/>
                <a:gridCol w="1394681"/>
              </a:tblGrid>
              <a:tr h="504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выпускников    муниципальных    общеобразовательных   учреждений, не   получивших аттестат о  среднем (полном)   образовании, в общей   численности выпускников муниципальных    общеобразовательных  учреждений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обучающихся выпускного класса  общеобразовательных  учреждений,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получивших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аттестат о  среднем (полном)    образовании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обучающихся выпускного класса   интернатных общеобразовательных  учреждений,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получивших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аттестат о  среднем (полном)    образовании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  номинальная начисленная заработная плата работников  муниципальных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общеобразовательных   учреждений,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608,2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25 885,9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 учителей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27 231,2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28 748,9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   численность работников  муниципальных  общеобразовательных  учреждений,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4 501,7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4 465,8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 учителей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2 180,1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2 156,8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3568" y="404664"/>
            <a:ext cx="1343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61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052735"/>
          <a:ext cx="8352928" cy="5157929"/>
        </p:xfrm>
        <a:graphic>
          <a:graphicData uri="http://schemas.openxmlformats.org/drawingml/2006/table">
            <a:tbl>
              <a:tblPr/>
              <a:tblGrid>
                <a:gridCol w="835293"/>
                <a:gridCol w="4009405"/>
                <a:gridCol w="912414"/>
                <a:gridCol w="1191704"/>
                <a:gridCol w="1404112"/>
              </a:tblGrid>
              <a:tr h="576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   общеобразовательных   учреждений, здания    которых находятся в    аварийном состоянии или требуют капитального   ремонта, в общем числе  муниципальных   общеобразовательных учреждений            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Расходы бюджета города на общее образование в  расчете на 1   обучающегося в   муниципальных     общеобразовательных   учреждениях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83 928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68 218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число муниципальных общеобразовательных учреждений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Общая численность  обучающихся в  муниципальных общеобразовательных    учреждениях     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45 436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47 247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детей в возрасте  5 - 18 лет, получающих  услуги по    дополнительному  образованию в организациях различной  организационно-правовой  формы и формы    собственности, в общей численности детей  данной возрастной   группы 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95,3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71600" y="476672"/>
            <a:ext cx="1343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939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1032075" y="116633"/>
            <a:ext cx="7632700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города Твери</a:t>
            </a:r>
            <a:b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«Развитие культуры города Твери» на 2015-2020 годы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439870153"/>
              </p:ext>
            </p:extLst>
          </p:nvPr>
        </p:nvGraphicFramePr>
        <p:xfrm>
          <a:off x="539552" y="1628800"/>
          <a:ext cx="82089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723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874723861"/>
              </p:ext>
            </p:extLst>
          </p:nvPr>
        </p:nvGraphicFramePr>
        <p:xfrm>
          <a:off x="539552" y="1268760"/>
          <a:ext cx="82089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-5898" y="5946955"/>
            <a:ext cx="90364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396,2 млн. руб.</a:t>
            </a:r>
            <a:endParaRPr lang="ru-RU" sz="1700" b="1" dirty="0">
              <a:solidFill>
                <a:srgbClr val="410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4" y="332656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188640"/>
            <a:ext cx="792961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Дополнительные показатели по отрасли «Культура»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1285860"/>
          <a:ext cx="8534752" cy="4924512"/>
        </p:xfrm>
        <a:graphic>
          <a:graphicData uri="http://schemas.openxmlformats.org/drawingml/2006/table">
            <a:tbl>
              <a:tblPr/>
              <a:tblGrid>
                <a:gridCol w="775885"/>
                <a:gridCol w="4401281"/>
                <a:gridCol w="857256"/>
                <a:gridCol w="1285884"/>
                <a:gridCol w="1214446"/>
              </a:tblGrid>
              <a:tr h="55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  номинальная начисленная заработная плата   работников    муниципальных  учреждений культуры   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30 006,5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30 334,0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численность работников  муниципальных  учреждений культуры   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453,6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453,6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учреждений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культуры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здания которых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находятся в аварийном  состоянии или требуют  капитального ремонта, в общем количестве  муниципальных  учреждений культуры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33,3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объектов  культурного наследия,  находящихся в    муниципальной   собственности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требующих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консервации  или реставрации,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общем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количестве   объектов культурного   наследия, находящихся в  муниципальной  собственности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объектов культурного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наследия, находящихся в  муниципальной 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собственности 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(с учетом памятников монументального искусства - 12 ед.)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792088" y="12794"/>
            <a:ext cx="8100392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b="1" dirty="0" smtClean="0">
                <a:solidFill>
                  <a:srgbClr val="6B01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города Твери «Развитие физической культуры, спорта и молодежной политики города Твери» на 2015-2020 годы </a:t>
            </a:r>
            <a:endParaRPr lang="ru-RU" sz="2400" dirty="0">
              <a:solidFill>
                <a:srgbClr val="003366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676175850"/>
              </p:ext>
            </p:extLst>
          </p:nvPr>
        </p:nvGraphicFramePr>
        <p:xfrm>
          <a:off x="467544" y="1412776"/>
          <a:ext cx="828092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027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362561671"/>
              </p:ext>
            </p:extLst>
          </p:nvPr>
        </p:nvGraphicFramePr>
        <p:xfrm>
          <a:off x="539552" y="112474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1520" y="5877272"/>
            <a:ext cx="88924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B0154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107,6 млн. руб.</a:t>
            </a:r>
            <a:endParaRPr lang="ru-RU" sz="1700" b="1" dirty="0">
              <a:solidFill>
                <a:srgbClr val="6B01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604" y="782062"/>
            <a:ext cx="14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14348" y="1928802"/>
          <a:ext cx="7959829" cy="3509582"/>
        </p:xfrm>
        <a:graphic>
          <a:graphicData uri="http://schemas.openxmlformats.org/drawingml/2006/table">
            <a:tbl>
              <a:tblPr/>
              <a:tblGrid>
                <a:gridCol w="811196"/>
                <a:gridCol w="3382693"/>
                <a:gridCol w="941485"/>
                <a:gridCol w="1471300"/>
                <a:gridCol w="1353155"/>
              </a:tblGrid>
              <a:tr h="564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 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 2019 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9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номинальная начисленная заработная плата    работников   муниципальных  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учреждений физической  культуры и спорта  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25 618,63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25 618,63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численность работников муниципальных учреждений физической культуры и спорта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145,9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 населения,  систематически   занимающегося   физической культурой и  спортом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36,2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404664"/>
            <a:ext cx="7772400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Дополнительные показатели по отрасли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«Физическая культура и спорт»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7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792088" y="0"/>
            <a:ext cx="8100392" cy="53144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города Твери «Социальная поддержка населения города Твери» на 2015-2020 годы</a:t>
            </a:r>
            <a:endParaRPr lang="ru-RU" sz="2400" dirty="0">
              <a:solidFill>
                <a:srgbClr val="003366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4281420950"/>
              </p:ext>
            </p:extLst>
          </p:nvPr>
        </p:nvGraphicFramePr>
        <p:xfrm>
          <a:off x="539552" y="112474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1520" y="5877272"/>
            <a:ext cx="88924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76,3 млн. руб.</a:t>
            </a:r>
            <a:endParaRPr lang="ru-RU" sz="17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69</a:t>
            </a:fld>
            <a:endParaRPr lang="ru-RU" dirty="0"/>
          </a:p>
        </p:txBody>
      </p:sp>
      <p:graphicFrame>
        <p:nvGraphicFramePr>
          <p:cNvPr id="8" name="Содержимое 5"/>
          <p:cNvGraphicFramePr>
            <a:graphicFrameLocks/>
          </p:cNvGraphicFramePr>
          <p:nvPr/>
        </p:nvGraphicFramePr>
        <p:xfrm>
          <a:off x="500034" y="1500174"/>
          <a:ext cx="8358246" cy="4786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843"/>
                <a:gridCol w="4535941"/>
                <a:gridCol w="928694"/>
                <a:gridCol w="1071570"/>
                <a:gridCol w="714380"/>
                <a:gridCol w="785818"/>
              </a:tblGrid>
              <a:tr h="717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публичного обязательства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получателей, чел.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Периодичность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 на 201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Факт за 201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год, тыс.руб.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71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Ежемесячная денежная выплата гражданам, удостоенным звания "Почетный  гражданин города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Твери“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соответствии с решением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Тверской городской Думы от 01.06.2009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№ 109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(149)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453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</a:tr>
              <a:tr h="497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Ежемесячная денежная выплата в соответствии с решением Тверской городской Думы от 06.06.2003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№ 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</a:tr>
              <a:tr h="1071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Адресная социальная помощь гражданам, удостоенным государственных наград (почетных званий) в социальной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сфере в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соответствии с решением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Тверской городской Думы от 29.01.2010 № 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4 201,0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4197,8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EFD2D1"/>
                    </a:solidFill>
                  </a:tcPr>
                </a:tc>
              </a:tr>
              <a:tr h="1428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Адресная социальная помощь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ветеранам боевых действий, уволенным в запас и ставшим инвалидами вследствие ранения, контузии, увечья или заболевания, полученных при исполнении служебных обязанностей  в районах боевых действий в соответствии с решением Тверской городской Думы от  25.11.2014 № 451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Ежемесячно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1 164,0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1161,5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5E4E3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99592" y="18864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на выплату публичных нормативных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обязательств в 201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7195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60648"/>
            <a:ext cx="8856984" cy="380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9830" y="168139"/>
            <a:ext cx="83766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Наблюдаемая динамика нарастания объемов производства обеспечивается расширением рынка заказов и  сбыта промышленной продукции и стабильной производственно-финансовой деятельностью хозяйствующих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субъектов. В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результате – растет индустриальный потенциал города.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165558591"/>
              </p:ext>
            </p:extLst>
          </p:nvPr>
        </p:nvGraphicFramePr>
        <p:xfrm>
          <a:off x="215516" y="1700808"/>
          <a:ext cx="864096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13071" y="1297739"/>
            <a:ext cx="72368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003366"/>
                </a:solidFill>
                <a:latin typeface="Times New Roman"/>
                <a:ea typeface="Times New Roman"/>
              </a:rPr>
              <a:t>Динамика объемов и темпов роста отгруженных товаров </a:t>
            </a:r>
            <a:br>
              <a:rPr lang="ru-RU" sz="1700" b="1" i="1" dirty="0">
                <a:solidFill>
                  <a:srgbClr val="003366"/>
                </a:solidFill>
                <a:latin typeface="Times New Roman"/>
                <a:ea typeface="Times New Roman"/>
              </a:rPr>
            </a:br>
            <a:r>
              <a:rPr lang="ru-RU" sz="1700" b="1" i="1" dirty="0">
                <a:solidFill>
                  <a:srgbClr val="003366"/>
                </a:solidFill>
                <a:latin typeface="Times New Roman"/>
                <a:ea typeface="Times New Roman"/>
              </a:rPr>
              <a:t>(работ и услуг) обрабатывающими производствами </a:t>
            </a:r>
            <a:r>
              <a:rPr lang="ru-RU" sz="1700" b="1" i="1" dirty="0" smtClean="0">
                <a:solidFill>
                  <a:srgbClr val="003366"/>
                </a:solidFill>
                <a:latin typeface="Times New Roman"/>
                <a:ea typeface="Times New Roman"/>
              </a:rPr>
              <a:t> в 2017-2019 годах</a:t>
            </a:r>
            <a:endParaRPr lang="ru-RU" sz="1700" b="1" i="1" dirty="0">
              <a:solidFill>
                <a:srgbClr val="003366"/>
              </a:solidFill>
              <a:latin typeface="Times New Roman"/>
              <a:ea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179106" cy="15090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woPt" dir="t"/>
          </a:scene3d>
          <a:sp3d prstMaterial="dkEdge">
            <a:bevelT/>
            <a:bevelB w="101600" prst="ribl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828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234204702"/>
              </p:ext>
            </p:extLst>
          </p:nvPr>
        </p:nvGraphicFramePr>
        <p:xfrm>
          <a:off x="195610" y="1052736"/>
          <a:ext cx="8752780" cy="5466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21600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7194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1643" y="1268760"/>
            <a:ext cx="864096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ru-RU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 жилищной сфере: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Приобретено 56 квартир для детей-сирот и детей, оставшихся без попечения родителей.</a:t>
            </a:r>
            <a:endParaRPr lang="ru-RU" sz="16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Предоставлены единовременные денежные выплаты 8 многодетным семьям на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приобретение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жилья.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Предоставлены социальные выплаты на приобретение жилья 17 молодым семьям.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Снесено 3 расселенных аварийных многоквартирных дома.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 капитальный ремонт 3 жилых домов, находящихся в муниципальной собственности и не включенных в региональную программу по проведению капитального ремонта.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Отремонтировано 49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жилых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помещений,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находящихся в муниципальной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собственности.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Заменено 299 приборов учета коммунальных ресурсов и 7 газовых плит в жилых помещениях, находящихся в муниципальной собственности.</a:t>
            </a:r>
            <a:endParaRPr lang="ru-RU" sz="1600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Полностью расселены наниматели 3 помещений (8 человек) из аварийного жилищного фонда. Выплачено возмещение за изымаемые имущество 7-ми собственникам 5-</a:t>
            </a:r>
            <a:r>
              <a:rPr lang="ru-RU" sz="1600" dirty="0" err="1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жилых помещений.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Обустроены пандусами места проживания инвалидов-колясочников по 3 адресам.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252" y="0"/>
            <a:ext cx="646604" cy="7920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1600" y="21600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24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109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786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1032075" y="116632"/>
            <a:ext cx="7632700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«Обеспечение доступным жильем населения города Твери»  на 2015-2020 годы </a:t>
            </a:r>
            <a:b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3366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460014152"/>
              </p:ext>
            </p:extLst>
          </p:nvPr>
        </p:nvGraphicFramePr>
        <p:xfrm>
          <a:off x="539552" y="1397000"/>
          <a:ext cx="828092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5536" y="5949280"/>
            <a:ext cx="86409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F3505"/>
                </a:solidFill>
                <a:latin typeface="Times New Roman" pitchFamily="18" charset="0"/>
                <a:cs typeface="Times New Roman" pitchFamily="18" charset="0"/>
              </a:rPr>
              <a:t>Всего на реализацию </a:t>
            </a:r>
            <a:r>
              <a:rPr lang="ru-RU" sz="1700" b="1" dirty="0" smtClean="0">
                <a:solidFill>
                  <a:srgbClr val="6F3505"/>
                </a:solidFill>
                <a:latin typeface="Times New Roman" pitchFamily="18" charset="0"/>
                <a:cs typeface="Times New Roman" pitchFamily="18" charset="0"/>
              </a:rPr>
              <a:t>муниципальной</a:t>
            </a:r>
            <a:r>
              <a:rPr lang="ru-RU" sz="1600" b="1" dirty="0" smtClean="0">
                <a:solidFill>
                  <a:srgbClr val="6F3505"/>
                </a:solidFill>
                <a:latin typeface="Times New Roman" pitchFamily="18" charset="0"/>
                <a:cs typeface="Times New Roman" pitchFamily="18" charset="0"/>
              </a:rPr>
              <a:t> программы в 2019 году направлено 166,2 млн. руб.</a:t>
            </a:r>
            <a:endParaRPr lang="ru-RU" sz="1600" b="1" dirty="0">
              <a:solidFill>
                <a:srgbClr val="6F350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5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99592" y="980728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51520" y="6381328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260648"/>
            <a:ext cx="7772400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Дополнительные показатели по отрасли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«Жилищно-коммунальное хозяйство»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58" y="1628800"/>
          <a:ext cx="8319298" cy="3932008"/>
        </p:xfrm>
        <a:graphic>
          <a:graphicData uri="http://schemas.openxmlformats.org/drawingml/2006/table">
            <a:tbl>
              <a:tblPr/>
              <a:tblGrid>
                <a:gridCol w="758458"/>
                <a:gridCol w="4752528"/>
                <a:gridCol w="1368152"/>
                <a:gridCol w="1440160"/>
              </a:tblGrid>
              <a:tr h="817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Ед.изм.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618" marR="576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Общая площадь жилых   помещений, приходящаяся в среднем на одного  жителя,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всего,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кв. м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том числе введенная за 1 год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кв. м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0,5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Общая площадь жилых   помещений       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тыс.кв. м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11 256,2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населения, 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получившего жилые помещения и улучшившего жилищные условия,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общей  численности населения, состоящего на учете в   качестве нуждающегося в  жилых помещениях     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94802"/>
            <a:ext cx="892899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ru-RU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b="1" u="sng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сфере коммунального хозяйства: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рамках подготовки коммунального хозяйства города Твери к новому отопительному сезону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2019 году:</a:t>
            </a:r>
          </a:p>
          <a:p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проведены работы по ремонту оборудования на ЦТП «Благоева-3, корп.1» и ЦТП «Виноградова-10»;</a:t>
            </a:r>
          </a:p>
          <a:p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оплачены услуги по эксплуатации и техническому обслуживанию муниципальной модульной котельной, расположенной по адресу: город Тверь, ул. Шишкова, д. 97; </a:t>
            </a:r>
          </a:p>
          <a:p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 выдано 10 паспортов готовности </a:t>
            </a:r>
            <a:r>
              <a:rPr lang="ru-RU" sz="16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организаций к отопительному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сезону.</a:t>
            </a: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ходе капитального ремонта муниципальных тепловых сетей в городе Твери выполнены ремонтные работы на участках теплотрасс общей протяженностью 3,9 км.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Изготовлена первичная техническая документация на 14,0 км бесхозяйных  подземных, транзитных и наземных  инженерных сетей:</a:t>
            </a:r>
          </a:p>
          <a:p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- 1,0 км сетей теплоснабжения;</a:t>
            </a:r>
          </a:p>
          <a:p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- 5,1 км сетей водоснабжения и водоотведения;</a:t>
            </a:r>
          </a:p>
          <a:p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- 7,9 км сетей электроснабжения.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Обеспечена поставка электрической энергии на газораспределительный пункт, расположенный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поселке </a:t>
            </a:r>
            <a:r>
              <a:rPr lang="ru-RU" sz="16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Мамулино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целях надежной эксплуатации систем инженерного обеспечения:</a:t>
            </a:r>
          </a:p>
          <a:p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- заключен  муниципальный контракт на техническое обслуживание 1,9 км бесхозяйных газопроводов;</a:t>
            </a:r>
          </a:p>
          <a:p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- заключен муниципальный контракт на техническое обслуживание 10,1 км муниципальных газопроводов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46604" y="792089"/>
            <a:ext cx="8497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71600" y="21600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859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3" y="980728"/>
            <a:ext cx="871296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продолжение: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Актуализирована схема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теплоснабжения в административных границах муниципального образования городского округа город Тверь на период до 2028 по состоянию на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2020 год (оплата работ осуществлена в 2020 году).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Важным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направлением муниципальной программы в 2019 году стала реализация мероприятий национального проекта «Экология»: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аключен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муниципальный контракт (от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20.11.2019)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ООО «Современные системы реновации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по модернизации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(реконструкция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нитки водовода от </a:t>
            </a:r>
            <a:r>
              <a:rPr lang="ru-RU" sz="1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Тверецкого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водозабора до дюкера Восточного моста с Ду600 на Ду800,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протяжённостью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7500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 Мероприятие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относится к региональному проекту «Чистая вода (Тверская область)», входящему в федеральный проект «Чистая вода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аключен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муниципальный контракт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(от 19.12.2019) с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АО «РОТЕК» на выполнение работ по реконструкции блока биологической очистки очистных сооружений канализации города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Твери. Мероприятие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относится к региональному проекту «Оздоровление Волги (Тверская область)», входящему в федеральный проект «Оздоровление Волги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11560" y="807309"/>
            <a:ext cx="8532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08025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637249" y="838155"/>
            <a:ext cx="8506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355" y="15688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899592" y="-30170"/>
            <a:ext cx="7632700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«Коммунальное хозяйство города Твери» на 2015-2020 годы </a:t>
            </a:r>
            <a:endParaRPr lang="ru-RU" sz="2400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556293933"/>
              </p:ext>
            </p:extLst>
          </p:nvPr>
        </p:nvGraphicFramePr>
        <p:xfrm>
          <a:off x="503548" y="1196752"/>
          <a:ext cx="828092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3528" y="5780003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372,2 млн.руб.</a:t>
            </a:r>
            <a:endParaRPr 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1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486" y="652049"/>
            <a:ext cx="892899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  сферах  дорожного  хозяйства  и  благоустройства:</a:t>
            </a:r>
          </a:p>
          <a:p>
            <a:pPr marL="0" marR="0" lv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Установлено 9 новых светофорных объектов.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Установлено 1 355 дорожных знаков.</a:t>
            </a: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национального проекта «Безопасные и качественные автомобильные дороги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отремонтировано 24 объекта улично-дорожной сети общей протяженностью 35,6 км.</a:t>
            </a: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1600" baseline="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Отремонтирована автомобильная дорога по ул. Луначарского общей площадью 12,1 тыс. кв. 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Велись работы по ремонту путепровода по объекту «Капитальный ремонт путепровода через Октябрьскую железную дорогу в створе Бурашевского шоссе в Московском районе».</a:t>
            </a: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Выполнена корректировка проектной документации,  получено положительное заключение  о подтверждении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достоверности стоимости строительства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по объекту «Автодорога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по ул. Бортниковская (в т.ч. ПИР)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Разработана проектно-сметная документация по объекту «Ремонт автомобильной дороги общего пользования на территории города Твери по адресу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ул. Крылова (ул. А. Дементьева – ул. Салтыкова-Щедрина) – ремонт тротуаров, в т.ч. по ул. Салтыкова-Щедрина».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1450" marR="0" lvl="0" indent="-1714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Прочищено 1 740 пог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онных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метров водоотводных канав на дорогах города.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Выполнены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благоустройству сквера на улице Можайского (25,0 тыс. кв. м), сквера в поселке Химинститута (12,7 тыс. кв. м), сквера на площади Михаила Тверского  (8,2 тыс. кв. м); по капитальному ремонту фонтанов и покрытия площади у стелы «Тверь – город Воинской Славы (12,5 тыс. кв. м); по оснащению общественной территории «Бульвар Цанова» системами освещения и видеонаблюдения (установка камер видеонаблюдения 2 шт., модуля автоматического управления уличного освещения) и оснащению общественной территории «Аллея Славы» системами освещения и видеонаблюдения (установка камер видеонаблюдения 3 шт., модуля автоматического управления уличного освещения).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1663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0237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988361"/>
            <a:ext cx="86858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продолжение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Отремонтировано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асфальтобетонное покрытие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дворовых территорий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МКД (35,9 тыс. кв. м); </a:t>
            </a:r>
            <a:b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ППМИ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благоустроены 22 дворовые территории.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Выполнены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по ремонту и содержанию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147 детских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спортивных площадок.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Произведена валка и омолаживающая обрезка 2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764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деревьев. 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Обеспечено функционирование 10 фонтанов.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Вывезено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4,9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куб. м мусора с территории города.</a:t>
            </a: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Демонтированы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 нестационарных объектов и 1 рекламная конструкция.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145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78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99592" y="764704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99592" y="21291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70" y="50788"/>
            <a:ext cx="646604" cy="7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9630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27584" y="126876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291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931288" y="44624"/>
            <a:ext cx="8100392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 «Дорожное хозяйство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общественный транспорт города Твери»  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2015-2020 годы </a:t>
            </a:r>
            <a:endParaRPr lang="ru-RU" sz="2400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228007460"/>
              </p:ext>
            </p:extLst>
          </p:nvPr>
        </p:nvGraphicFramePr>
        <p:xfrm>
          <a:off x="539552" y="1268760"/>
          <a:ext cx="82089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5536" y="5884965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</a:t>
            </a:r>
            <a:r>
              <a:rPr 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году направлено 1 </a:t>
            </a:r>
            <a:r>
              <a:rPr 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692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4" y="44624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8480" y="1531545"/>
            <a:ext cx="41026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Структура субъектов малого и среднего </a:t>
            </a:r>
            <a:r>
              <a:rPr lang="ru-RU" sz="17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предпринимательства в 2019 году</a:t>
            </a:r>
            <a:endParaRPr lang="ru-RU" sz="1700" b="1" i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2699792" y="2243838"/>
            <a:ext cx="387855" cy="25400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1600" b="1" i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61</a:t>
            </a:r>
            <a:endParaRPr lang="ru-RU" sz="2400" b="1" i="1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5445224"/>
            <a:ext cx="913941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Наибольшая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доля субъектов МСП в общем числе традиционно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остается за оптовой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розничной торговлей, ремонтом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автотранспортных средств, бытовых изделий и предметов личного пользования (32,2%),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транспортировкой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хранением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(9,4%),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строительством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(6,2%).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56176" y="1532535"/>
            <a:ext cx="2502588" cy="1562690"/>
          </a:xfrm>
          <a:prstGeom prst="rect">
            <a:avLst/>
          </a:prstGeom>
          <a:pattFill prst="narVert">
            <a:fgClr>
              <a:schemeClr val="lt1"/>
            </a:fgClr>
            <a:bgClr>
              <a:schemeClr val="accent1">
                <a:lumMod val="20000"/>
                <a:lumOff val="80000"/>
              </a:schemeClr>
            </a:bgClr>
          </a:patt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</a:p>
          <a:p>
            <a:pPr algn="ctr"/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3 518 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субъектов МСП,  в том числе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2,1 тыс. ИП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613662556"/>
              </p:ext>
            </p:extLst>
          </p:nvPr>
        </p:nvGraphicFramePr>
        <p:xfrm>
          <a:off x="380507" y="2242694"/>
          <a:ext cx="4829667" cy="3236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8437" y="259706"/>
            <a:ext cx="846097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предпринимательство.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соответствии со сведениями единого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реестра субъектов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малого и среднего предпринимательства,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ведение которого  осуществляется 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Федеральной налоговой службой, на 1 января 2020 года в городе Твери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учтено </a:t>
            </a:r>
            <a:b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23,2 тыс. субъектов малого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среднего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предпринимательства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(далее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МСП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7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80" y="42299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9 761</a:t>
            </a:r>
            <a:endParaRPr lang="ru-RU" sz="16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3615" y="2348880"/>
            <a:ext cx="50405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948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62833" y="3534048"/>
            <a:ext cx="105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23 211</a:t>
            </a:r>
            <a:endParaRPr lang="ru-RU" sz="2400" b="1" u="sng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1485417335 b5c89d063ea54dc5c0f9794c7e21fe9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0505" y="3356992"/>
            <a:ext cx="2502588" cy="18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899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449733" y="980728"/>
            <a:ext cx="8602218" cy="20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1026541" y="7676"/>
            <a:ext cx="7632700" cy="10081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 «Формирование современной городской среды» 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2018-2024 годы</a:t>
            </a:r>
            <a:endParaRPr lang="ru-RU" sz="2400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539552" y="1268760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467544" y="1397000"/>
          <a:ext cx="820891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3516182794"/>
              </p:ext>
            </p:extLst>
          </p:nvPr>
        </p:nvGraphicFramePr>
        <p:xfrm>
          <a:off x="323528" y="980728"/>
          <a:ext cx="847001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539552" y="1268760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4442" y="587727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621,6 млн.руб.</a:t>
            </a:r>
            <a:endParaRPr lang="ru-RU" sz="1600" b="1" dirty="0">
              <a:solidFill>
                <a:srgbClr val="58267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467544" y="1397000"/>
          <a:ext cx="820891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733517548"/>
              </p:ext>
            </p:extLst>
          </p:nvPr>
        </p:nvGraphicFramePr>
        <p:xfrm>
          <a:off x="179512" y="1124743"/>
          <a:ext cx="8640960" cy="503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39552" y="9087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0736" y="908720"/>
            <a:ext cx="8712968" cy="470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" u="sng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направления:</a:t>
            </a:r>
          </a:p>
          <a:p>
            <a:endParaRPr lang="ru-RU" sz="400" u="sng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событий (дат)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субъектов малого и среднего бизнеса;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субъектам малого и среднего предпринимательства оказана поддержка в общем объеме  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600,0 тыс. рублей;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государственных услуг Российской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Федерации;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портала бронирования путевок в муниципальные детские лагеря https://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leto.tver.ru;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арендаторов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нежилых помещений смогли осуществить «льготную» приватизацию арендуемого имущества в рамках Федерального закона от 22.07.2008 №159-ФЗ;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69 124 объекта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в муниципальную собственность на основании решений Тверской городской Думы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инвентаризация 3 929 объектов;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бесплатно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многодетным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под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жилищное строительство и личное подсобное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уристский поток в городе Твери оценивается на уровне 180 тыс. человек.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44107" y="147725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Совершенствование управления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7" y="-17486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61835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695249" y="980728"/>
            <a:ext cx="8448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648072" y="1"/>
            <a:ext cx="8495928" cy="79208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города Твери «Обеспечение правопорядка и безопасности населения</a:t>
            </a:r>
            <a:r>
              <a:rPr lang="en-US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города Твери»</a:t>
            </a:r>
            <a:r>
              <a:rPr lang="en-US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2015-2020 годы </a:t>
            </a:r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866774966"/>
              </p:ext>
            </p:extLst>
          </p:nvPr>
        </p:nvGraphicFramePr>
        <p:xfrm>
          <a:off x="539552" y="1268760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6021288"/>
            <a:ext cx="910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на реализацию муниципальной программы в 2019 году направлено 0,9 млн. руб.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2088" y="116632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муниципальные программы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84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32700" cy="100716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</a:br>
            <a:endParaRPr lang="ru-RU" sz="2000" b="1" dirty="0">
              <a:solidFill>
                <a:srgbClr val="1E605A"/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276872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611560" y="1484784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23528" y="2204864"/>
            <a:ext cx="2026693" cy="70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95536" y="1484784"/>
          <a:ext cx="83529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528348282"/>
              </p:ext>
            </p:extLst>
          </p:nvPr>
        </p:nvGraphicFramePr>
        <p:xfrm>
          <a:off x="323528" y="947286"/>
          <a:ext cx="8424936" cy="5436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18"/>
          <p:cNvGrpSpPr/>
          <p:nvPr/>
        </p:nvGrpSpPr>
        <p:grpSpPr>
          <a:xfrm>
            <a:off x="3385058" y="4749924"/>
            <a:ext cx="5391959" cy="1568307"/>
            <a:chOff x="6912767" y="-148666"/>
            <a:chExt cx="5391959" cy="1986035"/>
          </a:xfrm>
        </p:grpSpPr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 rot="5400000">
              <a:off x="8615729" y="-1851628"/>
              <a:ext cx="1986035" cy="5391959"/>
            </a:xfrm>
            <a:prstGeom prst="round2SameRect">
              <a:avLst/>
            </a:prstGeom>
            <a:solidFill>
              <a:schemeClr val="accent3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6963754" y="64734"/>
              <a:ext cx="5295009" cy="1559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Участие в международных и внутренних туристских выставках, межрегиональных и областных туристских форумах, конференциях, семинарах и т.д.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Участие в организации и проведении мероприятий, посвященных развитию событийного и культурно-познавательного туризма.</a:t>
              </a:r>
              <a:endParaRPr lang="ru-RU" sz="1300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kern="12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Оказание туристско-информационных услуг в рамках муниципального задания.</a:t>
              </a:r>
              <a:endParaRPr lang="ru-RU" sz="1300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0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85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32700" cy="100716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</a:br>
            <a:endParaRPr lang="ru-RU" sz="2000" b="1" dirty="0">
              <a:solidFill>
                <a:srgbClr val="1E605A"/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276872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611560" y="1484784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23528" y="2204864"/>
            <a:ext cx="2026693" cy="70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95536" y="1484784"/>
          <a:ext cx="83529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200906665"/>
              </p:ext>
            </p:extLst>
          </p:nvPr>
        </p:nvGraphicFramePr>
        <p:xfrm>
          <a:off x="395536" y="980728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8072" y="13443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муниципальные программы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86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759003797"/>
              </p:ext>
            </p:extLst>
          </p:nvPr>
        </p:nvGraphicFramePr>
        <p:xfrm>
          <a:off x="178732" y="1832050"/>
          <a:ext cx="8964488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4865" y="908720"/>
            <a:ext cx="8731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Интегральный показатель эффективности реализации муниципальных программ по 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«Человеческий капитал»</a:t>
            </a:r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составил 92,3%, в 2019 году –  97,6%, в том числе в разрезе программ: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0"/>
            <a:ext cx="7932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Эффективность реализации муниципальных программ 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2018-2019 годах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7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741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6519275"/>
              </p:ext>
            </p:extLst>
          </p:nvPr>
        </p:nvGraphicFramePr>
        <p:xfrm>
          <a:off x="167819" y="1920868"/>
          <a:ext cx="8856427" cy="486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7820" y="1156637"/>
            <a:ext cx="8731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Интегральный показатель эффективности реализации муниципальных программ по </a:t>
            </a:r>
            <a:r>
              <a:rPr lang="ru-RU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«Комфортная городская среда»</a:t>
            </a:r>
            <a:r>
              <a:rPr lang="ru-RU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88,0%,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90,6%, в том числе в разрезе программ: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5" y="0"/>
            <a:ext cx="646604" cy="792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3326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543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88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169644946"/>
              </p:ext>
            </p:extLst>
          </p:nvPr>
        </p:nvGraphicFramePr>
        <p:xfrm>
          <a:off x="179512" y="1916832"/>
          <a:ext cx="8964488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0702" y="1110601"/>
            <a:ext cx="8731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Интегральный показатель эффективности реализации муниципальных программ по </a:t>
            </a:r>
            <a:r>
              <a:rPr lang="ru-RU" b="1" dirty="0" smtClean="0">
                <a:solidFill>
                  <a:srgbClr val="007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</a:t>
            </a:r>
            <a:r>
              <a:rPr lang="ru-RU" b="1" dirty="0">
                <a:solidFill>
                  <a:srgbClr val="007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управления</a:t>
            </a:r>
            <a:r>
              <a:rPr lang="ru-RU" b="1" dirty="0" smtClean="0">
                <a:solidFill>
                  <a:srgbClr val="007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составил 96,8%. По итогам 2019 года этот показатель составил 94,6%, в том числе в разрезе программ: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87" y="0"/>
            <a:ext cx="646604" cy="792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4766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97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403141417"/>
              </p:ext>
            </p:extLst>
          </p:nvPr>
        </p:nvGraphicFramePr>
        <p:xfrm>
          <a:off x="0" y="944724"/>
          <a:ext cx="8964488" cy="574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8247" y="152635"/>
            <a:ext cx="793222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Распределение муниципальных программ </a:t>
            </a:r>
          </a:p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группам эффективности реализации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97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378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im0-tub-ru.yandex.net/i?id=5bd80a1015792338431bbc049907fa89&amp;n=33&amp;h=190&amp;w=3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749" y="2060848"/>
            <a:ext cx="3697978" cy="21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70406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785" y="396081"/>
            <a:ext cx="871344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C0000"/>
                </a:solidFill>
                <a:latin typeface="Times New Roman"/>
                <a:ea typeface="Times New Roman"/>
              </a:rPr>
              <a:t>         Жилищное </a:t>
            </a:r>
            <a:r>
              <a:rPr lang="ru-RU" sz="2000" b="1" dirty="0">
                <a:solidFill>
                  <a:srgbClr val="CC0000"/>
                </a:solidFill>
                <a:latin typeface="Times New Roman"/>
                <a:ea typeface="Times New Roman"/>
              </a:rPr>
              <a:t>строительство.</a:t>
            </a:r>
            <a:r>
              <a:rPr lang="ru-RU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2019 году прогноз ввода в эксплуатацию жилых домов за счет всех источников финансирования исполнен на 96,5%. За год предприятиями и организациями всех форм собственности и индивидуальными застройщиками города Твери введено в эксплуатацию жилья общей площадью 207,6 тыс. кв. м жилья (3 483 квартиры) или 32,5% от областного объема введенного жилья.</a:t>
            </a:r>
          </a:p>
          <a:p>
            <a:pPr algn="just"/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Застройщиками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построено 32 многоквартирных жилых дома общей 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площадью 176,2 </a:t>
            </a:r>
            <a:r>
              <a:rPr lang="ru-RU" sz="17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тыс. кв. м. За счет средств населения введено 31,4 тыс. кв. м жилья, что в 7,5 раз больше 2018 года</a:t>
            </a:r>
            <a:r>
              <a:rPr lang="ru-RU" sz="17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 smtClean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6000" contrast="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97152"/>
            <a:ext cx="1008112" cy="75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442661850"/>
              </p:ext>
            </p:extLst>
          </p:nvPr>
        </p:nvGraphicFramePr>
        <p:xfrm>
          <a:off x="107503" y="2492896"/>
          <a:ext cx="891716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6324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2" y="0"/>
            <a:ext cx="646604" cy="79208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00314" y="105531"/>
            <a:ext cx="8427427" cy="581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Объем предоставленных услуг </a:t>
            </a:r>
            <a:br>
              <a:rPr lang="ru-RU" sz="2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муниципальными унитарными предприятиями в 2019 году</a:t>
            </a:r>
          </a:p>
        </p:txBody>
      </p:sp>
      <p:graphicFrame>
        <p:nvGraphicFramePr>
          <p:cNvPr id="12" name="Object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3753228"/>
              </p:ext>
            </p:extLst>
          </p:nvPr>
        </p:nvGraphicFramePr>
        <p:xfrm>
          <a:off x="334391" y="826369"/>
          <a:ext cx="8559800" cy="5581650"/>
        </p:xfrm>
        <a:graphic>
          <a:graphicData uri="http://schemas.openxmlformats.org/presentationml/2006/ole">
            <p:oleObj spid="_x0000_s28674" name="Лист" r:id="rId4" imgW="9305810" imgH="5848470" progId="Excel.Sheet.8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76246" y="980728"/>
            <a:ext cx="1828800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b="1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0000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дохода – </a:t>
            </a:r>
            <a:b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2 056,3 млн. рублей 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7544" y="5695419"/>
            <a:ext cx="82934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 предварительным результатам 2019 года 4 предприятия получили прибыль </a:t>
            </a:r>
            <a:r>
              <a:rPr lang="ru-RU" sz="16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сумму 11,2 млн. рублей, 9 предприятий получили убыток в размере 164,3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19870302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91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539552" y="1268760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0" y="1628800"/>
          <a:ext cx="88204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20" name="Заголовок 3"/>
          <p:cNvSpPr>
            <a:spLocks noGrp="1"/>
          </p:cNvSpPr>
          <p:nvPr>
            <p:ph type="title"/>
          </p:nvPr>
        </p:nvSpPr>
        <p:spPr>
          <a:xfrm>
            <a:off x="1043608" y="0"/>
            <a:ext cx="7776864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b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 национальных проектов </a:t>
            </a:r>
            <a:endParaRPr lang="ru-RU" sz="2400" b="1" dirty="0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052736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Начиная с 2019 года, город Тверь активно участвует в реализации национальных проектов, разработанных в  целях реализации положений Указа Президента Российской Федерации от 07.05.2018 № 204 «О национальных целях и стратегических задачах развития Российской Федерации на период до 2024 года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шести направлениям: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12360" y="2204864"/>
            <a:ext cx="119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539552" y="1268760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1" name="Заголовок 3"/>
          <p:cNvSpPr>
            <a:spLocks noGrp="1"/>
          </p:cNvSpPr>
          <p:nvPr>
            <p:ph type="title"/>
          </p:nvPr>
        </p:nvSpPr>
        <p:spPr>
          <a:xfrm>
            <a:off x="1043608" y="0"/>
            <a:ext cx="7776864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Реализация национальных проектов </a:t>
            </a:r>
            <a:b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23528" y="908720"/>
          <a:ext cx="8496944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4752528"/>
                <a:gridCol w="1800200"/>
                <a:gridCol w="1440160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2019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7041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3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«Образование»: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1 417,2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средней общеобразовательной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школы на 1224 места в микрорайоне «Брусилово» 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общеобразовательной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школы на 1224 места в микрорайоне «Радужный» 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Проведение капитального ремонта и приобретение оборудования в целях обеспечения односменного режима обучения в общеобразовательных организациях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«Демография»: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детского сада на 150 мест по ул.Планерная 1-ый пер.Вагонников 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детского сада на 100 мест, Октябрьский проспект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Строительство детского сада на 190 мест, Московский район, 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ул.Склизкова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(разработка ПИР)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Укрепление материально-технической  базы муниципальных спортивных школ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7668344" y="620688"/>
            <a:ext cx="119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95536" y="1484784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39552" y="1397000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539552" y="1268760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95536" y="836712"/>
          <a:ext cx="8352928" cy="528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566"/>
                <a:gridCol w="4857692"/>
                <a:gridCol w="1328875"/>
                <a:gridCol w="1423795"/>
              </a:tblGrid>
              <a:tr h="319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2019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9141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7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«Культура»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1507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Приобретения музыкальных инструментов, оборудования и материалов для детских школ искусств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«Безопасные и качественные автомобильные дороги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818,9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85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Ремонт дорог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840,0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818,9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3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«Жильё и городская среда»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4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общественных территорий (формирование комфортной среды)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17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Национальный проект "Экология"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389,9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Модернизация нитки водовода от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Тверецкого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водозабора до дюкера Восточного моста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Реконструкция блока биологической очистки очистных сооружений канализации города Твери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306,0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265,6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93817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3 017,6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2 218,9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55576" y="47667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4788024" y="3717032"/>
          <a:ext cx="403244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323528" y="3573016"/>
          <a:ext cx="439248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4716016" y="1124744"/>
          <a:ext cx="410445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7584" y="3326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общественных территорий в рамках национального проекта «Жилье и городская среда»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1268760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2019 году выполнены работы по капитальному ремонту фонтана у стелы «Город воинской славы», 1-й этап работ по благоустройству скверов на ул.Можайского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п.Химинститута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начаты работы по оснащению «умными» системами видеонаблюдения и освещения бульвара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Аллеи Славы, благоустройство сквера у памятника Михаилу Тверскому.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O:\0ТДЕЛ ЖКХ\ППМИ\Фотоотчеты  за 2019 год\Дорожники БКД\ул. Туполев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33600" cy="31752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132856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84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Национальный проект «Безопасные и качественные автомобильные дороги»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908720"/>
            <a:ext cx="43204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2019 году выполнены работы по ремонту 24 участков автомобильных дорог, установке направляющих пешеходных ограждений, устройству 2-х светофорных объектов, установке 11-ти комплексов автоматической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фотовидеофиксации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нарушений правил дорожного движения на дорогах города Твери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027" name="Picture 3" descr="O:\0ТДЕЛ ЖКХ\ППМИ\Фотоотчеты  за 2019 год\Дорожники БКД\наб. А. Никитин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21088"/>
            <a:ext cx="4324596" cy="229450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67544" y="616530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набережная Афанасия Никитина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O:\0ТДЕЛ ЖКХ\ППМИ\Фотоотчеты  за 2019 год\Дорожники БКД\Октябрьский после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836712"/>
            <a:ext cx="4232000" cy="252028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716016" y="299695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Октябрьский проспект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O:\0ТДЕЛ ЖКХ\ППМИ\Фотоотчеты  за 2019 год\Дорожники БКД\Благоева после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708920"/>
            <a:ext cx="4320480" cy="1827341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95536" y="414908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ул.Благоева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0272" y="350100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ул.Туполева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3" cstate="print"/>
          <a:srcRect l="24218" t="8090" r="13737" b="3098"/>
          <a:stretch>
            <a:fillRect/>
          </a:stretch>
        </p:blipFill>
        <p:spPr bwMode="auto">
          <a:xfrm>
            <a:off x="467544" y="1556793"/>
            <a:ext cx="43924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4" cstate="print"/>
          <a:srcRect l="31136" t="25990" r="23054" b="7745"/>
          <a:stretch>
            <a:fillRect/>
          </a:stretch>
        </p:blipFill>
        <p:spPr bwMode="auto">
          <a:xfrm>
            <a:off x="4860032" y="1268760"/>
            <a:ext cx="40324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" y="-10689"/>
            <a:ext cx="646604" cy="79208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1988840"/>
            <a:ext cx="2026693" cy="60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84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Национальный проект «Экология»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98072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2019 году начаты работы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реконструкции блока биологической очистки очистных сооружений канализации города Твери (завершение работ в 2022 году),</a:t>
            </a:r>
          </a:p>
        </p:txBody>
      </p:sp>
      <p:pic>
        <p:nvPicPr>
          <p:cNvPr id="19" name="Picture 3" descr="C:\Users\FIN_KO~1\AppData\Local\Temp\7zOC4476D53\DSCN42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293096"/>
            <a:ext cx="3368498" cy="2158286"/>
          </a:xfrm>
          <a:prstGeom prst="rect">
            <a:avLst/>
          </a:prstGeom>
          <a:noFill/>
        </p:spPr>
      </p:pic>
      <p:pic>
        <p:nvPicPr>
          <p:cNvPr id="21" name="Picture 2" descr="C:\Users\FIN_KO~1\AppData\Local\Temp\7zO8A93E672\DSCN43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077072"/>
            <a:ext cx="4104456" cy="237626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95536" y="414908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модернизации нитки водовода от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Тверецкого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водозабора до дюкера Восточного моста с Ду600 на Ду800 протяженность  7500м (завершение работ в 2021 году)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971600" y="548680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51520" y="6381328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643" y="152635"/>
            <a:ext cx="646604" cy="7920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745" y="0"/>
            <a:ext cx="504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Твери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0979" y="548680"/>
            <a:ext cx="8303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7E"/>
                </a:solidFill>
                <a:latin typeface="Times New Roman" pitchFamily="18" charset="0"/>
                <a:cs typeface="Times New Roman" pitchFamily="18" charset="0"/>
              </a:rPr>
              <a:t>Адресная инвестиционная программа города Твери</a:t>
            </a:r>
            <a:endParaRPr lang="ru-RU" sz="28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57399" y="1231593"/>
            <a:ext cx="7891065" cy="496380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5728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fin_gureev.DEPFINTVER\Desktop\Рисунок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49155" cy="792088"/>
          </a:xfrm>
          <a:prstGeom prst="rect">
            <a:avLst/>
          </a:prstGeom>
          <a:noFill/>
        </p:spPr>
      </p:pic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98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27584" y="260648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t>Структура  расходов бюджета города Твери</a:t>
            </a:r>
            <a:endParaRPr lang="ru-RU" sz="2400" b="1" dirty="0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043608" y="1124744"/>
          <a:ext cx="727280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55083309"/>
              </p:ext>
            </p:extLst>
          </p:nvPr>
        </p:nvGraphicFramePr>
        <p:xfrm>
          <a:off x="363738" y="2367905"/>
          <a:ext cx="8469310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792089"/>
            <a:ext cx="849694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2019 году расходы на осуществление бюджетных инвестиций (капитальных вложений ) в объекты  муниципальной собственности составили 1 585,8 млн. руб. </a:t>
            </a:r>
            <a:endParaRPr lang="en-US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Структура расходов АИП города Твери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муниципальным программам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2656"/>
            <a:ext cx="824440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Бюджетные инвестиции в 2019 </a:t>
            </a:r>
            <a:r>
              <a:rPr lang="ru-RU" sz="24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604" cy="7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187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C00000"/>
          </a:solidFill>
          <a:tailEnd type="stealth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10733</TotalTime>
  <Words>9715</Words>
  <Application>Microsoft Office PowerPoint</Application>
  <PresentationFormat>Экран (4:3)</PresentationFormat>
  <Paragraphs>2328</Paragraphs>
  <Slides>107</Slides>
  <Notes>61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107</vt:i4>
      </vt:variant>
    </vt:vector>
  </HeadingPairs>
  <TitlesOfParts>
    <vt:vector size="110" baseType="lpstr">
      <vt:lpstr>Тема Office</vt:lpstr>
      <vt:lpstr>Диаграмма</vt:lpstr>
      <vt:lpstr>Лист</vt:lpstr>
      <vt:lpstr>БЮДЖЕТ ДЛЯ ГРАЖДАН </vt:lpstr>
      <vt:lpstr>Слайд 2</vt:lpstr>
      <vt:lpstr>Вводная часть</vt:lpstr>
      <vt:lpstr>Информация для составления и публикации документа  «БЮДЖЕТ ДЛЯ ГРАЖДАН» за 2019 год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Основные характеристики исполнения  бюджета города Твери за 2019 год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Неналоговые доходы бюджета города Твери в 2019 году</vt:lpstr>
      <vt:lpstr>Слайд 25</vt:lpstr>
      <vt:lpstr>Слайд 26</vt:lpstr>
      <vt:lpstr>Безвозмездные поступления в бюджет  города Твери  в 2019 году</vt:lpstr>
      <vt:lpstr>Слайд 28</vt:lpstr>
      <vt:lpstr>2019 год</vt:lpstr>
      <vt:lpstr>Слайд 30</vt:lpstr>
      <vt:lpstr>Слайд 31</vt:lpstr>
      <vt:lpstr>   Расходы бюджета города Твери  за 2019 год по источникам</vt:lpstr>
      <vt:lpstr>Слайд 33</vt:lpstr>
      <vt:lpstr>Исполнение переданных государственных полномочий  за счет субвенций из областного бюджета</vt:lpstr>
      <vt:lpstr>Исполнение расходов за счет межбюджетных субсидий</vt:lpstr>
      <vt:lpstr>продолжение</vt:lpstr>
      <vt:lpstr>Исполнение расходов за счет иных межбюджетных трансфертов в 2019 году</vt:lpstr>
      <vt:lpstr> </vt:lpstr>
      <vt:lpstr>Слайд 39</vt:lpstr>
      <vt:lpstr> </vt:lpstr>
      <vt:lpstr>Слайд 41</vt:lpstr>
      <vt:lpstr> Отраслевая структура расходов (все источники финансирования) </vt:lpstr>
      <vt:lpstr>Слайд 43</vt:lpstr>
      <vt:lpstr>Программная структура расходов бюджета  города Твери в  2019 году  </vt:lpstr>
      <vt:lpstr>Муниципальные программы</vt:lpstr>
      <vt:lpstr>Слайд 46</vt:lpstr>
      <vt:lpstr>Слайд 47</vt:lpstr>
      <vt:lpstr>Слайд 48</vt:lpstr>
      <vt:lpstr>Слайд 49</vt:lpstr>
      <vt:lpstr> Расходы на реализацию муниципальных программ в 2019 году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 Муниципальная программа города Твери  «Развитие культуры города Твери» на 2015-2020 годы   </vt:lpstr>
      <vt:lpstr>Слайд 63</vt:lpstr>
      <vt:lpstr>Слайд 64</vt:lpstr>
      <vt:lpstr>  Муниципальная программа города Твери «Развитие физической культуры, спорта и молодежной политики города Твери» на 2015-2020 годы </vt:lpstr>
      <vt:lpstr>Слайд 66</vt:lpstr>
      <vt:lpstr>Слайд 67</vt:lpstr>
      <vt:lpstr> Муниципальная программа города Твери «Социальная поддержка населения города Твери» на 2015-2020 годы</vt:lpstr>
      <vt:lpstr>Слайд 69</vt:lpstr>
      <vt:lpstr>Слайд 70</vt:lpstr>
      <vt:lpstr>Слайд 71</vt:lpstr>
      <vt:lpstr>Муниципальная программа  «Обеспечение доступным жильем населения города Твери»  на 2015-2020 годы  </vt:lpstr>
      <vt:lpstr>Слайд 73</vt:lpstr>
      <vt:lpstr>Слайд 74</vt:lpstr>
      <vt:lpstr>Слайд 75</vt:lpstr>
      <vt:lpstr>Муниципальная программа  «Коммунальное хозяйство города Твери» на 2015-2020 годы </vt:lpstr>
      <vt:lpstr>Слайд 77</vt:lpstr>
      <vt:lpstr>Слайд 78</vt:lpstr>
      <vt:lpstr> Муниципальная программа   «Дорожное хозяйство  и общественный транспорт города Твери»   на 2015-2020 годы </vt:lpstr>
      <vt:lpstr>МП  «Формирование современной городской среды»   на 2018-2024 годы</vt:lpstr>
      <vt:lpstr>Слайд 81</vt:lpstr>
      <vt:lpstr>Слайд 82</vt:lpstr>
      <vt:lpstr>    Муниципальная программа города Твери «Обеспечение правопорядка и безопасности населения  города Твери»   на 2015-2020 годы  </vt:lpstr>
      <vt:lpstr>     </vt:lpstr>
      <vt:lpstr>     </vt:lpstr>
      <vt:lpstr>Слайд 86</vt:lpstr>
      <vt:lpstr>Слайд 87</vt:lpstr>
      <vt:lpstr>Слайд 88</vt:lpstr>
      <vt:lpstr>Слайд 89</vt:lpstr>
      <vt:lpstr>Слайд 90</vt:lpstr>
      <vt:lpstr> Реализация  национальных проектов </vt:lpstr>
      <vt:lpstr> Реализация национальных проектов  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 Исполнение адресной инвестиционной программы  за 2019 год по объектам</vt:lpstr>
      <vt:lpstr>продолжение</vt:lpstr>
      <vt:lpstr>продолжение</vt:lpstr>
      <vt:lpstr>Слайд 103</vt:lpstr>
      <vt:lpstr>Слайд 104</vt:lpstr>
      <vt:lpstr>Слайд 105</vt:lpstr>
      <vt:lpstr>Слайд 106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inf_zharikov</dc:creator>
  <cp:lastModifiedBy>fin_obitockaya</cp:lastModifiedBy>
  <cp:revision>1256</cp:revision>
  <cp:lastPrinted>2016-10-24T14:16:25Z</cp:lastPrinted>
  <dcterms:created xsi:type="dcterms:W3CDTF">2016-10-20T07:24:20Z</dcterms:created>
  <dcterms:modified xsi:type="dcterms:W3CDTF">2020-10-12T07:27:30Z</dcterms:modified>
</cp:coreProperties>
</file>