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350" r:id="rId3"/>
    <p:sldId id="320" r:id="rId4"/>
    <p:sldId id="356" r:id="rId5"/>
    <p:sldId id="326" r:id="rId6"/>
    <p:sldId id="354" r:id="rId7"/>
    <p:sldId id="328" r:id="rId8"/>
    <p:sldId id="343" r:id="rId9"/>
    <p:sldId id="331" r:id="rId10"/>
    <p:sldId id="358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A18"/>
    <a:srgbClr val="23961A"/>
    <a:srgbClr val="7DB95B"/>
    <a:srgbClr val="E4960A"/>
    <a:srgbClr val="3D7327"/>
    <a:srgbClr val="FFFFFF"/>
    <a:srgbClr val="08C828"/>
    <a:srgbClr val="2B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95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количество поступивших обращений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'2022 год'!$A$117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1.6666666666666666E-2"/>
                  <c:y val="-5.092592592592592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88888888888889E-2"/>
                  <c:y val="-6.48148148148147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'2022 год'!$B$116:$C$116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'2022 год'!$B$117:$C$117</c:f>
              <c:numCache>
                <c:formatCode>General</c:formatCode>
                <c:ptCount val="2"/>
                <c:pt idx="0">
                  <c:v>10074</c:v>
                </c:pt>
                <c:pt idx="1">
                  <c:v>10292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542088"/>
        <c:axId val="116542472"/>
        <c:axId val="0"/>
      </c:bar3DChart>
      <c:catAx>
        <c:axId val="116542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6542472"/>
        <c:crosses val="autoZero"/>
        <c:auto val="1"/>
        <c:lblAlgn val="ctr"/>
        <c:lblOffset val="100"/>
        <c:noMultiLvlLbl val="0"/>
      </c:catAx>
      <c:valAx>
        <c:axId val="116542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5420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203037863406032"/>
          <c:y val="0.47344804656920281"/>
          <c:w val="0.21097883102363477"/>
          <c:h val="0.17386787122803279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количество вопросов, поднятых в обращении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'2022 год'!$O$117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1.3888888888888888E-2"/>
                  <c:y val="-6.4814814814814811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88888888888889E-2"/>
                  <c:y val="-2.7777777777777776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'2022 год'!$P$116:$Q$116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'2022 год'!$P$117:$Q$117</c:f>
              <c:numCache>
                <c:formatCode>General</c:formatCode>
                <c:ptCount val="2"/>
                <c:pt idx="0">
                  <c:v>11143</c:v>
                </c:pt>
                <c:pt idx="1">
                  <c:v>12258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751208"/>
        <c:axId val="116230056"/>
        <c:axId val="0"/>
      </c:bar3DChart>
      <c:catAx>
        <c:axId val="116751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6230056"/>
        <c:crosses val="autoZero"/>
        <c:auto val="1"/>
        <c:lblAlgn val="ctr"/>
        <c:lblOffset val="100"/>
        <c:noMultiLvlLbl val="0"/>
      </c:catAx>
      <c:valAx>
        <c:axId val="116230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7512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646609391217397"/>
          <c:y val="0.50001704332412988"/>
          <c:w val="0.14700271161756961"/>
          <c:h val="0.15584960970787742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количество вопросов в обращениях за год, шт.</a:t>
            </a:r>
          </a:p>
        </c:rich>
      </c:tx>
      <c:layout>
        <c:manualLayout>
          <c:xMode val="edge"/>
          <c:yMode val="edge"/>
          <c:x val="0.26076014966214334"/>
          <c:y val="1.17824745591011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976535630167632"/>
          <c:y val="0.15878907008902551"/>
          <c:w val="0.61790978881081671"/>
          <c:h val="0.77599316594859613"/>
        </c:manualLayout>
      </c:layout>
      <c:radarChart>
        <c:radarStyle val="marker"/>
        <c:varyColors val="0"/>
        <c:ser>
          <c:idx val="0"/>
          <c:order val="0"/>
          <c:tx>
            <c:strRef>
              <c:f>'2023 год'!$I$14</c:f>
              <c:strCache>
                <c:ptCount val="1"/>
                <c:pt idx="0">
                  <c:v>2022 год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1.0391001169452765E-16"/>
                  <c:y val="1.1622858463841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9769418889146359E-3"/>
                  <c:y val="5.8873107142403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069251738154914E-2"/>
                  <c:y val="-5.1095170243513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033206836406647E-2"/>
                  <c:y val="-3.7877782361487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542783266741339E-3"/>
                  <c:y val="-4.2532120842525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00B05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'2023 год'!$H$15:$H$19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'2023 год'!$I$15:$I$19</c:f>
              <c:numCache>
                <c:formatCode>General</c:formatCode>
                <c:ptCount val="5"/>
                <c:pt idx="0">
                  <c:v>731</c:v>
                </c:pt>
                <c:pt idx="1">
                  <c:v>701</c:v>
                </c:pt>
                <c:pt idx="2">
                  <c:v>6484</c:v>
                </c:pt>
                <c:pt idx="3">
                  <c:v>528</c:v>
                </c:pt>
                <c:pt idx="4">
                  <c:v>2699</c:v>
                </c:pt>
              </c:numCache>
            </c:numRef>
          </c:val>
        </c:ser>
        <c:ser>
          <c:idx val="1"/>
          <c:order val="1"/>
          <c:tx>
            <c:strRef>
              <c:f>'2023 год'!$J$14</c:f>
              <c:strCache>
                <c:ptCount val="1"/>
                <c:pt idx="0">
                  <c:v>2023 год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8.8575196535003644E-3"/>
                  <c:y val="-4.7216546038436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3412957426027539E-3"/>
                  <c:y val="-1.374078164070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6961621835487118E-2"/>
                  <c:y val="-9.6816319012754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0520643518286333E-3"/>
                  <c:y val="2.3054305000029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9142549898496717E-3"/>
                  <c:y val="6.9994795831588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C000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'2023 год'!$H$15:$H$19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'2023 год'!$J$15:$J$19</c:f>
              <c:numCache>
                <c:formatCode>General</c:formatCode>
                <c:ptCount val="5"/>
                <c:pt idx="0">
                  <c:v>933</c:v>
                </c:pt>
                <c:pt idx="1">
                  <c:v>944</c:v>
                </c:pt>
                <c:pt idx="2">
                  <c:v>6165</c:v>
                </c:pt>
                <c:pt idx="3">
                  <c:v>799</c:v>
                </c:pt>
                <c:pt idx="4">
                  <c:v>3417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232016"/>
        <c:axId val="116232800"/>
      </c:radarChart>
      <c:catAx>
        <c:axId val="1162320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16232800"/>
        <c:crosses val="autoZero"/>
        <c:auto val="0"/>
        <c:lblAlgn val="ctr"/>
        <c:lblOffset val="100"/>
        <c:noMultiLvlLbl val="0"/>
      </c:catAx>
      <c:valAx>
        <c:axId val="116232800"/>
        <c:scaling>
          <c:orientation val="minMax"/>
          <c:max val="70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6232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17618808287256"/>
          <c:y val="0.4442060531907196"/>
          <c:w val="0.12447199419221533"/>
          <c:h val="0.1002311553161118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003259405658051"/>
          <c:y val="0.21677481093687337"/>
          <c:w val="0.53455880224033048"/>
          <c:h val="0.64543091745195713"/>
        </c:manualLayout>
      </c:layout>
      <c:radarChart>
        <c:radarStyle val="marker"/>
        <c:varyColors val="0"/>
        <c:ser>
          <c:idx val="0"/>
          <c:order val="0"/>
          <c:tx>
            <c:strRef>
              <c:f>'2023 год'!$L$14</c:f>
              <c:strCache>
                <c:ptCount val="1"/>
                <c:pt idx="0">
                  <c:v>2022 год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Pt>
            <c:idx val="1"/>
            <c:bubble3D val="0"/>
          </c:dPt>
          <c:dLbls>
            <c:dLbl>
              <c:idx val="0"/>
              <c:layout>
                <c:manualLayout>
                  <c:x val="0"/>
                  <c:y val="-1.8092105263157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37617554858934E-2"/>
                  <c:y val="-1.8092105263157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0261298229501885E-2"/>
                  <c:y val="-3.2878111881485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808777429467086E-2"/>
                  <c:y val="-2.6315789473684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7021943573667714E-3"/>
                  <c:y val="3.7828947368421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00B05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'2023 год'!$K$15:$K$19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'2023 год'!$L$15:$L$19</c:f>
              <c:numCache>
                <c:formatCode>0.0%</c:formatCode>
                <c:ptCount val="5"/>
                <c:pt idx="0">
                  <c:v>6.5601723054832625E-2</c:v>
                </c:pt>
                <c:pt idx="1">
                  <c:v>6.2909449878847709E-2</c:v>
                </c:pt>
                <c:pt idx="2">
                  <c:v>0.58188997576954138</c:v>
                </c:pt>
                <c:pt idx="3">
                  <c:v>4.738400789733465E-2</c:v>
                </c:pt>
                <c:pt idx="4">
                  <c:v>0.2422148433994436</c:v>
                </c:pt>
              </c:numCache>
            </c:numRef>
          </c:val>
        </c:ser>
        <c:ser>
          <c:idx val="1"/>
          <c:order val="1"/>
          <c:tx>
            <c:strRef>
              <c:f>'2023 год'!$M$14</c:f>
              <c:strCache>
                <c:ptCount val="1"/>
                <c:pt idx="0">
                  <c:v>2023 год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7.742791564376573E-3"/>
                  <c:y val="-6.3456428234544601E-2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64576802507837E-2"/>
                  <c:y val="2.4671052631578948E-2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82790076979337E-2"/>
                  <c:y val="-7.8152636736285891E-2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4812670277169578E-3"/>
                  <c:y val="2.4946714662810034E-2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3734405747938846E-3"/>
                  <c:y val="-2.183011253563202E-2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C000"/>
              </a:solidFill>
              <a:ln>
                <a:solidFill>
                  <a:srgbClr val="00B050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'2023 год'!$K$15:$K$19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'2023 год'!$M$15:$M$19</c:f>
              <c:numCache>
                <c:formatCode>0.0%</c:formatCode>
                <c:ptCount val="5"/>
                <c:pt idx="0">
                  <c:v>7.6113558492413122E-2</c:v>
                </c:pt>
                <c:pt idx="1">
                  <c:v>7.7010931636482302E-2</c:v>
                </c:pt>
                <c:pt idx="2">
                  <c:v>0.50293685756240825</c:v>
                </c:pt>
                <c:pt idx="3">
                  <c:v>6.5181922010115842E-2</c:v>
                </c:pt>
                <c:pt idx="4">
                  <c:v>0.2787567302985805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233584"/>
        <c:axId val="116230448"/>
      </c:radarChart>
      <c:catAx>
        <c:axId val="1162335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16230448"/>
        <c:crosses val="autoZero"/>
        <c:auto val="0"/>
        <c:lblAlgn val="ctr"/>
        <c:lblOffset val="100"/>
        <c:noMultiLvlLbl val="0"/>
      </c:catAx>
      <c:valAx>
        <c:axId val="116230448"/>
        <c:scaling>
          <c:orientation val="minMax"/>
        </c:scaling>
        <c:delete val="0"/>
        <c:axPos val="l"/>
        <c:majorGridlines/>
        <c:numFmt formatCode="0.0%" sourceLinked="1"/>
        <c:majorTickMark val="cross"/>
        <c:minorTickMark val="none"/>
        <c:tickLblPos val="nextTo"/>
        <c:crossAx val="116233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059624755814241"/>
          <c:y val="0.46347125238962289"/>
          <c:w val="0.17707349501807115"/>
          <c:h val="0.1574634105880645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200470206310039E-2"/>
          <c:y val="2.6084860432251455E-2"/>
          <c:w val="0.92043730598065199"/>
          <c:h val="0.91505742935311762"/>
        </c:manualLayout>
      </c:layout>
      <c:barChart>
        <c:barDir val="col"/>
        <c:grouping val="clustered"/>
        <c:varyColors val="0"/>
        <c:ser>
          <c:idx val="0"/>
          <c:order val="0"/>
          <c:tx>
            <c:v>2022 год</c:v>
          </c:tx>
          <c:spPr>
            <a:solidFill>
              <a:srgbClr val="00B05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'2023 год'!$AY$20:$AY$22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'2023 год'!$AZ$20:$AZ$22</c:f>
              <c:numCache>
                <c:formatCode>General</c:formatCode>
                <c:ptCount val="3"/>
                <c:pt idx="0">
                  <c:v>9703</c:v>
                </c:pt>
                <c:pt idx="1">
                  <c:v>107</c:v>
                </c:pt>
                <c:pt idx="2">
                  <c:v>264</c:v>
                </c:pt>
              </c:numCache>
            </c:numRef>
          </c:val>
        </c:ser>
        <c:ser>
          <c:idx val="1"/>
          <c:order val="1"/>
          <c:tx>
            <c:v>2023 год</c:v>
          </c:tx>
          <c:spPr>
            <a:solidFill>
              <a:srgbClr val="FFC00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'2023 год'!$AY$20:$AY$22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'2023 год'!$BA$20:$BA$22</c:f>
              <c:numCache>
                <c:formatCode>General</c:formatCode>
                <c:ptCount val="3"/>
                <c:pt idx="0">
                  <c:v>10002</c:v>
                </c:pt>
                <c:pt idx="1">
                  <c:v>137</c:v>
                </c:pt>
                <c:pt idx="2">
                  <c:v>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231232"/>
        <c:axId val="116231624"/>
      </c:barChart>
      <c:catAx>
        <c:axId val="11623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6231624"/>
        <c:crosses val="autoZero"/>
        <c:auto val="1"/>
        <c:lblAlgn val="ctr"/>
        <c:lblOffset val="100"/>
        <c:noMultiLvlLbl val="0"/>
      </c:catAx>
      <c:valAx>
        <c:axId val="116231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231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840693086895236"/>
          <c:y val="0.39302843153410466"/>
          <c:w val="0.11781689053574185"/>
          <c:h val="0.22093572822970076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353449296460162E-2"/>
          <c:y val="6.5066214316763682E-2"/>
          <c:w val="0.88309706613581451"/>
          <c:h val="0.78811880091589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'2023 год'!$AU$16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'2023 год'!$AV$15:$AW$15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'2023 год'!$AV$16:$AW$16</c:f>
              <c:numCache>
                <c:formatCode>General</c:formatCode>
                <c:ptCount val="2"/>
                <c:pt idx="0">
                  <c:v>330</c:v>
                </c:pt>
                <c:pt idx="1">
                  <c:v>94</c:v>
                </c:pt>
              </c:numCache>
            </c:numRef>
          </c:val>
        </c:ser>
        <c:ser>
          <c:idx val="1"/>
          <c:order val="1"/>
          <c:tx>
            <c:strRef>
              <c:f>'2023 год'!$AU$17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'2023 год'!$AV$15:$AW$15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'2023 год'!$AV$17:$AW$17</c:f>
              <c:numCache>
                <c:formatCode>General</c:formatCode>
                <c:ptCount val="2"/>
                <c:pt idx="0">
                  <c:v>372</c:v>
                </c:pt>
                <c:pt idx="1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394056"/>
        <c:axId val="228399936"/>
      </c:barChart>
      <c:catAx>
        <c:axId val="228394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28399936"/>
        <c:crosses val="autoZero"/>
        <c:auto val="1"/>
        <c:lblAlgn val="ctr"/>
        <c:lblOffset val="100"/>
        <c:noMultiLvlLbl val="0"/>
      </c:catAx>
      <c:valAx>
        <c:axId val="228399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8394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43712948744478"/>
          <c:y val="0.3274457432908992"/>
          <c:w val="0.12521013711460338"/>
          <c:h val="0.2767245944477204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ysClr val="windowText" lastClr="000000"/>
                </a:solidFill>
              </a:rPr>
              <a:t>актуальные темы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3594003554593924"/>
          <c:y val="9.6076493022707141E-2"/>
          <c:w val="0.44071240223509889"/>
          <c:h val="0.824953601311005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'топ 2023'!$C$18</c:f>
              <c:strCache>
                <c:ptCount val="1"/>
                <c:pt idx="0">
                  <c:v>2023 год 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'топ 2023'!$B$19:$B$32</c:f>
              <c:strCache>
                <c:ptCount val="14"/>
                <c:pt idx="0">
                  <c:v>Вопросы ДОУ, СОШ.</c:v>
                </c:pt>
                <c:pt idx="1">
                  <c:v>Торговля, размещение торговых точек, развитие предпринимательской деятельности.</c:v>
                </c:pt>
                <c:pt idx="2">
                  <c:v>Борьба с аварийностью. Безопасность дорожного движения</c:v>
                </c:pt>
                <c:pt idx="3">
                  <c:v>Арендные отношения</c:v>
                </c:pt>
                <c:pt idx="4">
                  <c:v>Улучшение жилищных условий, ветхое, аварийное жилье, выделение жилья, переселение</c:v>
                </c:pt>
                <c:pt idx="5">
                  <c:v> Управляющие организации, товарищества собственников жилья и иные формы управления собственностью</c:v>
                </c:pt>
                <c:pt idx="6">
                  <c:v>Обращение с твердыми коммунальными отходами, свалки</c:v>
                </c:pt>
                <c:pt idx="7">
                  <c:v>Финансовая помощь,выплаты пособий и компенсаций</c:v>
                </c:pt>
                <c:pt idx="8">
                  <c:v>Содержание общего имущества, капремонт.</c:v>
                </c:pt>
                <c:pt idx="9">
                  <c:v>Уборка мусора, снега, листьев и т.д.</c:v>
                </c:pt>
                <c:pt idx="10">
                  <c:v>Градостроительство. Архитектура и проектирование</c:v>
                </c:pt>
                <c:pt idx="11">
                  <c:v>Дорожное хозяйство, транспорт, тротуары, аварийность, строительство и ремонт дорог, мостов</c:v>
                </c:pt>
                <c:pt idx="12">
                  <c:v>Предоставление коммунальных услуг ненадлежащего качества, оплата услуг, перебои</c:v>
                </c:pt>
                <c:pt idx="13">
                  <c:v>Комплексное благоустройство, озеленение</c:v>
                </c:pt>
              </c:strCache>
            </c:strRef>
          </c:cat>
          <c:val>
            <c:numRef>
              <c:f>'топ 2023'!$C$19:$C$32</c:f>
              <c:numCache>
                <c:formatCode>General</c:formatCode>
                <c:ptCount val="14"/>
                <c:pt idx="0">
                  <c:v>153</c:v>
                </c:pt>
                <c:pt idx="1">
                  <c:v>163</c:v>
                </c:pt>
                <c:pt idx="2">
                  <c:v>200</c:v>
                </c:pt>
                <c:pt idx="3">
                  <c:v>211</c:v>
                </c:pt>
                <c:pt idx="4">
                  <c:v>323</c:v>
                </c:pt>
                <c:pt idx="5">
                  <c:v>359</c:v>
                </c:pt>
                <c:pt idx="6">
                  <c:v>420</c:v>
                </c:pt>
                <c:pt idx="7">
                  <c:v>473</c:v>
                </c:pt>
                <c:pt idx="8">
                  <c:v>483</c:v>
                </c:pt>
                <c:pt idx="9">
                  <c:v>580</c:v>
                </c:pt>
                <c:pt idx="10">
                  <c:v>773</c:v>
                </c:pt>
                <c:pt idx="11">
                  <c:v>1215</c:v>
                </c:pt>
                <c:pt idx="12">
                  <c:v>1324</c:v>
                </c:pt>
                <c:pt idx="13">
                  <c:v>1403</c:v>
                </c:pt>
              </c:numCache>
            </c:numRef>
          </c:val>
        </c:ser>
        <c:ser>
          <c:idx val="1"/>
          <c:order val="1"/>
          <c:tx>
            <c:strRef>
              <c:f>'топ 2023'!$D$18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'топ 2023'!$B$19:$B$32</c:f>
              <c:strCache>
                <c:ptCount val="14"/>
                <c:pt idx="0">
                  <c:v>Вопросы ДОУ, СОШ.</c:v>
                </c:pt>
                <c:pt idx="1">
                  <c:v>Торговля, размещение торговых точек, развитие предпринимательской деятельности.</c:v>
                </c:pt>
                <c:pt idx="2">
                  <c:v>Борьба с аварийностью. Безопасность дорожного движения</c:v>
                </c:pt>
                <c:pt idx="3">
                  <c:v>Арендные отношения</c:v>
                </c:pt>
                <c:pt idx="4">
                  <c:v>Улучшение жилищных условий, ветхое, аварийное жилье, выделение жилья, переселение</c:v>
                </c:pt>
                <c:pt idx="5">
                  <c:v> Управляющие организации, товарищества собственников жилья и иные формы управления собственностью</c:v>
                </c:pt>
                <c:pt idx="6">
                  <c:v>Обращение с твердыми коммунальными отходами, свалки</c:v>
                </c:pt>
                <c:pt idx="7">
                  <c:v>Финансовая помощь,выплаты пособий и компенсаций</c:v>
                </c:pt>
                <c:pt idx="8">
                  <c:v>Содержание общего имущества, капремонт.</c:v>
                </c:pt>
                <c:pt idx="9">
                  <c:v>Уборка мусора, снега, листьев и т.д.</c:v>
                </c:pt>
                <c:pt idx="10">
                  <c:v>Градостроительство. Архитектура и проектирование</c:v>
                </c:pt>
                <c:pt idx="11">
                  <c:v>Дорожное хозяйство, транспорт, тротуары, аварийность, строительство и ремонт дорог, мостов</c:v>
                </c:pt>
                <c:pt idx="12">
                  <c:v>Предоставление коммунальных услуг ненадлежащего качества, оплата услуг, перебои</c:v>
                </c:pt>
                <c:pt idx="13">
                  <c:v>Комплексное благоустройство, озеленение</c:v>
                </c:pt>
              </c:strCache>
            </c:strRef>
          </c:cat>
          <c:val>
            <c:numRef>
              <c:f>'топ 2023'!$D$19:$D$32</c:f>
              <c:numCache>
                <c:formatCode>General</c:formatCode>
                <c:ptCount val="14"/>
                <c:pt idx="0">
                  <c:v>118</c:v>
                </c:pt>
                <c:pt idx="1">
                  <c:v>123</c:v>
                </c:pt>
                <c:pt idx="2">
                  <c:v>193</c:v>
                </c:pt>
                <c:pt idx="3">
                  <c:v>247</c:v>
                </c:pt>
                <c:pt idx="4">
                  <c:v>312</c:v>
                </c:pt>
                <c:pt idx="5">
                  <c:v>252</c:v>
                </c:pt>
                <c:pt idx="6">
                  <c:v>331</c:v>
                </c:pt>
                <c:pt idx="7">
                  <c:v>301</c:v>
                </c:pt>
                <c:pt idx="8">
                  <c:v>386</c:v>
                </c:pt>
                <c:pt idx="9">
                  <c:v>793</c:v>
                </c:pt>
                <c:pt idx="10">
                  <c:v>1185</c:v>
                </c:pt>
                <c:pt idx="11">
                  <c:v>1088</c:v>
                </c:pt>
                <c:pt idx="12">
                  <c:v>942</c:v>
                </c:pt>
                <c:pt idx="13">
                  <c:v>1254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8394448"/>
        <c:axId val="228394840"/>
      </c:barChart>
      <c:catAx>
        <c:axId val="228394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394840"/>
        <c:crosses val="autoZero"/>
        <c:auto val="1"/>
        <c:lblAlgn val="ctr"/>
        <c:lblOffset val="100"/>
        <c:noMultiLvlLbl val="0"/>
      </c:catAx>
      <c:valAx>
        <c:axId val="228394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3944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'2023 год'!$B$55</c:f>
              <c:strCache>
                <c:ptCount val="1"/>
                <c:pt idx="0">
                  <c:v>2023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5"/>
            <c:bubble3D val="0"/>
            <c:spPr>
              <a:solidFill>
                <a:srgbClr val="00B0F0"/>
              </a:solidFill>
            </c:spPr>
          </c:dPt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'2023 год'!$A$56:$A$61</c:f>
              <c:strCache>
                <c:ptCount val="6"/>
                <c:pt idx="0">
                  <c:v>меры приняты</c:v>
                </c:pt>
                <c:pt idx="1">
                  <c:v>поддержано</c:v>
                </c:pt>
                <c:pt idx="2">
                  <c:v>разъяснено</c:v>
                </c:pt>
                <c:pt idx="3">
                  <c:v>не поддержано</c:v>
                </c:pt>
                <c:pt idx="4">
                  <c:v>дан ответ автору</c:v>
                </c:pt>
                <c:pt idx="5">
                  <c:v>без ответа</c:v>
                </c:pt>
              </c:strCache>
            </c:strRef>
          </c:cat>
          <c:val>
            <c:numRef>
              <c:f>'2023 год'!$B$56:$B$61</c:f>
              <c:numCache>
                <c:formatCode>General</c:formatCode>
                <c:ptCount val="6"/>
                <c:pt idx="0">
                  <c:v>5166</c:v>
                </c:pt>
                <c:pt idx="1">
                  <c:v>324</c:v>
                </c:pt>
                <c:pt idx="2">
                  <c:v>417</c:v>
                </c:pt>
                <c:pt idx="3">
                  <c:v>2</c:v>
                </c:pt>
                <c:pt idx="4">
                  <c:v>417</c:v>
                </c:pt>
                <c:pt idx="5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632450864901728"/>
          <c:y val="0.26144638699823541"/>
          <c:w val="0.18425775518217702"/>
          <c:h val="0.4706036745406824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0.40956</cdr:y>
    </cdr:from>
    <cdr:to>
      <cdr:x>0.58877</cdr:x>
      <cdr:y>0.51347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1858" y="1188133"/>
          <a:ext cx="319902" cy="301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2 %</a:t>
          </a:r>
        </a:p>
      </cdr:txBody>
    </cdr:sp>
  </cdr:relSizeAnchor>
  <cdr:relSizeAnchor xmlns:cdr="http://schemas.openxmlformats.org/drawingml/2006/chartDrawing">
    <cdr:from>
      <cdr:x>0.79307</cdr:x>
      <cdr:y>0.48548</cdr:y>
    </cdr:from>
    <cdr:to>
      <cdr:x>0.99356</cdr:x>
      <cdr:y>0.82825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28159" y="136294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0.53874</cdr:x>
      <cdr:y>0.45864</cdr:y>
    </cdr:from>
    <cdr:to>
      <cdr:x>0.62134</cdr:x>
      <cdr:y>0.56769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68229" y="1361881"/>
          <a:ext cx="378434" cy="323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10 %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FE334-2935-4EB8-A738-CA9D6F2654A5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A242-4CCE-4995-BCFF-D6BF98A31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CFF-9829-4C94-8E1F-04E16B7D275B}" type="datetime1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3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EC3E-75D9-4461-8B85-9046532E6ED5}" type="datetime1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A0AF-60D0-4C70-89B8-A76950C240B0}" type="datetime1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638-6B1E-432A-9C1F-F6A584E65E62}" type="datetime1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E08-2BB3-4560-830E-CCEC9F7E2155}" type="datetime1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0A1-C3A1-4AE6-B6E2-1C37A2701E1A}" type="datetime1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3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64CF-15FA-4DDB-93B5-B6389A1D1240}" type="datetime1">
              <a:rPr lang="ru-RU" smtClean="0"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8C5C-380A-4BB8-873B-B79FBB3321EF}" type="datetime1">
              <a:rPr lang="ru-RU" smtClean="0"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1DDC-F69B-42DD-B6D2-CCBD42A5091F}" type="datetime1">
              <a:rPr lang="ru-RU" smtClean="0"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5FA-1DC3-40A1-8BF7-528008A8C1BF}" type="datetime1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6F2-58EB-4E34-AD4C-A9FBC5D23CCC}" type="datetime1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FB47-3078-405B-8B73-C848EF68BC57}" type="datetime1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945" y="2132856"/>
            <a:ext cx="8424936" cy="181588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работе с обращениями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организаций и общественных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объединений,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поступивших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Администрацию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города Твери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2023 год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971600" y="5733256"/>
            <a:ext cx="770485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08304" y="542421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18.01.2024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4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8790" y="613676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/>
              <a:t>Результаты рассмотрения обращений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3498" y="6026535"/>
            <a:ext cx="66624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* По состоянию на18.01.2024 в системе автоматизированного учета обращений граждан Администрации города Твери (</a:t>
            </a:r>
            <a:r>
              <a:rPr lang="en-US" sz="900" b="1" dirty="0" err="1" smtClean="0"/>
              <a:t>LanDocs</a:t>
            </a:r>
            <a:r>
              <a:rPr lang="ru-RU" sz="900" b="1" dirty="0" smtClean="0"/>
              <a:t>)</a:t>
            </a:r>
            <a:r>
              <a:rPr lang="en-US" sz="900" b="1" dirty="0" smtClean="0"/>
              <a:t> </a:t>
            </a:r>
            <a:endParaRPr lang="ru-RU" sz="900" b="1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006739"/>
              </p:ext>
            </p:extLst>
          </p:nvPr>
        </p:nvGraphicFramePr>
        <p:xfrm>
          <a:off x="1540852" y="1745639"/>
          <a:ext cx="6062296" cy="336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964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2</a:t>
            </a:fld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933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79290" y="640378"/>
            <a:ext cx="7076473" cy="412358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поступивших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обращений 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Администрацию города нарастающим итогом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8460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271569"/>
              </p:ext>
            </p:extLst>
          </p:nvPr>
        </p:nvGraphicFramePr>
        <p:xfrm>
          <a:off x="471819" y="1062867"/>
          <a:ext cx="8229598" cy="2845750"/>
        </p:xfrm>
        <a:graphic>
          <a:graphicData uri="http://schemas.openxmlformats.org/drawingml/2006/table">
            <a:tbl>
              <a:tblPr/>
              <a:tblGrid>
                <a:gridCol w="1185062"/>
                <a:gridCol w="724204"/>
                <a:gridCol w="801014"/>
                <a:gridCol w="715975"/>
                <a:gridCol w="724204"/>
                <a:gridCol w="724204"/>
                <a:gridCol w="614477"/>
                <a:gridCol w="592532"/>
                <a:gridCol w="781812"/>
                <a:gridCol w="650139"/>
                <a:gridCol w="715975"/>
              </a:tblGrid>
              <a:tr h="626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период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2022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2022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2022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2022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2023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2023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2023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2023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2023 к 2022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, %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501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поступивших обращений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2299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2735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2813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2227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2080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2721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2678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2813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218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6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год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10074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10292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6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период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2022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2022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2022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2022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2023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2023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2023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2023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2023 к 2022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динамика, %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48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вопросов, поднятых в обращениях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2477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3058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3088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2520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2544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3477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2942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3295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1115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3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год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11143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12258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994" y="4039874"/>
            <a:ext cx="5051903" cy="234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1" y="4725144"/>
            <a:ext cx="3888432" cy="144016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202</a:t>
            </a:r>
            <a:r>
              <a:rPr lang="en-US" sz="1400" b="1" kern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ru-RU" sz="1400" b="1" kern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году в Администрацию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города Твери поступило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10292 обращения,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что на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218 обращений (2%) больше,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чем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2022 году (10074).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3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4725144"/>
            <a:ext cx="3960439" cy="144016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общем количестве обращений жителями города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поставлено 12258 вопросов, что  на 1115 (10%) больше, чем в 2022 году (11143).</a:t>
            </a:r>
            <a:endParaRPr lang="ru-RU" sz="14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888247" y="548678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поступивших обращений и вопросов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260371"/>
              </p:ext>
            </p:extLst>
          </p:nvPr>
        </p:nvGraphicFramePr>
        <p:xfrm>
          <a:off x="344553" y="1307108"/>
          <a:ext cx="4155439" cy="290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205946"/>
              </p:ext>
            </p:extLst>
          </p:nvPr>
        </p:nvGraphicFramePr>
        <p:xfrm>
          <a:off x="4641517" y="1302345"/>
          <a:ext cx="4264516" cy="2910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480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4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472713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31640" y="532714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количества вопросов в разрезе тематических разделов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52" y="1020603"/>
            <a:ext cx="7956001" cy="20483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35" y="3169452"/>
            <a:ext cx="7644193" cy="321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0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граждан по разделам</a:t>
            </a: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Общероссийского классификатора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2450" y="5609558"/>
            <a:ext cx="7601782" cy="66252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отчетном периоде отмечается увеличение количества обращений в разделах 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«ЖКХ», «Государство, общество, политика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», «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Оборона, безопасность, законность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», 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«Социальная сфера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»</a:t>
            </a:r>
            <a:endParaRPr lang="ru-RU" sz="12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ru-RU" sz="12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035443"/>
              </p:ext>
            </p:extLst>
          </p:nvPr>
        </p:nvGraphicFramePr>
        <p:xfrm>
          <a:off x="107504" y="1284870"/>
          <a:ext cx="8988056" cy="4175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10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в процентах от общего количества обращений граждан за отчетный период (структура обращений)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2542" y="5517232"/>
            <a:ext cx="7272808" cy="79208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нализ 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процентного распределения 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количества 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обращений 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 сферам 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2023 году по 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сравнению с прошлым годом показывает, что 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наблюдается некоторое уменьшение количества обращений в 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разделе «Экономика».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015190"/>
              </p:ext>
            </p:extLst>
          </p:nvPr>
        </p:nvGraphicFramePr>
        <p:xfrm>
          <a:off x="1619672" y="944724"/>
          <a:ext cx="5594527" cy="485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827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7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по каналам поступления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906575"/>
              </p:ext>
            </p:extLst>
          </p:nvPr>
        </p:nvGraphicFramePr>
        <p:xfrm>
          <a:off x="870732" y="1085411"/>
          <a:ext cx="7402535" cy="500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144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8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9632" y="771774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коллективных и повторных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610886"/>
              </p:ext>
            </p:extLst>
          </p:nvPr>
        </p:nvGraphicFramePr>
        <p:xfrm>
          <a:off x="1153732" y="1844824"/>
          <a:ext cx="7533068" cy="2665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3640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8790" y="613676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Актуальные </a:t>
            </a:r>
            <a:r>
              <a:rPr lang="ru-RU" sz="2000" dirty="0" smtClean="0"/>
              <a:t>темы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936952"/>
              </p:ext>
            </p:extLst>
          </p:nvPr>
        </p:nvGraphicFramePr>
        <p:xfrm>
          <a:off x="3995936" y="1224473"/>
          <a:ext cx="4824536" cy="452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178616"/>
              </p:ext>
            </p:extLst>
          </p:nvPr>
        </p:nvGraphicFramePr>
        <p:xfrm>
          <a:off x="175136" y="1207186"/>
          <a:ext cx="3820800" cy="4525960"/>
        </p:xfrm>
        <a:graphic>
          <a:graphicData uri="http://schemas.openxmlformats.org/drawingml/2006/table">
            <a:tbl>
              <a:tblPr/>
              <a:tblGrid>
                <a:gridCol w="1876687"/>
                <a:gridCol w="1022626"/>
                <a:gridCol w="921487"/>
              </a:tblGrid>
              <a:tr h="2865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Calibri" panose="020F0502020204030204" pitchFamily="34" charset="0"/>
                        </a:rPr>
                        <a:t>тема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Calibri" panose="020F0502020204030204" pitchFamily="34" charset="0"/>
                        </a:rPr>
                        <a:t>2023 год 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Calibri" panose="020F0502020204030204" pitchFamily="34" charset="0"/>
                        </a:rPr>
                        <a:t>2022 год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86560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Комплексное благоустройство, озеленение</a:t>
                      </a:r>
                    </a:p>
                  </a:txBody>
                  <a:tcPr marL="8428" marR="8428" marT="84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1403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1254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32072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Предоставление коммунальных услуг ненадлежащего качества, оплата услуг, перебои</a:t>
                      </a:r>
                    </a:p>
                  </a:txBody>
                  <a:tcPr marL="8428" marR="8428" marT="84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1324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942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2072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Дорожное хозяйство, транспорт, тротуары, аварийность, строительство и ремонт дорог, мостов</a:t>
                      </a:r>
                    </a:p>
                  </a:txBody>
                  <a:tcPr marL="8428" marR="8428" marT="84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1215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1088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86560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Градостроительство. Архитектура и проектирование</a:t>
                      </a:r>
                    </a:p>
                  </a:txBody>
                  <a:tcPr marL="8428" marR="8428" marT="84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773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1185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6560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Уборка мусора, снега, листьев и т.д.</a:t>
                      </a:r>
                    </a:p>
                  </a:txBody>
                  <a:tcPr marL="8428" marR="8428" marT="84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580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793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86560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Содержание общего имущества, капремонт.</a:t>
                      </a:r>
                    </a:p>
                  </a:txBody>
                  <a:tcPr marL="8428" marR="8428" marT="84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483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386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6560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Финансовая помощь,выплаты пособий и компенсаций</a:t>
                      </a:r>
                    </a:p>
                  </a:txBody>
                  <a:tcPr marL="8428" marR="8428" marT="84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473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301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86560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Обращение с твердыми коммунальными отходами, свалки</a:t>
                      </a:r>
                    </a:p>
                  </a:txBody>
                  <a:tcPr marL="8428" marR="8428" marT="84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420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331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2072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Управляющие организации, товарищества собственников жилья и иные формы управления собственностью</a:t>
                      </a:r>
                    </a:p>
                  </a:txBody>
                  <a:tcPr marL="8428" marR="8428" marT="84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359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252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32072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Улучшение жилищных условий, ветхое, аварийное жилье, выделение жилья, переселение</a:t>
                      </a:r>
                    </a:p>
                  </a:txBody>
                  <a:tcPr marL="8428" marR="8428" marT="84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323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312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6560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Арендные отношения</a:t>
                      </a:r>
                    </a:p>
                  </a:txBody>
                  <a:tcPr marL="8428" marR="8428" marT="84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211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247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86560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Борьба с аварийностью. Безопасность дорожного движения</a:t>
                      </a:r>
                    </a:p>
                  </a:txBody>
                  <a:tcPr marL="8428" marR="8428" marT="84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193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2072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Торговля, размещение торговых точек, развитие предпринимательской деятельности.</a:t>
                      </a:r>
                    </a:p>
                  </a:txBody>
                  <a:tcPr marL="8428" marR="8428" marT="84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163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123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86560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Вопросы ДОУ, СОШ.</a:t>
                      </a:r>
                    </a:p>
                  </a:txBody>
                  <a:tcPr marL="8428" marR="8428" marT="84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153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118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237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12041</TotalTime>
  <Words>532</Words>
  <Application>Microsoft Office PowerPoint</Application>
  <PresentationFormat>Экран (4:3)</PresentationFormat>
  <Paragraphs>142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Cyr</vt:lpstr>
      <vt:lpstr>Calibri</vt:lpstr>
      <vt:lpstr>Segoe UI</vt:lpstr>
      <vt:lpstr>Times New Roman</vt:lpstr>
      <vt:lpstr>Тема Office</vt:lpstr>
      <vt:lpstr>Презентация PowerPoint</vt:lpstr>
      <vt:lpstr>Динамика поступивших обращений в Администрацию города нарастающим итогом</vt:lpstr>
      <vt:lpstr>Количество поступивших обращений и вопросов</vt:lpstr>
      <vt:lpstr>Динамика количества вопросов в разрезе тематических разделов</vt:lpstr>
      <vt:lpstr>Распределение обращений граждан по разделам Общероссийского классификатора</vt:lpstr>
      <vt:lpstr>Распределение в процентах от общего количества обращений граждан за отчетный период (структура обращений)</vt:lpstr>
      <vt:lpstr>Количество обращений по каналам поступления</vt:lpstr>
      <vt:lpstr>Количество коллективных и повторных обращений</vt:lpstr>
      <vt:lpstr>Актуальные темы</vt:lpstr>
      <vt:lpstr>Результаты рассмотрения обращений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creator>user</dc:creator>
  <cp:lastModifiedBy>Масленникова Елена Васильевна</cp:lastModifiedBy>
  <cp:revision>346</cp:revision>
  <cp:lastPrinted>2019-11-29T14:10:55Z</cp:lastPrinted>
  <dcterms:created xsi:type="dcterms:W3CDTF">2017-03-22T12:13:20Z</dcterms:created>
  <dcterms:modified xsi:type="dcterms:W3CDTF">2024-01-19T08:06:24Z</dcterms:modified>
</cp:coreProperties>
</file>