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5" r:id="rId11"/>
    <p:sldId id="263" r:id="rId1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количество поступивших обращений за 4 квартал</a:t>
            </a:r>
            <a:r>
              <a:rPr lang="ru-RU" baseline="0"/>
              <a:t>, шт</a:t>
            </a:r>
          </a:p>
          <a:p>
            <a:pPr>
              <a:defRPr/>
            </a:pPr>
            <a:endParaRPr lang="ru-RU"/>
          </a:p>
        </c:rich>
      </c:tx>
      <c:layout>
        <c:manualLayout>
          <c:xMode val="edge"/>
          <c:yMode val="edge"/>
          <c:x val="0.129817950838337"/>
          <c:y val="1.8164987441085995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15157411529912E-2"/>
          <c:y val="0.26168051563349337"/>
          <c:w val="0.91997308372167763"/>
          <c:h val="0.582945496935498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'4 кв 2023'!$A$50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3.548087739032621E-2"/>
                  <c:y val="-6.1762034514078114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8058278429482E-2"/>
                  <c:y val="-7.2661217075386017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61347688681772E-2"/>
                  <c:y val="-5.8128973660308808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2023'!$B$49:$C$49</c:f>
              <c:strCache>
                <c:ptCount val="2"/>
                <c:pt idx="0">
                  <c:v>4 кв 2022 года</c:v>
                </c:pt>
                <c:pt idx="1">
                  <c:v>4 кв 2023 года</c:v>
                </c:pt>
              </c:strCache>
            </c:strRef>
          </c:cat>
          <c:val>
            <c:numRef>
              <c:f>'4 кв 2023'!$B$50:$C$50</c:f>
              <c:numCache>
                <c:formatCode>General</c:formatCode>
                <c:ptCount val="2"/>
                <c:pt idx="0">
                  <c:v>2227</c:v>
                </c:pt>
                <c:pt idx="1">
                  <c:v>2813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58639056"/>
        <c:axId val="-1458640144"/>
        <c:axId val="0"/>
      </c:bar3DChart>
      <c:catAx>
        <c:axId val="-145863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-1458640144"/>
        <c:crosses val="autoZero"/>
        <c:auto val="1"/>
        <c:lblAlgn val="ctr"/>
        <c:lblOffset val="100"/>
        <c:noMultiLvlLbl val="0"/>
      </c:catAx>
      <c:valAx>
        <c:axId val="-14586401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1458639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ysClr val="windowText" lastClr="000000"/>
                </a:solidFill>
              </a:rPr>
              <a:t>актуальные темы 4 квартала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'все 4 кв 23'!$F$3</c:f>
              <c:strCache>
                <c:ptCount val="1"/>
                <c:pt idx="0">
                  <c:v> 4 квартал 2022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'все 4 кв 23'!$E$4:$E$18</c:f>
              <c:strCache>
                <c:ptCount val="15"/>
                <c:pt idx="0">
                  <c:v>вопросы обороны, мобилизации</c:v>
                </c:pt>
                <c:pt idx="1">
                  <c:v>Торговля, размещение торговых точек, развитие предпринимательской деятельности.</c:v>
                </c:pt>
                <c:pt idx="2">
                  <c:v>Вопросы, связанные с деятельностью детских садов, школ</c:v>
                </c:pt>
                <c:pt idx="3">
                  <c:v>Арендные отношения</c:v>
                </c:pt>
                <c:pt idx="4">
                  <c:v>Управляющие организации, товарищества собственников жилья и иные формы управления собственностью</c:v>
                </c:pt>
                <c:pt idx="5">
                  <c:v>Улучшение жилищных условий, ветхое, аварийное жилье, выделение жилья, переселение</c:v>
                </c:pt>
                <c:pt idx="6">
                  <c:v>Борьба с аварийностью. Безопасность дорожного движения, дорожные знаки</c:v>
                </c:pt>
                <c:pt idx="7">
                  <c:v>Финансовая помощь,выплаты пособий и компенсаций</c:v>
                </c:pt>
                <c:pt idx="8">
                  <c:v>Обращение с твердыми коммунальными отходами, свалки</c:v>
                </c:pt>
                <c:pt idx="9">
                  <c:v>Уборка мусора, снега, листьев и т.д.</c:v>
                </c:pt>
                <c:pt idx="10">
                  <c:v>Содержание общего имущества, капремонт</c:v>
                </c:pt>
                <c:pt idx="11">
                  <c:v>Комплексное благоустройство, озеленение</c:v>
                </c:pt>
                <c:pt idx="12">
                  <c:v>Градостроительство. Архитектура и проектирование</c:v>
                </c:pt>
                <c:pt idx="13">
                  <c:v>Предоставление коммунальных услуг, в т.ч. ненадлежащего качества, оплата услуг, перебои</c:v>
                </c:pt>
                <c:pt idx="14">
                  <c:v>Дорожное хозяйство, транспорт, автопарковки, ремонт дорог, тротуаров, нарушение правил парковки</c:v>
                </c:pt>
              </c:strCache>
            </c:strRef>
          </c:cat>
          <c:val>
            <c:numRef>
              <c:f>'все 4 кв 23'!$F$4:$F$18</c:f>
              <c:numCache>
                <c:formatCode>General</c:formatCode>
                <c:ptCount val="15"/>
                <c:pt idx="0">
                  <c:v>85</c:v>
                </c:pt>
                <c:pt idx="1">
                  <c:v>17</c:v>
                </c:pt>
                <c:pt idx="2">
                  <c:v>24</c:v>
                </c:pt>
                <c:pt idx="3">
                  <c:v>73</c:v>
                </c:pt>
                <c:pt idx="4">
                  <c:v>176</c:v>
                </c:pt>
                <c:pt idx="5">
                  <c:v>95</c:v>
                </c:pt>
                <c:pt idx="6">
                  <c:v>104</c:v>
                </c:pt>
                <c:pt idx="7">
                  <c:v>65</c:v>
                </c:pt>
                <c:pt idx="8">
                  <c:v>53</c:v>
                </c:pt>
                <c:pt idx="9">
                  <c:v>195</c:v>
                </c:pt>
                <c:pt idx="10">
                  <c:v>92</c:v>
                </c:pt>
                <c:pt idx="11">
                  <c:v>67</c:v>
                </c:pt>
                <c:pt idx="12">
                  <c:v>245</c:v>
                </c:pt>
                <c:pt idx="13">
                  <c:v>195</c:v>
                </c:pt>
                <c:pt idx="14">
                  <c:v>222</c:v>
                </c:pt>
              </c:numCache>
            </c:numRef>
          </c:val>
        </c:ser>
        <c:ser>
          <c:idx val="1"/>
          <c:order val="1"/>
          <c:tx>
            <c:strRef>
              <c:f>'все 4 кв 23'!$G$3</c:f>
              <c:strCache>
                <c:ptCount val="1"/>
                <c:pt idx="0">
                  <c:v>4 квартал 2023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'все 4 кв 23'!$E$4:$E$18</c:f>
              <c:strCache>
                <c:ptCount val="15"/>
                <c:pt idx="0">
                  <c:v>вопросы обороны, мобилизации</c:v>
                </c:pt>
                <c:pt idx="1">
                  <c:v>Торговля, размещение торговых точек, развитие предпринимательской деятельности.</c:v>
                </c:pt>
                <c:pt idx="2">
                  <c:v>Вопросы, связанные с деятельностью детских садов, школ</c:v>
                </c:pt>
                <c:pt idx="3">
                  <c:v>Арендные отношения</c:v>
                </c:pt>
                <c:pt idx="4">
                  <c:v>Управляющие организации, товарищества собственников жилья и иные формы управления собственностью</c:v>
                </c:pt>
                <c:pt idx="5">
                  <c:v>Улучшение жилищных условий, ветхое, аварийное жилье, выделение жилья, переселение</c:v>
                </c:pt>
                <c:pt idx="6">
                  <c:v>Борьба с аварийностью. Безопасность дорожного движения, дорожные знаки</c:v>
                </c:pt>
                <c:pt idx="7">
                  <c:v>Финансовая помощь,выплаты пособий и компенсаций</c:v>
                </c:pt>
                <c:pt idx="8">
                  <c:v>Обращение с твердыми коммунальными отходами, свалки</c:v>
                </c:pt>
                <c:pt idx="9">
                  <c:v>Уборка мусора, снега, листьев и т.д.</c:v>
                </c:pt>
                <c:pt idx="10">
                  <c:v>Содержание общего имущества, капремонт</c:v>
                </c:pt>
                <c:pt idx="11">
                  <c:v>Комплексное благоустройство, озеленение</c:v>
                </c:pt>
                <c:pt idx="12">
                  <c:v>Градостроительство. Архитектура и проектирование</c:v>
                </c:pt>
                <c:pt idx="13">
                  <c:v>Предоставление коммунальных услуг, в т.ч. ненадлежащего качества, оплата услуг, перебои</c:v>
                </c:pt>
                <c:pt idx="14">
                  <c:v>Дорожное хозяйство, транспорт, автопарковки, ремонт дорог, тротуаров, нарушение правил парковки</c:v>
                </c:pt>
              </c:strCache>
            </c:strRef>
          </c:cat>
          <c:val>
            <c:numRef>
              <c:f>'все 4 кв 23'!$G$4:$G$18</c:f>
              <c:numCache>
                <c:formatCode>General</c:formatCode>
                <c:ptCount val="15"/>
                <c:pt idx="0">
                  <c:v>9</c:v>
                </c:pt>
                <c:pt idx="1">
                  <c:v>33</c:v>
                </c:pt>
                <c:pt idx="2">
                  <c:v>60</c:v>
                </c:pt>
                <c:pt idx="3">
                  <c:v>61</c:v>
                </c:pt>
                <c:pt idx="4">
                  <c:v>71</c:v>
                </c:pt>
                <c:pt idx="5">
                  <c:v>74</c:v>
                </c:pt>
                <c:pt idx="6">
                  <c:v>81</c:v>
                </c:pt>
                <c:pt idx="7">
                  <c:v>83</c:v>
                </c:pt>
                <c:pt idx="8">
                  <c:v>87</c:v>
                </c:pt>
                <c:pt idx="9">
                  <c:v>158</c:v>
                </c:pt>
                <c:pt idx="10">
                  <c:v>163</c:v>
                </c:pt>
                <c:pt idx="11">
                  <c:v>217</c:v>
                </c:pt>
                <c:pt idx="12">
                  <c:v>268</c:v>
                </c:pt>
                <c:pt idx="13">
                  <c:v>328</c:v>
                </c:pt>
                <c:pt idx="14">
                  <c:v>345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458639600"/>
        <c:axId val="-1458638512"/>
      </c:barChart>
      <c:catAx>
        <c:axId val="-1458639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8638512"/>
        <c:crosses val="autoZero"/>
        <c:auto val="1"/>
        <c:lblAlgn val="ctr"/>
        <c:lblOffset val="100"/>
        <c:noMultiLvlLbl val="0"/>
      </c:catAx>
      <c:valAx>
        <c:axId val="-1458638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863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количество вопросов, поднятых в обращениях </a:t>
            </a:r>
            <a:r>
              <a:rPr lang="ru-RU" dirty="0" smtClean="0"/>
              <a:t>за 4 квартал,</a:t>
            </a:r>
            <a:r>
              <a:rPr lang="ru-RU" baseline="0" dirty="0" smtClean="0"/>
              <a:t> </a:t>
            </a:r>
            <a:r>
              <a:rPr lang="ru-RU" baseline="0" dirty="0" err="1"/>
              <a:t>шт</a:t>
            </a:r>
            <a:endParaRPr lang="ru-RU" dirty="0"/>
          </a:p>
        </c:rich>
      </c:tx>
      <c:layout>
        <c:manualLayout>
          <c:xMode val="edge"/>
          <c:yMode val="edge"/>
          <c:x val="0.12966070150322118"/>
          <c:y val="1.3888731534457474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23285448097608E-2"/>
          <c:y val="0.24193586283300988"/>
          <c:w val="0.92017671455190242"/>
          <c:h val="0.6606882521477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'4 кв 2023'!$A$77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4.1916167664670656E-2"/>
                  <c:y val="-7.407407407407407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904191616766539E-2"/>
                  <c:y val="-8.7962962962963007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912175648702596E-2"/>
                  <c:y val="-6.0185185185185182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2023'!$B$76:$C$76</c:f>
              <c:strCache>
                <c:ptCount val="2"/>
                <c:pt idx="0">
                  <c:v>4 кв 2022 года</c:v>
                </c:pt>
                <c:pt idx="1">
                  <c:v>4 кв 2023 года</c:v>
                </c:pt>
              </c:strCache>
            </c:strRef>
          </c:cat>
          <c:val>
            <c:numRef>
              <c:f>'4 кв 2023'!$B$77:$C$77</c:f>
              <c:numCache>
                <c:formatCode>General</c:formatCode>
                <c:ptCount val="2"/>
                <c:pt idx="0">
                  <c:v>2520</c:v>
                </c:pt>
                <c:pt idx="1">
                  <c:v>3295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58646128"/>
        <c:axId val="-1458641232"/>
        <c:axId val="0"/>
      </c:bar3DChart>
      <c:catAx>
        <c:axId val="-145864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-1458641232"/>
        <c:crosses val="autoZero"/>
        <c:auto val="1"/>
        <c:lblAlgn val="ctr"/>
        <c:lblOffset val="100"/>
        <c:noMultiLvlLbl val="0"/>
      </c:catAx>
      <c:valAx>
        <c:axId val="-1458641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458646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ru-RU" sz="1000"/>
              <a:t>динамика поступивших обращений и вопросов, поднятых в них, нарастающим итогом по годам, шт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43031568567741E-2"/>
          <c:y val="0.18326901197436157"/>
          <c:w val="0.60827122576528758"/>
          <c:h val="0.73442285379563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'4 кв 2023'!$AI$68</c:f>
              <c:strCache>
                <c:ptCount val="1"/>
                <c:pt idx="0">
                  <c:v>количество поступивших обращений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 кв 2023'!$AJ$67:$AK$67</c:f>
              <c:strCache>
                <c:ptCount val="2"/>
                <c:pt idx="0">
                  <c:v>2022 год</c:v>
                </c:pt>
                <c:pt idx="1">
                  <c:v>2023год</c:v>
                </c:pt>
              </c:strCache>
            </c:strRef>
          </c:cat>
          <c:val>
            <c:numRef>
              <c:f>'4 кв 2023'!$AJ$68:$AK$68</c:f>
              <c:numCache>
                <c:formatCode>General</c:formatCode>
                <c:ptCount val="2"/>
                <c:pt idx="0">
                  <c:v>10074</c:v>
                </c:pt>
                <c:pt idx="1">
                  <c:v>10292</c:v>
                </c:pt>
              </c:numCache>
            </c:numRef>
          </c:val>
        </c:ser>
        <c:ser>
          <c:idx val="1"/>
          <c:order val="1"/>
          <c:tx>
            <c:strRef>
              <c:f>'4 кв 2023'!$AI$69</c:f>
              <c:strCache>
                <c:ptCount val="1"/>
                <c:pt idx="0">
                  <c:v>количество вопросов, поднятых в обращениях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5107264627254314E-3"/>
                  <c:y val="-1.677651393727609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2023'!$AJ$67:$AK$67</c:f>
              <c:strCache>
                <c:ptCount val="2"/>
                <c:pt idx="0">
                  <c:v>2022 год</c:v>
                </c:pt>
                <c:pt idx="1">
                  <c:v>2023год</c:v>
                </c:pt>
              </c:strCache>
            </c:strRef>
          </c:cat>
          <c:val>
            <c:numRef>
              <c:f>'4 кв 2023'!$AJ$69:$AK$69</c:f>
              <c:numCache>
                <c:formatCode>General</c:formatCode>
                <c:ptCount val="2"/>
                <c:pt idx="0">
                  <c:v>11143</c:v>
                </c:pt>
                <c:pt idx="1">
                  <c:v>12258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58644496"/>
        <c:axId val="-1458643408"/>
        <c:axId val="0"/>
      </c:bar3DChart>
      <c:catAx>
        <c:axId val="-145864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-1458643408"/>
        <c:crosses val="autoZero"/>
        <c:auto val="1"/>
        <c:lblAlgn val="ctr"/>
        <c:lblOffset val="100"/>
        <c:noMultiLvlLbl val="0"/>
      </c:catAx>
      <c:valAx>
        <c:axId val="-1458643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4586444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041742121062007"/>
          <c:y val="0.26662436009304236"/>
          <c:w val="0.33220220760076213"/>
          <c:h val="0.48460817943115286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 кв 2023'!$B$165</c:f>
              <c:strCache>
                <c:ptCount val="1"/>
                <c:pt idx="0">
                  <c:v>4 кв 2022 года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2023'!$A$166:$A$170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'4 кв 2023'!$B$166:$B$170</c:f>
              <c:numCache>
                <c:formatCode>General</c:formatCode>
                <c:ptCount val="5"/>
                <c:pt idx="0">
                  <c:v>160</c:v>
                </c:pt>
                <c:pt idx="1">
                  <c:v>151</c:v>
                </c:pt>
                <c:pt idx="2">
                  <c:v>1340</c:v>
                </c:pt>
                <c:pt idx="3">
                  <c:v>166</c:v>
                </c:pt>
                <c:pt idx="4">
                  <c:v>703</c:v>
                </c:pt>
              </c:numCache>
            </c:numRef>
          </c:val>
        </c:ser>
        <c:ser>
          <c:idx val="1"/>
          <c:order val="1"/>
          <c:tx>
            <c:strRef>
              <c:f>'4 кв 2023'!$C$165</c:f>
              <c:strCache>
                <c:ptCount val="1"/>
                <c:pt idx="0">
                  <c:v>4 кв 2023 года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2023'!$A$166:$A$170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'4 кв 2023'!$C$166:$C$170</c:f>
              <c:numCache>
                <c:formatCode>General</c:formatCode>
                <c:ptCount val="5"/>
                <c:pt idx="0">
                  <c:v>273</c:v>
                </c:pt>
                <c:pt idx="1">
                  <c:v>237</c:v>
                </c:pt>
                <c:pt idx="2">
                  <c:v>1606</c:v>
                </c:pt>
                <c:pt idx="3">
                  <c:v>259</c:v>
                </c:pt>
                <c:pt idx="4">
                  <c:v>920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58633072"/>
        <c:axId val="-1458637424"/>
      </c:barChart>
      <c:catAx>
        <c:axId val="-145863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8637424"/>
        <c:crosses val="autoZero"/>
        <c:auto val="1"/>
        <c:lblAlgn val="ctr"/>
        <c:lblOffset val="100"/>
        <c:tickLblSkip val="1"/>
        <c:noMultiLvlLbl val="0"/>
      </c:catAx>
      <c:valAx>
        <c:axId val="-145863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86330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ru-RU" sz="1000" b="1" dirty="0"/>
              <a:t>количество вопросов в обращениях по сферам, </a:t>
            </a:r>
            <a:r>
              <a:rPr lang="ru-RU" sz="1000" b="1" dirty="0" err="1"/>
              <a:t>шт</a:t>
            </a:r>
            <a:endParaRPr lang="ru-RU" sz="1000" b="1" dirty="0"/>
          </a:p>
        </c:rich>
      </c:tx>
      <c:layout>
        <c:manualLayout>
          <c:xMode val="edge"/>
          <c:yMode val="edge"/>
          <c:x val="0.29228693077800211"/>
          <c:y val="1.05822354264078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035234673212526"/>
          <c:y val="0.14121701540131879"/>
          <c:w val="0.44756600886005149"/>
          <c:h val="0.75754203001438614"/>
        </c:manualLayout>
      </c:layout>
      <c:radarChart>
        <c:radarStyle val="marker"/>
        <c:varyColors val="0"/>
        <c:ser>
          <c:idx val="0"/>
          <c:order val="0"/>
          <c:tx>
            <c:strRef>
              <c:f>'4 кв 2023'!$H$34</c:f>
              <c:strCache>
                <c:ptCount val="1"/>
                <c:pt idx="0">
                  <c:v>4 кв 2022 года</c:v>
                </c:pt>
              </c:strCache>
            </c:strRef>
          </c:tx>
          <c:spPr>
            <a:ln w="57150">
              <a:solidFill>
                <a:srgbClr val="00B05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B050"/>
              </a:solidFill>
              <a:ln w="57150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3.9484396451302068E-3"/>
                  <c:y val="2.7756911887058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4139104899735202E-3"/>
                  <c:y val="3.2586202514822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929285341099153E-2"/>
                  <c:y val="-3.6905306676344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933099165747206E-2"/>
                  <c:y val="-4.6927006323093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807398186021696E-2"/>
                  <c:y val="5.6355819750367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2023'!$G$35:$G$39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'4 кв 2023'!$H$35:$H$39</c:f>
              <c:numCache>
                <c:formatCode>General</c:formatCode>
                <c:ptCount val="5"/>
                <c:pt idx="0">
                  <c:v>160</c:v>
                </c:pt>
                <c:pt idx="1">
                  <c:v>151</c:v>
                </c:pt>
                <c:pt idx="2">
                  <c:v>1340</c:v>
                </c:pt>
                <c:pt idx="3">
                  <c:v>166</c:v>
                </c:pt>
                <c:pt idx="4">
                  <c:v>703</c:v>
                </c:pt>
              </c:numCache>
            </c:numRef>
          </c:val>
        </c:ser>
        <c:ser>
          <c:idx val="1"/>
          <c:order val="1"/>
          <c:tx>
            <c:strRef>
              <c:f>'4 кв 2023'!$I$34</c:f>
              <c:strCache>
                <c:ptCount val="1"/>
                <c:pt idx="0">
                  <c:v>4 кв 2023 года</c:v>
                </c:pt>
              </c:strCache>
            </c:strRef>
          </c:tx>
          <c:spPr>
            <a:ln w="28575">
              <a:solidFill>
                <a:srgbClr val="FFC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C000"/>
              </a:solidFill>
              <a:ln w="28575">
                <a:solidFill>
                  <a:srgbClr val="FFC000"/>
                </a:solidFill>
                <a:prstDash val="solid"/>
              </a:ln>
            </c:spPr>
          </c:marker>
          <c:dPt>
            <c:idx val="2"/>
            <c:bubble3D val="0"/>
          </c:dPt>
          <c:dLbls>
            <c:dLbl>
              <c:idx val="0"/>
              <c:layout>
                <c:manualLayout>
                  <c:x val="5.7035450074040522E-3"/>
                  <c:y val="6.4923547883167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961305119175015E-2"/>
                  <c:y val="3.537028866588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932809635544671E-2"/>
                  <c:y val="-3.0057174716887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7033790407292835E-3"/>
                  <c:y val="-6.0164591256990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132601087845402E-2"/>
                  <c:y val="4.29538768686082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2023'!$G$35:$G$39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'4 кв 2023'!$I$35:$I$39</c:f>
              <c:numCache>
                <c:formatCode>General</c:formatCode>
                <c:ptCount val="5"/>
                <c:pt idx="0">
                  <c:v>273</c:v>
                </c:pt>
                <c:pt idx="1">
                  <c:v>237</c:v>
                </c:pt>
                <c:pt idx="2">
                  <c:v>1606</c:v>
                </c:pt>
                <c:pt idx="3">
                  <c:v>259</c:v>
                </c:pt>
                <c:pt idx="4">
                  <c:v>920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58645040"/>
        <c:axId val="-1458640688"/>
      </c:radarChart>
      <c:catAx>
        <c:axId val="-145864504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 anchor="b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1458640688"/>
        <c:crosses val="autoZero"/>
        <c:auto val="0"/>
        <c:lblAlgn val="ctr"/>
        <c:lblOffset val="100"/>
        <c:noMultiLvlLbl val="0"/>
      </c:catAx>
      <c:valAx>
        <c:axId val="-14586406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14586450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269846569532163"/>
          <c:y val="0.51103782367885375"/>
          <c:w val="0.17315044100052868"/>
          <c:h val="0.1523092378983689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b="1"/>
              <a:t>количество вопросов по сферам, в %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8772881853097817"/>
          <c:y val="0.26207733508937503"/>
          <c:w val="0.64211690942590272"/>
          <c:h val="0.70223956939416565"/>
        </c:manualLayout>
      </c:layout>
      <c:radarChart>
        <c:radarStyle val="marker"/>
        <c:varyColors val="0"/>
        <c:ser>
          <c:idx val="0"/>
          <c:order val="0"/>
          <c:tx>
            <c:strRef>
              <c:f>'4 кв 2023'!$K$34</c:f>
              <c:strCache>
                <c:ptCount val="1"/>
                <c:pt idx="0">
                  <c:v>4 кв 2019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C000"/>
              </a:solidFill>
              <a:ln w="38100">
                <a:solidFill>
                  <a:srgbClr val="FFC000"/>
                </a:solidFill>
                <a:prstDash val="solid"/>
              </a:ln>
            </c:spPr>
          </c:marker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2023'!$J$35:$J$39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'4 кв 2023'!$K$35:$K$39</c:f>
            </c:numRef>
          </c:val>
        </c:ser>
        <c:ser>
          <c:idx val="1"/>
          <c:order val="1"/>
          <c:tx>
            <c:strRef>
              <c:f>'4 кв 2023'!$L$34</c:f>
              <c:strCache>
                <c:ptCount val="1"/>
                <c:pt idx="0">
                  <c:v>4 кв 2022 года</c:v>
                </c:pt>
              </c:strCache>
            </c:strRef>
          </c:tx>
          <c:spPr>
            <a:ln w="50800">
              <a:solidFill>
                <a:srgbClr val="00B05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B050"/>
              </a:solidFill>
              <a:ln w="47625">
                <a:solidFill>
                  <a:srgbClr val="00B050"/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rgbClr val="00B050"/>
                </a:solidFill>
                <a:ln w="66675">
                  <a:solidFill>
                    <a:srgbClr val="00B050"/>
                  </a:solidFill>
                  <a:prstDash val="solid"/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1.10755454877047E-2"/>
                  <c:y val="2.9938514108229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356813190458876E-2"/>
                  <c:y val="-1.38091455461113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565774155995342E-3"/>
                  <c:y val="-1.2770273125519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1015123367472824E-2"/>
                  <c:y val="6.3153073343377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2023'!$J$35:$J$39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'4 кв 2023'!$L$35:$L$39</c:f>
              <c:numCache>
                <c:formatCode>0.0%</c:formatCode>
                <c:ptCount val="5"/>
                <c:pt idx="0">
                  <c:v>6.3492063492063489E-2</c:v>
                </c:pt>
                <c:pt idx="1">
                  <c:v>5.9920634920634923E-2</c:v>
                </c:pt>
                <c:pt idx="2">
                  <c:v>0.53174603174603174</c:v>
                </c:pt>
                <c:pt idx="3">
                  <c:v>6.5873015873015875E-2</c:v>
                </c:pt>
                <c:pt idx="4">
                  <c:v>0.27896825396825398</c:v>
                </c:pt>
              </c:numCache>
            </c:numRef>
          </c:val>
        </c:ser>
        <c:ser>
          <c:idx val="2"/>
          <c:order val="2"/>
          <c:tx>
            <c:strRef>
              <c:f>'4 кв 2023'!$M$34</c:f>
              <c:strCache>
                <c:ptCount val="1"/>
                <c:pt idx="0">
                  <c:v>4 кв 2023 года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6.4989801091788688E-3"/>
                  <c:y val="7.7119460278984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127589802217615E-3"/>
                  <c:y val="3.360772167150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8344704314875658E-3"/>
                  <c:y val="-9.8737339446179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16568126117154E-2"/>
                  <c:y val="1.9285426379647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7543607570440167E-2"/>
                  <c:y val="-1.9466268340155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C000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2023'!$J$35:$J$39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'4 кв 2023'!$M$35:$M$39</c:f>
              <c:numCache>
                <c:formatCode>0.0%</c:formatCode>
                <c:ptCount val="5"/>
                <c:pt idx="0">
                  <c:v>8.2852807283763277E-2</c:v>
                </c:pt>
                <c:pt idx="1">
                  <c:v>7.192716236722306E-2</c:v>
                </c:pt>
                <c:pt idx="2">
                  <c:v>0.4874051593323217</c:v>
                </c:pt>
                <c:pt idx="3">
                  <c:v>7.8603945371775411E-2</c:v>
                </c:pt>
                <c:pt idx="4">
                  <c:v>0.27921092564491656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58636336"/>
        <c:axId val="-1458645584"/>
      </c:radarChart>
      <c:catAx>
        <c:axId val="-145863633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-1458645584"/>
        <c:crosses val="autoZero"/>
        <c:auto val="0"/>
        <c:lblAlgn val="ctr"/>
        <c:lblOffset val="100"/>
        <c:noMultiLvlLbl val="0"/>
      </c:catAx>
      <c:valAx>
        <c:axId val="-1458645584"/>
        <c:scaling>
          <c:orientation val="minMax"/>
          <c:max val="0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/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1458636336"/>
        <c:crosses val="autoZero"/>
        <c:crossBetween val="between"/>
        <c:majorUnit val="0.2"/>
        <c:min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263537886858761"/>
          <c:y val="0.57302837835878251"/>
          <c:w val="0.16681891365817325"/>
          <c:h val="0.134203245312568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количество обращений по каналу поступления за 4 квартал, шт</a:t>
            </a:r>
          </a:p>
        </c:rich>
      </c:tx>
      <c:layout>
        <c:manualLayout>
          <c:xMode val="edge"/>
          <c:yMode val="edge"/>
          <c:x val="0.17472462206850606"/>
          <c:y val="2.0000266464153909E-2"/>
        </c:manualLayout>
      </c:layout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'4 кв 2023'!$Z$4</c:f>
              <c:strCache>
                <c:ptCount val="1"/>
                <c:pt idx="0">
                  <c:v>4 кв 2023 года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2023'!$X$5:$Y$7</c:f>
              <c:strCache>
                <c:ptCount val="3"/>
                <c:pt idx="0">
                  <c:v>письменные</c:v>
                </c:pt>
                <c:pt idx="1">
                  <c:v>по горячей линии</c:v>
                </c:pt>
                <c:pt idx="2">
                  <c:v>на личном приеме</c:v>
                </c:pt>
              </c:strCache>
            </c:strRef>
          </c:cat>
          <c:val>
            <c:numRef>
              <c:f>'4 кв 2023'!$Z$5:$Z$7</c:f>
              <c:numCache>
                <c:formatCode>General</c:formatCode>
                <c:ptCount val="3"/>
                <c:pt idx="0">
                  <c:v>2733</c:v>
                </c:pt>
                <c:pt idx="1">
                  <c:v>41</c:v>
                </c:pt>
                <c:pt idx="2">
                  <c:v>39</c:v>
                </c:pt>
              </c:numCache>
            </c:numRef>
          </c:val>
        </c:ser>
        <c:ser>
          <c:idx val="1"/>
          <c:order val="1"/>
          <c:tx>
            <c:strRef>
              <c:f>'4 кв 2023'!$AA$4</c:f>
              <c:strCache>
                <c:ptCount val="1"/>
                <c:pt idx="0">
                  <c:v>4 кв 2022 года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2023'!$X$5:$Y$7</c:f>
              <c:strCache>
                <c:ptCount val="3"/>
                <c:pt idx="0">
                  <c:v>письменные</c:v>
                </c:pt>
                <c:pt idx="1">
                  <c:v>по горячей линии</c:v>
                </c:pt>
                <c:pt idx="2">
                  <c:v>на личном приеме</c:v>
                </c:pt>
              </c:strCache>
            </c:strRef>
          </c:cat>
          <c:val>
            <c:numRef>
              <c:f>'4 кв 2023'!$AA$5:$AA$7</c:f>
              <c:numCache>
                <c:formatCode>General</c:formatCode>
                <c:ptCount val="3"/>
                <c:pt idx="0">
                  <c:v>2160</c:v>
                </c:pt>
                <c:pt idx="1">
                  <c:v>34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58635792"/>
        <c:axId val="-1458636880"/>
      </c:barChart>
      <c:catAx>
        <c:axId val="-145863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-1458636880"/>
        <c:crosses val="autoZero"/>
        <c:auto val="1"/>
        <c:lblAlgn val="ctr"/>
        <c:lblOffset val="100"/>
        <c:noMultiLvlLbl val="0"/>
      </c:catAx>
      <c:valAx>
        <c:axId val="-14586368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1458635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79613397346743"/>
          <c:y val="0.34011218140879601"/>
          <c:w val="0.14263505308696575"/>
          <c:h val="0.27665853950997249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количество повторных и коллективных обращений </a:t>
            </a:r>
          </a:p>
          <a:p>
            <a:pPr>
              <a:defRPr/>
            </a:pPr>
            <a:r>
              <a:rPr lang="ru-RU"/>
              <a:t>за 4 квартал, шт</a:t>
            </a:r>
          </a:p>
        </c:rich>
      </c:tx>
      <c:layout>
        <c:manualLayout>
          <c:xMode val="edge"/>
          <c:yMode val="edge"/>
          <c:x val="0.1880654301057556"/>
          <c:y val="1.628365545215939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648612134728677"/>
          <c:y val="0.15471472944043865"/>
          <c:w val="0.64367901985785014"/>
          <c:h val="0.724768049320782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'4 кв 2023'!$J$14</c:f>
              <c:strCache>
                <c:ptCount val="1"/>
                <c:pt idx="0">
                  <c:v>4 кв 2023 года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1.525421114485183E-2"/>
                  <c:y val="-6.0644998966635819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2023'!$K$13:$M$13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'4 кв 2023'!$K$14:$M$14</c:f>
              <c:numCache>
                <c:formatCode>General</c:formatCode>
                <c:ptCount val="2"/>
                <c:pt idx="0">
                  <c:v>83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'4 кв 2023'!$J$15</c:f>
              <c:strCache>
                <c:ptCount val="1"/>
                <c:pt idx="0">
                  <c:v>4 кв 2022 года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1.6666666666666666E-2"/>
                  <c:y val="-4.6303700747324712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2023'!$K$13:$M$13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'4 кв 2023'!$K$15:$M$15</c:f>
              <c:numCache>
                <c:formatCode>General</c:formatCode>
                <c:ptCount val="2"/>
                <c:pt idx="0">
                  <c:v>81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58634704"/>
        <c:axId val="-1458635248"/>
      </c:barChart>
      <c:catAx>
        <c:axId val="-145863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-1458635248"/>
        <c:crosses val="autoZero"/>
        <c:auto val="1"/>
        <c:lblAlgn val="ctr"/>
        <c:lblOffset val="100"/>
        <c:noMultiLvlLbl val="0"/>
      </c:catAx>
      <c:valAx>
        <c:axId val="-1458635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458634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362171778736865"/>
          <c:y val="0.39092168933428778"/>
          <c:w val="0.22908652631810145"/>
          <c:h val="0.1527322357432593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ysClr val="windowText" lastClr="000000"/>
                </a:solidFill>
              </a:rPr>
              <a:t>4 квартал 2023 года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'4 кв 2023'!$N$89</c:f>
              <c:strCache>
                <c:ptCount val="1"/>
                <c:pt idx="0">
                  <c:v>4 кв 2023 года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 кв 2023'!$M$90:$M$94</c:f>
              <c:strCache>
                <c:ptCount val="5"/>
                <c:pt idx="0">
                  <c:v>меры приняты</c:v>
                </c:pt>
                <c:pt idx="1">
                  <c:v>поддержано</c:v>
                </c:pt>
                <c:pt idx="2">
                  <c:v>разъяснено</c:v>
                </c:pt>
                <c:pt idx="3">
                  <c:v>дан ответ автору</c:v>
                </c:pt>
                <c:pt idx="4">
                  <c:v>без ответа</c:v>
                </c:pt>
              </c:strCache>
            </c:strRef>
          </c:cat>
          <c:val>
            <c:numRef>
              <c:f>'4 кв 2023'!$N$90:$N$94</c:f>
              <c:numCache>
                <c:formatCode>General</c:formatCode>
                <c:ptCount val="5"/>
                <c:pt idx="0">
                  <c:v>158</c:v>
                </c:pt>
                <c:pt idx="1">
                  <c:v>58</c:v>
                </c:pt>
                <c:pt idx="2">
                  <c:v>1287</c:v>
                </c:pt>
                <c:pt idx="3">
                  <c:v>102</c:v>
                </c:pt>
                <c:pt idx="4">
                  <c:v>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150449723880834"/>
          <c:y val="0.23356546689941599"/>
          <c:w val="0.1952879565724788"/>
          <c:h val="0.482391406747882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0.4145</cdr:x>
      <cdr:y>0.91164</cdr:y>
    </cdr:from>
    <cdr:to>
      <cdr:x>0.41351</cdr:x>
      <cdr:y>0.91334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5149" y="3171825"/>
          <a:ext cx="3524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0.65499</cdr:x>
      <cdr:y>0.6705</cdr:y>
    </cdr:from>
    <cdr:to>
      <cdr:x>0.75866</cdr:x>
      <cdr:y>0.76174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47698" y="2979433"/>
          <a:ext cx="434895" cy="405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26 %</a:t>
          </a:r>
        </a:p>
        <a:p xmlns:a="http://schemas.openxmlformats.org/drawingml/2006/main">
          <a:pPr>
            <a:lnSpc>
              <a:spcPts val="1200"/>
            </a:lnSpc>
          </a:pPr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0.67053</cdr:x>
      <cdr:y>0.68915</cdr:y>
    </cdr:from>
    <cdr:to>
      <cdr:x>0.76535</cdr:x>
      <cdr:y>0.78157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59874" y="2839521"/>
          <a:ext cx="390275" cy="380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31%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0.18943</cdr:x>
      <cdr:y>0.35355</cdr:y>
    </cdr:from>
    <cdr:to>
      <cdr:x>0.25979</cdr:x>
      <cdr:y>0.43071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6286" y="1600200"/>
          <a:ext cx="489857" cy="353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0.48465</cdr:x>
      <cdr:y>0.43969</cdr:y>
    </cdr:from>
    <cdr:to>
      <cdr:x>0.54394</cdr:x>
      <cdr:y>0.50187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47357" y="1994807"/>
          <a:ext cx="408214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0.48591</cdr:x>
      <cdr:y>0.46999</cdr:y>
    </cdr:from>
    <cdr:to>
      <cdr:x>0.54999</cdr:x>
      <cdr:y>0.58482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84750" y="1173126"/>
          <a:ext cx="380431" cy="286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baseline="0" dirty="0" smtClean="0"/>
            <a:t>10</a:t>
          </a:r>
          <a:r>
            <a:rPr lang="ru-RU" sz="1200" b="1" dirty="0" smtClean="0"/>
            <a:t>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0.41994</cdr:x>
      <cdr:y>0.57772</cdr:y>
    </cdr:from>
    <cdr:to>
      <cdr:x>0.49504</cdr:x>
      <cdr:y>0.68251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493104" y="1442027"/>
          <a:ext cx="445854" cy="2615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2%</a:t>
          </a:r>
          <a:endParaRPr lang="ru-RU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0.16143</cdr:x>
      <cdr:y>0.55445</cdr:y>
    </cdr:from>
    <cdr:to>
      <cdr:x>0.2302</cdr:x>
      <cdr:y>0.62042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0111" y="2013543"/>
          <a:ext cx="590652" cy="257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0.6856</cdr:x>
      <cdr:y>0.47601</cdr:y>
    </cdr:from>
    <cdr:to>
      <cdr:x>0.74973</cdr:x>
      <cdr:y>0.54176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30272" y="1706604"/>
          <a:ext cx="573774" cy="25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0.6856</cdr:x>
      <cdr:y>0.47601</cdr:y>
    </cdr:from>
    <cdr:to>
      <cdr:x>0.74973</cdr:x>
      <cdr:y>0.54176</cdr:y>
    </cdr:to>
    <cdr:sp macro="" textlink="">
      <cdr:nvSpPr>
        <cdr:cNvPr id="7" name="TextBox 3"/>
        <cdr:cNvSpPr txBox="1"/>
      </cdr:nvSpPr>
      <cdr:spPr>
        <a:xfrm xmlns:a="http://schemas.openxmlformats.org/drawingml/2006/main">
          <a:off x="6030272" y="1706604"/>
          <a:ext cx="573774" cy="25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0.42143</cdr:x>
      <cdr:y>0.5589</cdr:y>
    </cdr:from>
    <cdr:to>
      <cdr:x>0.49568</cdr:x>
      <cdr:y>0.61275</cdr:y>
    </cdr:to>
    <cdr:sp macro="" textlink="">
      <cdr:nvSpPr>
        <cdr:cNvPr id="9" name="TextBox 2"/>
        <cdr:cNvSpPr txBox="1"/>
      </cdr:nvSpPr>
      <cdr:spPr>
        <a:xfrm xmlns:a="http://schemas.openxmlformats.org/drawingml/2006/main">
          <a:off x="3674760" y="2030504"/>
          <a:ext cx="662275" cy="20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0.69645</cdr:x>
      <cdr:y>0.76532</cdr:y>
    </cdr:from>
    <cdr:to>
      <cdr:x>0.8021</cdr:x>
      <cdr:y>0.78821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29500" y="7232650"/>
          <a:ext cx="878416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0.69645</cdr:x>
      <cdr:y>0.76532</cdr:y>
    </cdr:from>
    <cdr:to>
      <cdr:x>0.8021</cdr:x>
      <cdr:y>0.78821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7429500" y="7232650"/>
          <a:ext cx="878416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0.6155</cdr:x>
      <cdr:y>0.8525</cdr:y>
    </cdr:from>
    <cdr:to>
      <cdr:x>0.57544</cdr:x>
      <cdr:y>0.86087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879431" y="80938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0.69092</cdr:x>
      <cdr:y>0.93015</cdr:y>
    </cdr:from>
    <cdr:to>
      <cdr:x>0.75396</cdr:x>
      <cdr:y>0.97281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244992" y="4315357"/>
          <a:ext cx="387360" cy="197894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800" b="1"/>
            <a:t>53,2%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0.16647</cdr:x>
      <cdr:y>0.56987</cdr:y>
    </cdr:from>
    <cdr:to>
      <cdr:x>0.20784</cdr:x>
      <cdr:y>0.64666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63507" y="2132920"/>
          <a:ext cx="438272" cy="287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27%</a:t>
          </a:r>
        </a:p>
      </cdr:txBody>
    </cdr:sp>
  </cdr:relSizeAnchor>
  <cdr:relSizeAnchor xmlns:cdr="http://schemas.openxmlformats.org/drawingml/2006/chartDrawing">
    <cdr:from>
      <cdr:x>0.44679</cdr:x>
      <cdr:y>0.51061</cdr:y>
    </cdr:from>
    <cdr:to>
      <cdr:x>0.49209</cdr:x>
      <cdr:y>0.60264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28055" y="1916243"/>
          <a:ext cx="479377" cy="345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21%</a:t>
          </a:r>
        </a:p>
      </cdr:txBody>
    </cdr:sp>
  </cdr:relSizeAnchor>
  <cdr:relSizeAnchor xmlns:cdr="http://schemas.openxmlformats.org/drawingml/2006/chartDrawing">
    <cdr:from>
      <cdr:x>0.72629</cdr:x>
      <cdr:y>0.55061</cdr:y>
    </cdr:from>
    <cdr:to>
      <cdr:x>0.76231</cdr:x>
      <cdr:y>0.64089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88799" y="2100187"/>
          <a:ext cx="381325" cy="344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18%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0.83472</cdr:x>
      <cdr:y>0.75844</cdr:y>
    </cdr:from>
    <cdr:to>
      <cdr:x>0.88538</cdr:x>
      <cdr:y>0.80769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19185" y="3554186"/>
          <a:ext cx="467540" cy="231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0.59865</cdr:x>
      <cdr:y>0.73831</cdr:y>
    </cdr:from>
    <cdr:to>
      <cdr:x>0.65124</cdr:x>
      <cdr:y>0.80187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56606" y="3458931"/>
          <a:ext cx="703473" cy="299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0.22604</cdr:x>
      <cdr:y>0.45953</cdr:y>
    </cdr:from>
    <cdr:to>
      <cdr:x>0.29892</cdr:x>
      <cdr:y>0.49614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27785" y="2447925"/>
          <a:ext cx="42862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0.25315</cdr:x>
      <cdr:y>0.7389</cdr:y>
    </cdr:from>
    <cdr:to>
      <cdr:x>0.32952</cdr:x>
      <cdr:y>0.80053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24744" y="3727484"/>
          <a:ext cx="699807" cy="296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2 %</a:t>
          </a:r>
        </a:p>
      </cdr:txBody>
    </cdr:sp>
  </cdr:relSizeAnchor>
  <cdr:relSizeAnchor xmlns:cdr="http://schemas.openxmlformats.org/drawingml/2006/chartDrawing">
    <cdr:from>
      <cdr:x>0.51571</cdr:x>
      <cdr:y>0.82732</cdr:y>
    </cdr:from>
    <cdr:to>
      <cdr:x>0.64319</cdr:x>
      <cdr:y>0.86971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66303" y="3796939"/>
          <a:ext cx="931009" cy="194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-29 %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2E4FCCF-7F49-45B0-89B2-824AF2F9B58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744DD0E-1269-45A4-9194-AD8CA22FABB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F6A4D0A-1AD6-4244-8640-79659C3BA5F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BEDCAD5-A96C-4C90-A8EC-E4663FF5709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2B9493E-C570-4D0F-BBD9-E42F3B58050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64961DE-FBD1-4A7F-AC51-B93DD1FA4BE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D55BF73-4B7E-4E0B-8F8D-0A27510121B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11906E8-F3AE-4E05-8AE9-3767C819140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47E4B51-8A7A-4228-A17F-E371238A66F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D429C35-C8D1-4D58-BC77-93607816277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BEEDC7B-BBE5-4870-A98C-58FE95C6AA1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B51DA5B-3926-45B0-B889-0FFBF016FBA8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404CB09-5B65-42C9-8A3A-656ACC89FE9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42C42BD-FDC5-4FA5-B006-59335F1B4DA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496A413-CADD-4B6D-B167-1EA86E9B1ED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EBD298C-8323-49A7-B805-5A41C8AB597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B913A62-4A20-4C19-A6B1-C0C87B50542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03E22D6-C0F3-4EEE-9A81-2D612D2142E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B3EE747-F32A-46E1-945E-3096BFA8E70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92A8791-C3E6-46CD-8F6B-086ADA698CD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B16E465-6811-4918-8ADB-F20848635FB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5B4C243-995C-4137-B5D2-6EC94E46ED8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8C8E3EE-DC4C-4EC1-AD7B-7478CCBB858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1BD343B-CAD7-44EF-93F8-485DBB89AF7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7236C58-29E5-4C5C-BBCC-F200382A479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89849F6-BAA6-4757-A191-6F261818F94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4"/>
          <p:cNvSpPr/>
          <p:nvPr/>
        </p:nvSpPr>
        <p:spPr>
          <a:xfrm>
            <a:off x="564840" y="2133000"/>
            <a:ext cx="8424720" cy="1796040"/>
          </a:xfrm>
          <a:prstGeom prst="rect">
            <a:avLst/>
          </a:prstGeom>
          <a:noFill/>
          <a:ln w="0">
            <a:noFill/>
          </a:ln>
          <a:effectLst>
            <a:glow rad="228600">
              <a:srgbClr val="A8E034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Информация по работе с обращениями граждан, организаций и общественных объединений,</a:t>
            </a:r>
            <a:endParaRPr lang="ru-RU" sz="28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поступивших в Администрацию города Твери</a:t>
            </a:r>
            <a:r>
              <a:rPr sz="2800"/>
              <a:t/>
            </a:r>
            <a:br>
              <a:rPr sz="2800"/>
            </a:b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в 4 квартале 202</a:t>
            </a: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3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 года</a:t>
            </a:r>
            <a:endParaRPr lang="ru-RU" sz="28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83" name="Рисунок 3"/>
          <p:cNvPicPr/>
          <p:nvPr/>
        </p:nvPicPr>
        <p:blipFill>
          <a:blip r:embed="rId2"/>
          <a:stretch/>
        </p:blipFill>
        <p:spPr>
          <a:xfrm>
            <a:off x="241560" y="152640"/>
            <a:ext cx="646200" cy="791640"/>
          </a:xfrm>
          <a:prstGeom prst="rect">
            <a:avLst/>
          </a:prstGeom>
          <a:ln w="0">
            <a:noFill/>
          </a:ln>
        </p:spPr>
      </p:pic>
      <p:cxnSp>
        <p:nvCxnSpPr>
          <p:cNvPr id="84" name="Прямая соединительная линия 6"/>
          <p:cNvCxnSpPr/>
          <p:nvPr/>
        </p:nvCxnSpPr>
        <p:spPr>
          <a:xfrm>
            <a:off x="971280" y="548640"/>
            <a:ext cx="7705440" cy="360"/>
          </a:xfrm>
          <a:prstGeom prst="straightConnector1">
            <a:avLst/>
          </a:prstGeom>
          <a:ln w="9525">
            <a:solidFill>
              <a:srgbClr val="4A7EBB"/>
            </a:solidFill>
            <a:round/>
          </a:ln>
        </p:spPr>
      </p:cxnSp>
      <p:cxnSp>
        <p:nvCxnSpPr>
          <p:cNvPr id="85" name="Прямая соединительная линия 8"/>
          <p:cNvCxnSpPr/>
          <p:nvPr/>
        </p:nvCxnSpPr>
        <p:spPr>
          <a:xfrm>
            <a:off x="971280" y="5733000"/>
            <a:ext cx="7705440" cy="360"/>
          </a:xfrm>
          <a:prstGeom prst="straightConnector1">
            <a:avLst/>
          </a:prstGeom>
          <a:ln w="9525">
            <a:solidFill>
              <a:srgbClr val="4A7EBB"/>
            </a:solidFill>
            <a:round/>
          </a:ln>
        </p:spPr>
      </p:cxnSp>
      <p:sp>
        <p:nvSpPr>
          <p:cNvPr id="86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50732" y="5409834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17.01.2024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188720" y="613800"/>
            <a:ext cx="7076160" cy="35964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Актуальные темы 4 квартала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alibri"/>
              </a:rPr>
              <a:t>2023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года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8" name="Рисунок 5"/>
          <p:cNvPicPr/>
          <p:nvPr/>
        </p:nvPicPr>
        <p:blipFill>
          <a:blip r:embed="rId2"/>
          <a:stretch/>
        </p:blipFill>
        <p:spPr>
          <a:xfrm>
            <a:off x="241560" y="152640"/>
            <a:ext cx="646200" cy="791640"/>
          </a:xfrm>
          <a:prstGeom prst="rect">
            <a:avLst/>
          </a:prstGeom>
          <a:ln w="0">
            <a:noFill/>
          </a:ln>
        </p:spPr>
      </p:pic>
      <p:cxnSp>
        <p:nvCxnSpPr>
          <p:cNvPr id="149" name="Прямая соединительная линия 6"/>
          <p:cNvCxnSpPr/>
          <p:nvPr/>
        </p:nvCxnSpPr>
        <p:spPr>
          <a:xfrm>
            <a:off x="323280" y="6381000"/>
            <a:ext cx="86511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150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151" name="Прямая соединительная линия 9"/>
          <p:cNvCxnSpPr/>
          <p:nvPr/>
        </p:nvCxnSpPr>
        <p:spPr>
          <a:xfrm>
            <a:off x="1179000" y="558720"/>
            <a:ext cx="741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A5B7161-1F4C-488A-9F46-6832C8646EF0}" type="slidenum">
              <a:t>10</a:t>
            </a:fld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495799"/>
              </p:ext>
            </p:extLst>
          </p:nvPr>
        </p:nvGraphicFramePr>
        <p:xfrm>
          <a:off x="444137" y="1040928"/>
          <a:ext cx="2477878" cy="5310912"/>
        </p:xfrm>
        <a:graphic>
          <a:graphicData uri="http://schemas.openxmlformats.org/drawingml/2006/table">
            <a:tbl>
              <a:tblPr/>
              <a:tblGrid>
                <a:gridCol w="1585842"/>
                <a:gridCol w="461760"/>
                <a:gridCol w="430276"/>
              </a:tblGrid>
              <a:tr h="1955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Calibri" panose="020F0502020204030204" pitchFamily="34" charset="0"/>
                        </a:rPr>
                        <a:t>Название темы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Calibri" panose="020F0502020204030204" pitchFamily="34" charset="0"/>
                        </a:rPr>
                        <a:t> 4 квартал 2022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Calibri" panose="020F0502020204030204" pitchFamily="34" charset="0"/>
                        </a:rPr>
                        <a:t>4 квартал 2023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6770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вопросы обороны, мобилизации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3111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Торговля, размещение торговых точек, развитие предпринимательской деятельности.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17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33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7427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Вопросы, связанные с деятельностью детских садов, школ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6202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Арендные отношения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73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3111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Управляющие организации, товарищества собственников жилья и иные формы управления собственностью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176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7427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Улучшение жилищных условий, ветхое, аварийное жилье, выделение жилья, переселение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95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74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7427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Борьба с аварийностью. Безопасность дорожного движения, дорожные знаки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1744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Финансовая помощь,выплаты пособий и компенсаций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65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83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7427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Обращение с твердыми коммунальными отходами, свалки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1744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Уборка мусора, снега, листьев и т.д.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195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158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1744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Содержание общего имущества, капремонт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92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163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1744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Комплексное благоустройство, озеленение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67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217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1744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Градостроительство. Архитектура и проектирование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245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268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7427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Предоставление коммунальных услуг, в т.ч. ненадлежащего качества, оплата услуг, перебои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3111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Дорожное хозяйство, транспорт, автопарковки, ремонт дорог, тротуаров, нарушение правил парковки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222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345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810165"/>
              </p:ext>
            </p:extLst>
          </p:nvPr>
        </p:nvGraphicFramePr>
        <p:xfrm>
          <a:off x="3126376" y="1040928"/>
          <a:ext cx="5686697" cy="531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9"/>
          <p:cNvPicPr/>
          <p:nvPr/>
        </p:nvPicPr>
        <p:blipFill>
          <a:blip r:embed="rId2"/>
          <a:stretch/>
        </p:blipFill>
        <p:spPr>
          <a:xfrm>
            <a:off x="241560" y="152640"/>
            <a:ext cx="646200" cy="791640"/>
          </a:xfrm>
          <a:prstGeom prst="rect">
            <a:avLst/>
          </a:prstGeom>
          <a:ln w="0">
            <a:noFill/>
          </a:ln>
        </p:spPr>
      </p:pic>
      <p:cxnSp>
        <p:nvCxnSpPr>
          <p:cNvPr id="88" name="Прямая соединительная линия 11"/>
          <p:cNvCxnSpPr/>
          <p:nvPr/>
        </p:nvCxnSpPr>
        <p:spPr>
          <a:xfrm>
            <a:off x="888120" y="548640"/>
            <a:ext cx="7705080" cy="360"/>
          </a:xfrm>
          <a:prstGeom prst="straightConnector1">
            <a:avLst/>
          </a:prstGeom>
          <a:ln w="9525">
            <a:solidFill>
              <a:srgbClr val="4A7EBB"/>
            </a:solidFill>
            <a:round/>
          </a:ln>
        </p:spPr>
      </p:cxnSp>
      <p:sp>
        <p:nvSpPr>
          <p:cNvPr id="89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90" name="Прямая соединительная линия 15"/>
          <p:cNvCxnSpPr/>
          <p:nvPr/>
        </p:nvCxnSpPr>
        <p:spPr>
          <a:xfrm>
            <a:off x="971280" y="548640"/>
            <a:ext cx="7705440" cy="360"/>
          </a:xfrm>
          <a:prstGeom prst="straightConnector1">
            <a:avLst/>
          </a:prstGeom>
          <a:ln w="9525">
            <a:solidFill>
              <a:srgbClr val="4A7EBB"/>
            </a:solidFill>
            <a:round/>
          </a:ln>
        </p:spPr>
      </p:cxnSp>
      <p:cxnSp>
        <p:nvCxnSpPr>
          <p:cNvPr id="91" name="Прямая соединительная линия 17"/>
          <p:cNvCxnSpPr/>
          <p:nvPr/>
        </p:nvCxnSpPr>
        <p:spPr>
          <a:xfrm>
            <a:off x="323280" y="6381000"/>
            <a:ext cx="86511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349640" y="591840"/>
            <a:ext cx="7076160" cy="46080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Количество поступивших обращений и вопросов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E644DD9-70E3-4F98-BF0A-ADB1049164F4}" type="slidenum">
              <a:t>2</a:t>
            </a:fld>
            <a:endParaRPr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348045"/>
              </p:ext>
            </p:extLst>
          </p:nvPr>
        </p:nvGraphicFramePr>
        <p:xfrm>
          <a:off x="323280" y="1374437"/>
          <a:ext cx="4194994" cy="444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611970"/>
              </p:ext>
            </p:extLst>
          </p:nvPr>
        </p:nvGraphicFramePr>
        <p:xfrm>
          <a:off x="4740659" y="1374437"/>
          <a:ext cx="4115957" cy="4120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2"/>
          <p:cNvPicPr/>
          <p:nvPr/>
        </p:nvPicPr>
        <p:blipFill>
          <a:blip r:embed="rId2"/>
          <a:stretch/>
        </p:blipFill>
        <p:spPr>
          <a:xfrm>
            <a:off x="179640" y="116640"/>
            <a:ext cx="645840" cy="79164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2"/>
          <p:cNvPicPr/>
          <p:nvPr/>
        </p:nvPicPr>
        <p:blipFill>
          <a:blip r:embed="rId3"/>
          <a:stretch/>
        </p:blipFill>
        <p:spPr>
          <a:xfrm>
            <a:off x="-108360" y="20520"/>
            <a:ext cx="9143640" cy="493200"/>
          </a:xfrm>
          <a:prstGeom prst="rect">
            <a:avLst/>
          </a:prstGeom>
          <a:ln w="0">
            <a:noFill/>
          </a:ln>
        </p:spPr>
      </p:pic>
      <p:cxnSp>
        <p:nvCxnSpPr>
          <p:cNvPr id="155" name="Прямая соединительная линия 6"/>
          <p:cNvCxnSpPr/>
          <p:nvPr/>
        </p:nvCxnSpPr>
        <p:spPr>
          <a:xfrm>
            <a:off x="1179000" y="558720"/>
            <a:ext cx="741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cxnSp>
        <p:nvCxnSpPr>
          <p:cNvPr id="156" name="Прямая соединительная линия 7"/>
          <p:cNvCxnSpPr/>
          <p:nvPr/>
        </p:nvCxnSpPr>
        <p:spPr>
          <a:xfrm>
            <a:off x="971280" y="6309000"/>
            <a:ext cx="741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158120" y="634680"/>
            <a:ext cx="7488360" cy="27360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Динамика поступивших обращений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D54D29D-A818-49A2-8934-1813CE1D9B49}" type="slidenum">
              <a:t>3</a:t>
            </a:fld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065559"/>
              </p:ext>
            </p:extLst>
          </p:nvPr>
        </p:nvGraphicFramePr>
        <p:xfrm>
          <a:off x="565201" y="1029240"/>
          <a:ext cx="8229598" cy="2845750"/>
        </p:xfrm>
        <a:graphic>
          <a:graphicData uri="http://schemas.openxmlformats.org/drawingml/2006/table">
            <a:tbl>
              <a:tblPr/>
              <a:tblGrid>
                <a:gridCol w="1185062"/>
                <a:gridCol w="724204"/>
                <a:gridCol w="801014"/>
                <a:gridCol w="715975"/>
                <a:gridCol w="724204"/>
                <a:gridCol w="724204"/>
                <a:gridCol w="614477"/>
                <a:gridCol w="592532"/>
                <a:gridCol w="781812"/>
                <a:gridCol w="650139"/>
                <a:gridCol w="715975"/>
              </a:tblGrid>
              <a:tr h="626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период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2022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2022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2022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2022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2023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2023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2023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2023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2023 к 2022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, %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501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поступивших обращений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2299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2735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2813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2227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2080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2721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2678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2813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218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6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год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10074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10292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6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период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2022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2022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2022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2022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2023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2023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2023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2023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2023 к 2022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динамика, %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48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вопросов, поднятых в обращениях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2477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3058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3088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2520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2544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3477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2942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3295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1115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3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год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11143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12258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70607"/>
              </p:ext>
            </p:extLst>
          </p:nvPr>
        </p:nvGraphicFramePr>
        <p:xfrm>
          <a:off x="2002970" y="3922151"/>
          <a:ext cx="5936809" cy="249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Рисунок 9"/>
          <p:cNvPicPr/>
          <p:nvPr/>
        </p:nvPicPr>
        <p:blipFill>
          <a:blip r:embed="rId2"/>
          <a:stretch/>
        </p:blipFill>
        <p:spPr>
          <a:xfrm>
            <a:off x="241560" y="152640"/>
            <a:ext cx="646200" cy="791640"/>
          </a:xfrm>
          <a:prstGeom prst="rect">
            <a:avLst/>
          </a:prstGeom>
          <a:ln w="0">
            <a:noFill/>
          </a:ln>
        </p:spPr>
      </p:pic>
      <p:sp>
        <p:nvSpPr>
          <p:cNvPr id="99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100" name="Прямая соединительная линия 15"/>
          <p:cNvCxnSpPr/>
          <p:nvPr/>
        </p:nvCxnSpPr>
        <p:spPr>
          <a:xfrm>
            <a:off x="971280" y="472680"/>
            <a:ext cx="7705440" cy="360"/>
          </a:xfrm>
          <a:prstGeom prst="straightConnector1">
            <a:avLst/>
          </a:prstGeom>
          <a:ln w="9525">
            <a:solidFill>
              <a:srgbClr val="4A7EBB"/>
            </a:solidFill>
            <a:round/>
          </a:ln>
        </p:spPr>
      </p:cxnSp>
      <p:cxnSp>
        <p:nvCxnSpPr>
          <p:cNvPr id="101" name="Прямая соединительная линия 17"/>
          <p:cNvCxnSpPr/>
          <p:nvPr/>
        </p:nvCxnSpPr>
        <p:spPr>
          <a:xfrm>
            <a:off x="323280" y="6381000"/>
            <a:ext cx="86511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331640" y="532800"/>
            <a:ext cx="7076160" cy="46080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Динамика количества вопросов в разрезе тематических разделов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28E5DBC-CBFF-4A9F-8A49-8C6B991AE425}" type="slidenum">
              <a:t>4</a:t>
            </a:fld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850716"/>
              </p:ext>
            </p:extLst>
          </p:nvPr>
        </p:nvGraphicFramePr>
        <p:xfrm>
          <a:off x="1880499" y="1091135"/>
          <a:ext cx="5887002" cy="2187745"/>
        </p:xfrm>
        <a:graphic>
          <a:graphicData uri="http://schemas.openxmlformats.org/drawingml/2006/table">
            <a:tbl>
              <a:tblPr/>
              <a:tblGrid>
                <a:gridCol w="2220158"/>
                <a:gridCol w="916711"/>
                <a:gridCol w="916711"/>
                <a:gridCol w="916711"/>
                <a:gridCol w="916711"/>
              </a:tblGrid>
              <a:tr h="35587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и соотношение в % от общего количества обращений данного вида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4кв 2022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4кв 2023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448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Государство, общество,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8,3%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2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сфера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7,2%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12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53,2%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1606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48,7%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91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Оборона, безопасность, законность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7,9%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68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Жилищно-коммунальная сфера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27,9%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27,9%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12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2520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3295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899698"/>
              </p:ext>
            </p:extLst>
          </p:nvPr>
        </p:nvGraphicFramePr>
        <p:xfrm>
          <a:off x="1255241" y="3535825"/>
          <a:ext cx="7096228" cy="2763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267920" y="711000"/>
            <a:ext cx="7076160" cy="46728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Распределение обращений граждан по разделам</a:t>
            </a:r>
            <a:r>
              <a:rPr lang="ru-RU" sz="105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Общероссийского классификатора</a:t>
            </a:r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6" name="Рисунок 7"/>
          <p:cNvPicPr/>
          <p:nvPr/>
        </p:nvPicPr>
        <p:blipFill>
          <a:blip r:embed="rId2"/>
          <a:stretch/>
        </p:blipFill>
        <p:spPr>
          <a:xfrm>
            <a:off x="241560" y="152640"/>
            <a:ext cx="646200" cy="791640"/>
          </a:xfrm>
          <a:prstGeom prst="rect">
            <a:avLst/>
          </a:prstGeom>
          <a:ln w="0">
            <a:noFill/>
          </a:ln>
        </p:spPr>
      </p:pic>
      <p:sp>
        <p:nvSpPr>
          <p:cNvPr id="107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108" name="Прямая соединительная линия 10"/>
          <p:cNvCxnSpPr/>
          <p:nvPr/>
        </p:nvCxnSpPr>
        <p:spPr>
          <a:xfrm>
            <a:off x="1179000" y="558720"/>
            <a:ext cx="741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cxnSp>
        <p:nvCxnSpPr>
          <p:cNvPr id="109" name="Прямая соединительная линия 11"/>
          <p:cNvCxnSpPr/>
          <p:nvPr/>
        </p:nvCxnSpPr>
        <p:spPr>
          <a:xfrm>
            <a:off x="323280" y="6381000"/>
            <a:ext cx="86511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D474825-5323-4429-92D0-C33CBC867628}" type="slidenum">
              <a:t>5</a:t>
            </a:fld>
            <a:endParaRPr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036998"/>
              </p:ext>
            </p:extLst>
          </p:nvPr>
        </p:nvGraphicFramePr>
        <p:xfrm>
          <a:off x="471205" y="1486131"/>
          <a:ext cx="8125235" cy="4800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ldNum" idx="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F351E0E-BEA3-4EE0-B849-68908795050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6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title"/>
          </p:nvPr>
        </p:nvSpPr>
        <p:spPr>
          <a:xfrm>
            <a:off x="1267920" y="711000"/>
            <a:ext cx="7076160" cy="46728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Распределение в процентах от общего количества обращений граждан за отчетный период (структура обращений)</a:t>
            </a:r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7" name="Рисунок 7"/>
          <p:cNvPicPr/>
          <p:nvPr/>
        </p:nvPicPr>
        <p:blipFill>
          <a:blip r:embed="rId2"/>
          <a:stretch/>
        </p:blipFill>
        <p:spPr>
          <a:xfrm>
            <a:off x="241560" y="152640"/>
            <a:ext cx="646200" cy="791640"/>
          </a:xfrm>
          <a:prstGeom prst="rect">
            <a:avLst/>
          </a:prstGeom>
          <a:ln w="0">
            <a:noFill/>
          </a:ln>
        </p:spPr>
      </p:pic>
      <p:sp>
        <p:nvSpPr>
          <p:cNvPr id="118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119" name="Прямая соединительная линия 10"/>
          <p:cNvCxnSpPr/>
          <p:nvPr/>
        </p:nvCxnSpPr>
        <p:spPr>
          <a:xfrm>
            <a:off x="1179000" y="558720"/>
            <a:ext cx="741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cxnSp>
        <p:nvCxnSpPr>
          <p:cNvPr id="120" name="Прямая соединительная линия 11"/>
          <p:cNvCxnSpPr/>
          <p:nvPr/>
        </p:nvCxnSpPr>
        <p:spPr>
          <a:xfrm>
            <a:off x="323280" y="6381000"/>
            <a:ext cx="86511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479738"/>
              </p:ext>
            </p:extLst>
          </p:nvPr>
        </p:nvGraphicFramePr>
        <p:xfrm>
          <a:off x="1576859" y="1330200"/>
          <a:ext cx="6144002" cy="4639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349640" y="591840"/>
            <a:ext cx="7076160" cy="46080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Количество обращений по каналам поступления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8" name="Рисунок 5"/>
          <p:cNvPicPr/>
          <p:nvPr/>
        </p:nvPicPr>
        <p:blipFill>
          <a:blip r:embed="rId2"/>
          <a:stretch/>
        </p:blipFill>
        <p:spPr>
          <a:xfrm>
            <a:off x="241560" y="152640"/>
            <a:ext cx="646200" cy="791640"/>
          </a:xfrm>
          <a:prstGeom prst="rect">
            <a:avLst/>
          </a:prstGeom>
          <a:ln w="0">
            <a:noFill/>
          </a:ln>
        </p:spPr>
      </p:pic>
      <p:cxnSp>
        <p:nvCxnSpPr>
          <p:cNvPr id="129" name="Прямая соединительная линия 7"/>
          <p:cNvCxnSpPr/>
          <p:nvPr/>
        </p:nvCxnSpPr>
        <p:spPr>
          <a:xfrm>
            <a:off x="1179000" y="558720"/>
            <a:ext cx="741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cxnSp>
        <p:nvCxnSpPr>
          <p:cNvPr id="130" name="Прямая соединительная линия 8"/>
          <p:cNvCxnSpPr/>
          <p:nvPr/>
        </p:nvCxnSpPr>
        <p:spPr>
          <a:xfrm>
            <a:off x="323280" y="6381000"/>
            <a:ext cx="86511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131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07616A9-8585-4CFC-9AB4-F3DE788C7C96}" type="slidenum">
              <a:t>7</a:t>
            </a:fld>
            <a:endParaRPr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100057"/>
              </p:ext>
            </p:extLst>
          </p:nvPr>
        </p:nvGraphicFramePr>
        <p:xfrm>
          <a:off x="461553" y="1672046"/>
          <a:ext cx="8445105" cy="323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/>
          <p:cNvPicPr/>
          <p:nvPr/>
        </p:nvPicPr>
        <p:blipFill>
          <a:blip r:embed="rId2"/>
          <a:stretch/>
        </p:blipFill>
        <p:spPr>
          <a:xfrm>
            <a:off x="179640" y="116640"/>
            <a:ext cx="645840" cy="791640"/>
          </a:xfrm>
          <a:prstGeom prst="rect">
            <a:avLst/>
          </a:prstGeom>
          <a:ln w="0">
            <a:noFill/>
          </a:ln>
        </p:spPr>
      </p:pic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259640" y="771840"/>
            <a:ext cx="7488360" cy="27360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Количество коллективных и повторных обращений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139" name="Прямая соединительная линия 7"/>
          <p:cNvCxnSpPr/>
          <p:nvPr/>
        </p:nvCxnSpPr>
        <p:spPr>
          <a:xfrm>
            <a:off x="1179000" y="558720"/>
            <a:ext cx="741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cxnSp>
        <p:nvCxnSpPr>
          <p:cNvPr id="140" name="Прямая соединительная линия 10"/>
          <p:cNvCxnSpPr/>
          <p:nvPr/>
        </p:nvCxnSpPr>
        <p:spPr>
          <a:xfrm>
            <a:off x="323280" y="6381000"/>
            <a:ext cx="86511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F8AD7E5-CBAE-4302-94D8-8493D35CF50E}" type="slidenum">
              <a:t>8</a:t>
            </a:fld>
            <a:endParaRPr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100419"/>
              </p:ext>
            </p:extLst>
          </p:nvPr>
        </p:nvGraphicFramePr>
        <p:xfrm>
          <a:off x="997286" y="1584959"/>
          <a:ext cx="7303148" cy="4589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/>
          <p:cNvPicPr/>
          <p:nvPr/>
        </p:nvPicPr>
        <p:blipFill>
          <a:blip r:embed="rId2"/>
          <a:stretch/>
        </p:blipFill>
        <p:spPr>
          <a:xfrm>
            <a:off x="179640" y="116640"/>
            <a:ext cx="645840" cy="791640"/>
          </a:xfrm>
          <a:prstGeom prst="rect">
            <a:avLst/>
          </a:prstGeom>
          <a:ln w="0">
            <a:noFill/>
          </a:ln>
        </p:spPr>
      </p:pic>
      <p:sp>
        <p:nvSpPr>
          <p:cNvPr id="137" name="PlaceHolder 1"/>
          <p:cNvSpPr>
            <a:spLocks noGrp="1"/>
          </p:cNvSpPr>
          <p:nvPr>
            <p:ph type="title" idx="4294967295"/>
          </p:nvPr>
        </p:nvSpPr>
        <p:spPr>
          <a:xfrm>
            <a:off x="1259640" y="771840"/>
            <a:ext cx="7488360" cy="27360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</a:rPr>
              <a:t>Результаты рассмотрения обращений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139" name="Прямая соединительная линия 7"/>
          <p:cNvCxnSpPr/>
          <p:nvPr/>
        </p:nvCxnSpPr>
        <p:spPr>
          <a:xfrm>
            <a:off x="1179000" y="558720"/>
            <a:ext cx="741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cxnSp>
        <p:nvCxnSpPr>
          <p:cNvPr id="140" name="Прямая соединительная линия 10"/>
          <p:cNvCxnSpPr/>
          <p:nvPr/>
        </p:nvCxnSpPr>
        <p:spPr>
          <a:xfrm>
            <a:off x="323280" y="6381000"/>
            <a:ext cx="86511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F8AD7E5-CBAE-4302-94D8-8493D35CF50E}" type="slidenum">
              <a:t>9</a:t>
            </a:fld>
            <a:endParaRPr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503953"/>
              </p:ext>
            </p:extLst>
          </p:nvPr>
        </p:nvGraphicFramePr>
        <p:xfrm>
          <a:off x="1750424" y="1550128"/>
          <a:ext cx="6483532" cy="4084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02146" y="6165556"/>
            <a:ext cx="12458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Данные на 17.01.2024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4322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15109</TotalTime>
  <Words>573</Words>
  <Application>Microsoft Office PowerPoint</Application>
  <PresentationFormat>Экран (4:3)</PresentationFormat>
  <Paragraphs>194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Arial Cyr</vt:lpstr>
      <vt:lpstr>Calibri</vt:lpstr>
      <vt:lpstr>DejaVu Sans</vt:lpstr>
      <vt:lpstr>Symbol</vt:lpstr>
      <vt:lpstr>Times New Roman</vt:lpstr>
      <vt:lpstr>Wingdings</vt:lpstr>
      <vt:lpstr>XO Oriel</vt:lpstr>
      <vt:lpstr>Тема Office</vt:lpstr>
      <vt:lpstr>Тема Office</vt:lpstr>
      <vt:lpstr>Презентация PowerPoint</vt:lpstr>
      <vt:lpstr>Количество поступивших обращений и вопросов</vt:lpstr>
      <vt:lpstr>Динамика поступивших обращений</vt:lpstr>
      <vt:lpstr>Динамика количества вопросов в разрезе тематических разделов</vt:lpstr>
      <vt:lpstr>Распределение обращений граждан по разделам Общероссийского классификатора</vt:lpstr>
      <vt:lpstr>Распределение в процентах от общего количества обращений граждан за отчетный период (структура обращений)</vt:lpstr>
      <vt:lpstr>Количество обращений по каналам поступления</vt:lpstr>
      <vt:lpstr>Количество коллективных и повторных обращений</vt:lpstr>
      <vt:lpstr>Результаты рассмотрения обращений</vt:lpstr>
      <vt:lpstr>Актуальные темы 4 квартала 2023 года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subject/>
  <dc:creator>user</dc:creator>
  <dc:description/>
  <cp:lastModifiedBy>Силаева Ирина Ивановна</cp:lastModifiedBy>
  <cp:revision>357</cp:revision>
  <cp:lastPrinted>2019-11-29T14:10:55Z</cp:lastPrinted>
  <dcterms:created xsi:type="dcterms:W3CDTF">2017-03-22T12:13:20Z</dcterms:created>
  <dcterms:modified xsi:type="dcterms:W3CDTF">2024-01-18T08:53:20Z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9</vt:i4>
  </property>
</Properties>
</file>