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50" r:id="rId3"/>
    <p:sldId id="320" r:id="rId4"/>
    <p:sldId id="328" r:id="rId5"/>
    <p:sldId id="343" r:id="rId6"/>
    <p:sldId id="326" r:id="rId7"/>
    <p:sldId id="353" r:id="rId8"/>
    <p:sldId id="331" r:id="rId9"/>
    <p:sldId id="329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/>
              <a:t>динамика поступивших обращений и вопросов, поднятых в них, нарастающим итогом по </a:t>
            </a:r>
            <a:r>
              <a:rPr lang="ru-RU" sz="1400" dirty="0" smtClean="0"/>
              <a:t>отчетным</a:t>
            </a:r>
            <a:r>
              <a:rPr lang="ru-RU" sz="1400" baseline="0" dirty="0" smtClean="0"/>
              <a:t> периодам</a:t>
            </a:r>
            <a:r>
              <a:rPr lang="ru-RU" sz="1400" dirty="0" smtClean="0"/>
              <a:t>, </a:t>
            </a:r>
            <a:r>
              <a:rPr lang="ru-RU" sz="1400" dirty="0" err="1"/>
              <a:t>шт</a:t>
            </a:r>
            <a:endParaRPr lang="ru-RU" sz="1400" dirty="0"/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3031568567741E-2"/>
          <c:y val="0.18326901197436157"/>
          <c:w val="0.84499761675884522"/>
          <c:h val="0.7344228537956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таблицы!$AE$67</c:f>
              <c:strCache>
                <c:ptCount val="1"/>
                <c:pt idx="0">
                  <c:v>9 мес 2020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0569338936298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615837983546116E-3"/>
                  <c:y val="1.3212009347028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таблицы!$AD$68:$AD$69</c:f>
              <c:strCache>
                <c:ptCount val="2"/>
                <c:pt idx="0">
                  <c:v>количество поступивших обращений</c:v>
                </c:pt>
                <c:pt idx="1">
                  <c:v>количество вопросов, поднятых в обращениях </c:v>
                </c:pt>
              </c:strCache>
            </c:strRef>
          </c:cat>
          <c:val>
            <c:numRef>
              <c:f>таблицы!$AE$68:$AE$69</c:f>
              <c:numCache>
                <c:formatCode>General</c:formatCode>
                <c:ptCount val="2"/>
                <c:pt idx="0">
                  <c:v>6325</c:v>
                </c:pt>
                <c:pt idx="1">
                  <c:v>6681</c:v>
                </c:pt>
              </c:numCache>
            </c:numRef>
          </c:val>
        </c:ser>
        <c:ser>
          <c:idx val="1"/>
          <c:order val="1"/>
          <c:tx>
            <c:strRef>
              <c:f>таблицы!$AF$67</c:f>
              <c:strCache>
                <c:ptCount val="1"/>
                <c:pt idx="0">
                  <c:v>9 мес 2021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124830091666580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таблицы!$AD$68:$AD$69</c:f>
              <c:strCache>
                <c:ptCount val="2"/>
                <c:pt idx="0">
                  <c:v>количество поступивших обращений</c:v>
                </c:pt>
                <c:pt idx="1">
                  <c:v>количество вопросов, поднятых в обращениях </c:v>
                </c:pt>
              </c:strCache>
            </c:strRef>
          </c:cat>
          <c:val>
            <c:numRef>
              <c:f>таблицы!$AF$68:$AF$69</c:f>
              <c:numCache>
                <c:formatCode>General</c:formatCode>
                <c:ptCount val="2"/>
                <c:pt idx="0">
                  <c:v>7023</c:v>
                </c:pt>
                <c:pt idx="1">
                  <c:v>8368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615568"/>
        <c:axId val="280620464"/>
        <c:axId val="0"/>
      </c:bar3DChart>
      <c:catAx>
        <c:axId val="28061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0620464"/>
        <c:crosses val="autoZero"/>
        <c:auto val="1"/>
        <c:lblAlgn val="ctr"/>
        <c:lblOffset val="100"/>
        <c:noMultiLvlLbl val="0"/>
      </c:catAx>
      <c:valAx>
        <c:axId val="28062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0615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92021867236157"/>
          <c:y val="0.37693348287859368"/>
          <c:w val="0.12987127111280811"/>
          <c:h val="0.3301886229668363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поступивших обращений , шт
</a:t>
            </a:r>
          </a:p>
        </c:rich>
      </c:tx>
      <c:layout>
        <c:manualLayout>
          <c:xMode val="edge"/>
          <c:yMode val="edge"/>
          <c:x val="0.12981799810234987"/>
          <c:y val="1.816498205900662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9 мес 2020 года</c:v>
                </c:pt>
                <c:pt idx="1">
                  <c:v>9 мес 2021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6325</c:v>
                </c:pt>
                <c:pt idx="1">
                  <c:v>7023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616112"/>
        <c:axId val="280612304"/>
        <c:axId val="0"/>
      </c:bar3DChart>
      <c:catAx>
        <c:axId val="28061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0612304"/>
        <c:crosses val="autoZero"/>
        <c:auto val="1"/>
        <c:lblAlgn val="ctr"/>
        <c:lblOffset val="100"/>
        <c:noMultiLvlLbl val="0"/>
      </c:catAx>
      <c:valAx>
        <c:axId val="2806123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0616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вопросов, поднятых в обращениях , шт</a:t>
            </a:r>
          </a:p>
        </c:rich>
      </c:tx>
      <c:layout>
        <c:manualLayout>
          <c:xMode val="edge"/>
          <c:yMode val="edge"/>
          <c:x val="0.12966064448905318"/>
          <c:y val="1.388878423689861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9 мес 2020 года</c:v>
                </c:pt>
                <c:pt idx="1">
                  <c:v>9 мес 2021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6681</c:v>
                </c:pt>
                <c:pt idx="1">
                  <c:v>8368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155840"/>
        <c:axId val="179157472"/>
        <c:axId val="0"/>
      </c:bar3DChart>
      <c:catAx>
        <c:axId val="1791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9157472"/>
        <c:crosses val="autoZero"/>
        <c:auto val="1"/>
        <c:lblAlgn val="ctr"/>
        <c:lblOffset val="100"/>
        <c:noMultiLvlLbl val="0"/>
      </c:catAx>
      <c:valAx>
        <c:axId val="17915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9155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поступления, шт</a:t>
            </a:r>
          </a:p>
        </c:rich>
      </c:tx>
      <c:layout>
        <c:manualLayout>
          <c:xMode val="edge"/>
          <c:yMode val="edge"/>
          <c:x val="0.17472467477335163"/>
          <c:y val="2.0000221959570061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349626845655993E-2"/>
          <c:y val="0.12312549994830467"/>
          <c:w val="0.76991241940309374"/>
          <c:h val="0.776488689604884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9 мес 2020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dLbl>
              <c:idx val="0"/>
              <c:layout>
                <c:manualLayout>
                  <c:x val="2.6684456304203047E-3"/>
                  <c:y val="-2.749140893470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026684456304206E-3"/>
                  <c:y val="-2.749140893470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026684456304206E-3"/>
                  <c:y val="-4.123711340206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6098</c:v>
                </c:pt>
                <c:pt idx="1">
                  <c:v>65</c:v>
                </c:pt>
                <c:pt idx="2">
                  <c:v>162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9 мес 2021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dLbl>
              <c:idx val="0"/>
              <c:layout>
                <c:manualLayout>
                  <c:x val="1.7344896597731821E-2"/>
                  <c:y val="-1.030927835051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71114076050603E-3"/>
                  <c:y val="-3.4364261168384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6844563042028E-3"/>
                  <c:y val="-3.780068728522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6781</c:v>
                </c:pt>
                <c:pt idx="1">
                  <c:v>60</c:v>
                </c:pt>
                <c:pt idx="2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150944"/>
        <c:axId val="179162912"/>
        <c:axId val="0"/>
      </c:bar3DChart>
      <c:catAx>
        <c:axId val="17915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9162912"/>
        <c:crosses val="autoZero"/>
        <c:auto val="1"/>
        <c:lblAlgn val="ctr"/>
        <c:lblOffset val="100"/>
        <c:noMultiLvlLbl val="0"/>
      </c:catAx>
      <c:valAx>
        <c:axId val="1791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915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09701722322788"/>
          <c:y val="0.44758444581608764"/>
          <c:w val="0.18815000516458844"/>
          <c:h val="0.12376257237178134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повторных и коллективных обращений , шт</a:t>
            </a:r>
          </a:p>
        </c:rich>
      </c:tx>
      <c:layout>
        <c:manualLayout>
          <c:xMode val="edge"/>
          <c:yMode val="edge"/>
          <c:x val="0.1880654531492916"/>
          <c:y val="1.6283997775234312E-2"/>
        </c:manualLayout>
      </c:layout>
      <c:overlay val="1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8725490638953"/>
          <c:y val="0.14314901607761552"/>
          <c:w val="0.64367901985785014"/>
          <c:h val="0.724768049320782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9 мес 2020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8.6695515542153934E-4"/>
                  <c:y val="-6.0645068949575526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004613018964632E-3"/>
                  <c:y val="-3.061934585942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251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9 мес 2021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-7.9971232042481289E-3"/>
                  <c:y val="-4.072786375955523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753459764223477E-2"/>
                  <c:y val="-8.3507306889353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251</c:v>
                </c:pt>
                <c:pt idx="1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6463456"/>
        <c:axId val="356452576"/>
        <c:axId val="0"/>
      </c:bar3DChart>
      <c:catAx>
        <c:axId val="3564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56452576"/>
        <c:crosses val="autoZero"/>
        <c:auto val="1"/>
        <c:lblAlgn val="ctr"/>
        <c:lblOffset val="100"/>
        <c:noMultiLvlLbl val="0"/>
      </c:catAx>
      <c:valAx>
        <c:axId val="35645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5646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32403320510224"/>
          <c:y val="0.38894131429908591"/>
          <c:w val="0.17168949179995951"/>
          <c:h val="0.10697609481407938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 dirty="0"/>
              <a:t>количество вопросов </a:t>
            </a:r>
            <a:endParaRPr lang="ru-RU" sz="1200" b="1" dirty="0" smtClean="0"/>
          </a:p>
          <a:p>
            <a:pPr>
              <a:defRPr/>
            </a:pPr>
            <a:r>
              <a:rPr lang="ru-RU" sz="1200" b="1" dirty="0" smtClean="0"/>
              <a:t>в </a:t>
            </a:r>
            <a:r>
              <a:rPr lang="ru-RU" sz="1200" b="1" dirty="0"/>
              <a:t>обращениях по сферам, </a:t>
            </a:r>
            <a:r>
              <a:rPr lang="ru-RU" sz="1200" b="1" dirty="0" err="1"/>
              <a:t>шт</a:t>
            </a:r>
            <a:endParaRPr lang="ru-RU" sz="1200" b="1" dirty="0"/>
          </a:p>
        </c:rich>
      </c:tx>
      <c:layout>
        <c:manualLayout>
          <c:xMode val="edge"/>
          <c:yMode val="edge"/>
          <c:x val="0"/>
          <c:y val="9.516004996277268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9 мес 2020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4448091579867355E-3"/>
                  <c:y val="-2.084511792301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7401789524558E-2"/>
                  <c:y val="-3.075817951306597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314129181011871E-2"/>
                  <c:y val="-3.0617845319037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9752299152591553E-3"/>
                  <c:y val="5.323018416841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556</c:v>
                </c:pt>
                <c:pt idx="1">
                  <c:v>928</c:v>
                </c:pt>
                <c:pt idx="2">
                  <c:v>3708</c:v>
                </c:pt>
                <c:pt idx="3">
                  <c:v>180</c:v>
                </c:pt>
                <c:pt idx="4">
                  <c:v>1309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9 мес 2021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8.1529577080734149E-5"/>
                  <c:y val="2.321691620883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446704472602859E-3"/>
                  <c:y val="4.6335595447917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046588993696388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133791249074098E-2"/>
                  <c:y val="2.139127989268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290221573964502E-2"/>
                  <c:y val="-3.014150873886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484</c:v>
                </c:pt>
                <c:pt idx="1">
                  <c:v>657</c:v>
                </c:pt>
                <c:pt idx="2">
                  <c:v>5059</c:v>
                </c:pt>
                <c:pt idx="3">
                  <c:v>312</c:v>
                </c:pt>
                <c:pt idx="4">
                  <c:v>1856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158560"/>
        <c:axId val="179152576"/>
      </c:radarChart>
      <c:catAx>
        <c:axId val="17915856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9152576"/>
        <c:crosses val="autoZero"/>
        <c:auto val="0"/>
        <c:lblAlgn val="ctr"/>
        <c:lblOffset val="100"/>
        <c:noMultiLvlLbl val="0"/>
      </c:catAx>
      <c:valAx>
        <c:axId val="1791525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9158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19756228925596"/>
          <c:y val="0.50891871418085921"/>
          <c:w val="0.17339691453313358"/>
          <c:h val="0.1513402590275441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 dirty="0"/>
              <a:t>количество вопросов 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по </a:t>
            </a:r>
            <a:r>
              <a:rPr lang="ru-RU" b="1" dirty="0"/>
              <a:t>сферам, в %</a:t>
            </a:r>
          </a:p>
        </c:rich>
      </c:tx>
      <c:layout>
        <c:manualLayout>
          <c:xMode val="edge"/>
          <c:yMode val="edge"/>
          <c:x val="3.0602952122233282E-2"/>
          <c:y val="1.89133275666713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772881251714196"/>
          <c:y val="9.5462169769422733E-2"/>
          <c:w val="0.64180449692192809"/>
          <c:h val="0.75300226341241072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9 мес 2020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4618281752774947E-4"/>
                  <c:y val="-3.984928907482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6076242573697639E-3"/>
                  <c:y val="-6.4067035584110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888984176150878E-2"/>
                  <c:y val="-5.414337296935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766695252845266E-2"/>
                  <c:y val="-3.6915936115470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716634841043981E-3"/>
                  <c:y val="-1.260888504444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10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8.3221074689417751E-2</c:v>
                </c:pt>
                <c:pt idx="1">
                  <c:v>0.13890136207154619</c:v>
                </c:pt>
                <c:pt idx="2">
                  <c:v>0.55500673551863489</c:v>
                </c:pt>
                <c:pt idx="3">
                  <c:v>2.6942074539739558E-2</c:v>
                </c:pt>
                <c:pt idx="4">
                  <c:v>0.19592875318066158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9 мес2021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1.2395406457665643E-3"/>
                  <c:y val="-2.1906696732735681E-3"/>
                </c:manualLayout>
              </c:layout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218358813299085E-2"/>
                      <c:h val="5.297320239618456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681486333671133E-2"/>
                  <c:y val="4.2422693014603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751488716164964E-2"/>
                  <c:y val="-3.1154108362476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704031209200791E-3"/>
                  <c:y val="5.051347698692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5.7839388145315487E-2</c:v>
                </c:pt>
                <c:pt idx="1">
                  <c:v>7.8513384321223706E-2</c:v>
                </c:pt>
                <c:pt idx="2">
                  <c:v>0.6045650095602294</c:v>
                </c:pt>
                <c:pt idx="3">
                  <c:v>3.7284894837476101E-2</c:v>
                </c:pt>
                <c:pt idx="4">
                  <c:v>0.22179732313575526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697552"/>
        <c:axId val="315699728"/>
      </c:radarChart>
      <c:catAx>
        <c:axId val="3156975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15699728"/>
        <c:crosses val="autoZero"/>
        <c:auto val="0"/>
        <c:lblAlgn val="ctr"/>
        <c:lblOffset val="100"/>
        <c:noMultiLvlLbl val="0"/>
      </c:catAx>
      <c:valAx>
        <c:axId val="315699728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15697552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80684936682469"/>
          <c:y val="0.4595352837826856"/>
          <c:w val="0.16683066044041153"/>
          <c:h val="0.2896156648022228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>
                <a:solidFill>
                  <a:sysClr val="windowText" lastClr="000000"/>
                </a:solidFill>
              </a:rPr>
              <a:t>Актуальные темы за 9 месяцев, шт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9 мес 2021'!$C$4</c:f>
              <c:strCache>
                <c:ptCount val="1"/>
                <c:pt idx="0">
                  <c:v>9 мес 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9 мес 2021'!$B$5:$B$19</c:f>
              <c:strCache>
                <c:ptCount val="15"/>
                <c:pt idx="0">
                  <c:v>Комплексное благоустройство, озеленение</c:v>
                </c:pt>
                <c:pt idx="1">
                  <c:v>Дорожное хозяйство, транспорт, автопарковки, ремонт дорог</c:v>
                </c:pt>
                <c:pt idx="2">
                  <c:v>Предоставление коммунальных услуг ненадлежащего качества, оплата услуг, перебои</c:v>
                </c:pt>
                <c:pt idx="3">
                  <c:v>Градостроительство. Архитектура и проектирование</c:v>
                </c:pt>
                <c:pt idx="4">
                  <c:v>Финансовая помощь,выплаты пособий и компенсаций</c:v>
                </c:pt>
                <c:pt idx="5">
                  <c:v>Обращение с твердыми коммунальными отходами, свалки</c:v>
                </c:pt>
                <c:pt idx="6">
                  <c:v>Содержание общего имущества, капремонт</c:v>
                </c:pt>
                <c:pt idx="7">
                  <c:v>Арендные отношения</c:v>
                </c:pt>
                <c:pt idx="8">
                  <c:v>Борьба с аварийностью. Безопасность дорожного движения</c:v>
                </c:pt>
                <c:pt idx="9">
                  <c:v>Улучшение жилищных условий, ветхое, аварийное жилье, выделение жилья, переселение</c:v>
                </c:pt>
                <c:pt idx="10">
                  <c:v>Уборка мусора, снега, листьев и т.д.</c:v>
                </c:pt>
                <c:pt idx="11">
                  <c:v>Вопросы, связанные с деятельностью детских садов, школ</c:v>
                </c:pt>
                <c:pt idx="12">
                  <c:v>Управляющие организации, товарищества собственников жилья и иные формы управления собственностью</c:v>
                </c:pt>
                <c:pt idx="13">
                  <c:v>Торговля, размещение торговых точек, развитие предпринимательской деятельности.</c:v>
                </c:pt>
                <c:pt idx="14">
                  <c:v>Санитарно-эпидемиологическое благополучие населения</c:v>
                </c:pt>
              </c:strCache>
            </c:strRef>
          </c:cat>
          <c:val>
            <c:numRef>
              <c:f>'топ 9 мес 2021'!$C$5:$C$19</c:f>
              <c:numCache>
                <c:formatCode>General</c:formatCode>
                <c:ptCount val="15"/>
                <c:pt idx="0">
                  <c:v>1367</c:v>
                </c:pt>
                <c:pt idx="1">
                  <c:v>1022</c:v>
                </c:pt>
                <c:pt idx="2">
                  <c:v>775</c:v>
                </c:pt>
                <c:pt idx="3">
                  <c:v>718</c:v>
                </c:pt>
                <c:pt idx="4">
                  <c:v>350</c:v>
                </c:pt>
                <c:pt idx="5">
                  <c:v>279</c:v>
                </c:pt>
                <c:pt idx="6">
                  <c:v>279</c:v>
                </c:pt>
                <c:pt idx="7">
                  <c:v>199</c:v>
                </c:pt>
                <c:pt idx="8">
                  <c:v>198</c:v>
                </c:pt>
                <c:pt idx="9">
                  <c:v>183</c:v>
                </c:pt>
                <c:pt idx="10">
                  <c:v>153</c:v>
                </c:pt>
                <c:pt idx="11">
                  <c:v>103</c:v>
                </c:pt>
                <c:pt idx="12">
                  <c:v>82</c:v>
                </c:pt>
                <c:pt idx="13">
                  <c:v>62</c:v>
                </c:pt>
                <c:pt idx="14">
                  <c:v>21</c:v>
                </c:pt>
              </c:numCache>
            </c:numRef>
          </c:val>
        </c:ser>
        <c:ser>
          <c:idx val="1"/>
          <c:order val="1"/>
          <c:tx>
            <c:strRef>
              <c:f>'топ 9 мес 2021'!$D$4</c:f>
              <c:strCache>
                <c:ptCount val="1"/>
                <c:pt idx="0">
                  <c:v>9 мес 2020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9 мес 2021'!$B$5:$B$19</c:f>
              <c:strCache>
                <c:ptCount val="15"/>
                <c:pt idx="0">
                  <c:v>Комплексное благоустройство, озеленение</c:v>
                </c:pt>
                <c:pt idx="1">
                  <c:v>Дорожное хозяйство, транспорт, автопарковки, ремонт дорог</c:v>
                </c:pt>
                <c:pt idx="2">
                  <c:v>Предоставление коммунальных услуг ненадлежащего качества, оплата услуг, перебои</c:v>
                </c:pt>
                <c:pt idx="3">
                  <c:v>Градостроительство. Архитектура и проектирование</c:v>
                </c:pt>
                <c:pt idx="4">
                  <c:v>Финансовая помощь,выплаты пособий и компенсаций</c:v>
                </c:pt>
                <c:pt idx="5">
                  <c:v>Обращение с твердыми коммунальными отходами, свалки</c:v>
                </c:pt>
                <c:pt idx="6">
                  <c:v>Содержание общего имущества, капремонт</c:v>
                </c:pt>
                <c:pt idx="7">
                  <c:v>Арендные отношения</c:v>
                </c:pt>
                <c:pt idx="8">
                  <c:v>Борьба с аварийностью. Безопасность дорожного движения</c:v>
                </c:pt>
                <c:pt idx="9">
                  <c:v>Улучшение жилищных условий, ветхое, аварийное жилье, выделение жилья, переселение</c:v>
                </c:pt>
                <c:pt idx="10">
                  <c:v>Уборка мусора, снега, листьев и т.д.</c:v>
                </c:pt>
                <c:pt idx="11">
                  <c:v>Вопросы, связанные с деятельностью детских садов, школ</c:v>
                </c:pt>
                <c:pt idx="12">
                  <c:v>Управляющие организации, товарищества собственников жилья и иные формы управления собственностью</c:v>
                </c:pt>
                <c:pt idx="13">
                  <c:v>Торговля, размещение торговых точек, развитие предпринимательской деятельности.</c:v>
                </c:pt>
                <c:pt idx="14">
                  <c:v>Санитарно-эпидемиологическое благополучие населения</c:v>
                </c:pt>
              </c:strCache>
            </c:strRef>
          </c:cat>
          <c:val>
            <c:numRef>
              <c:f>'топ 9 мес 2021'!$D$5:$D$19</c:f>
              <c:numCache>
                <c:formatCode>General</c:formatCode>
                <c:ptCount val="15"/>
                <c:pt idx="0">
                  <c:v>1294</c:v>
                </c:pt>
                <c:pt idx="1">
                  <c:v>1251</c:v>
                </c:pt>
                <c:pt idx="2">
                  <c:v>367</c:v>
                </c:pt>
                <c:pt idx="3">
                  <c:v>252</c:v>
                </c:pt>
                <c:pt idx="4">
                  <c:v>333</c:v>
                </c:pt>
                <c:pt idx="5">
                  <c:v>199</c:v>
                </c:pt>
                <c:pt idx="6">
                  <c:v>222</c:v>
                </c:pt>
                <c:pt idx="7">
                  <c:v>166</c:v>
                </c:pt>
                <c:pt idx="8">
                  <c:v>156</c:v>
                </c:pt>
                <c:pt idx="9">
                  <c:v>224</c:v>
                </c:pt>
                <c:pt idx="10">
                  <c:v>21</c:v>
                </c:pt>
                <c:pt idx="11">
                  <c:v>147</c:v>
                </c:pt>
                <c:pt idx="12">
                  <c:v>49</c:v>
                </c:pt>
                <c:pt idx="13">
                  <c:v>217</c:v>
                </c:pt>
                <c:pt idx="14">
                  <c:v>232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7105936"/>
        <c:axId val="317106480"/>
      </c:barChart>
      <c:catAx>
        <c:axId val="31710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106480"/>
        <c:crosses val="autoZero"/>
        <c:auto val="1"/>
        <c:lblAlgn val="ctr"/>
        <c:lblOffset val="100"/>
        <c:noMultiLvlLbl val="0"/>
      </c:catAx>
      <c:valAx>
        <c:axId val="31710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10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41429725055429"/>
          <c:y val="0.49057781705207365"/>
          <c:w val="0.26462316790671681"/>
          <c:h val="8.3026395284036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результаты рассмотрения обращений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таблицы!$O$78:$O$82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таблицы!$P$78:$P$82</c:f>
              <c:numCache>
                <c:formatCode>0</c:formatCode>
                <c:ptCount val="5"/>
                <c:pt idx="0">
                  <c:v>836.80000000000007</c:v>
                </c:pt>
                <c:pt idx="1">
                  <c:v>167.36</c:v>
                </c:pt>
                <c:pt idx="2">
                  <c:v>6610.72</c:v>
                </c:pt>
                <c:pt idx="3">
                  <c:v>669.44</c:v>
                </c:pt>
                <c:pt idx="4">
                  <c:v>83.68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982630572754166"/>
          <c:y val="0.32203321960927117"/>
          <c:w val="0.17694599505367373"/>
          <c:h val="0.4449804420591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0.18869</cdr:x>
      <cdr:y>0.3511</cdr:y>
    </cdr:from>
    <cdr:to>
      <cdr:x>0.2593</cdr:x>
      <cdr:y>0.42802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0.48416</cdr:x>
      <cdr:y>0.43749</cdr:y>
    </cdr:from>
    <cdr:to>
      <cdr:x>0.54344</cdr:x>
      <cdr:y>0.5004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0.49724</cdr:x>
      <cdr:y>0.40162</cdr:y>
    </cdr:from>
    <cdr:to>
      <cdr:x>0.56157</cdr:x>
      <cdr:y>0.44925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4237" y="1782577"/>
          <a:ext cx="554463" cy="208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0.50218</cdr:x>
      <cdr:y>0.81693</cdr:y>
    </cdr:from>
    <cdr:to>
      <cdr:x>0.54586</cdr:x>
      <cdr:y>0.87149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28891" y="3624935"/>
          <a:ext cx="376459" cy="242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0.66141</cdr:x>
      <cdr:y>0.44763</cdr:y>
    </cdr:from>
    <cdr:to>
      <cdr:x>0.75317</cdr:x>
      <cdr:y>0.51454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09630" y="2362085"/>
          <a:ext cx="861453" cy="353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25%</a:t>
          </a:r>
        </a:p>
      </cdr:txBody>
    </cdr:sp>
  </cdr:relSizeAnchor>
  <cdr:relSizeAnchor xmlns:cdr="http://schemas.openxmlformats.org/drawingml/2006/chartDrawing">
    <cdr:from>
      <cdr:x>0.2005</cdr:x>
      <cdr:y>0.79492</cdr:y>
    </cdr:from>
    <cdr:to>
      <cdr:x>0.29391</cdr:x>
      <cdr:y>0.85488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7177" y="3681307"/>
          <a:ext cx="518583" cy="26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0.57108</cdr:x>
      <cdr:y>0.57546</cdr:y>
    </cdr:from>
    <cdr:to>
      <cdr:x>0.67426</cdr:x>
      <cdr:y>0.63524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361552" y="3036607"/>
          <a:ext cx="968763" cy="3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11%</a:t>
          </a:r>
        </a:p>
      </cdr:txBody>
    </cdr:sp>
  </cdr:relSizeAnchor>
  <cdr:relSizeAnchor xmlns:cdr="http://schemas.openxmlformats.org/drawingml/2006/chartDrawing">
    <cdr:from>
      <cdr:x>0.19875</cdr:x>
      <cdr:y>0.8075</cdr:y>
    </cdr:from>
    <cdr:to>
      <cdr:x>0.19826</cdr:x>
      <cdr:y>0.80774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17177" y="3957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0.61858</cdr:x>
      <cdr:y>0.52149</cdr:y>
    </cdr:from>
    <cdr:to>
      <cdr:x>0.7225</cdr:x>
      <cdr:y>0.61298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9653" y="3274952"/>
          <a:ext cx="823103" cy="574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11%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0.63279</cdr:x>
      <cdr:y>0.56752</cdr:y>
    </cdr:from>
    <cdr:to>
      <cdr:x>0.72786</cdr:x>
      <cdr:y>0.65922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97600" y="1731512"/>
          <a:ext cx="750812" cy="279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25%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0.25299</cdr:x>
      <cdr:y>0.35813</cdr:y>
    </cdr:from>
    <cdr:to>
      <cdr:x>0.31997</cdr:x>
      <cdr:y>0.44241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8109" y="1323554"/>
          <a:ext cx="637585" cy="311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11%</a:t>
          </a:r>
        </a:p>
      </cdr:txBody>
    </cdr:sp>
  </cdr:relSizeAnchor>
  <cdr:relSizeAnchor xmlns:cdr="http://schemas.openxmlformats.org/drawingml/2006/chartDrawing">
    <cdr:from>
      <cdr:x>0.41169</cdr:x>
      <cdr:y>0.58215</cdr:y>
    </cdr:from>
    <cdr:to>
      <cdr:x>0.47374</cdr:x>
      <cdr:y>0.68971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18700" y="2151464"/>
          <a:ext cx="590702" cy="397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-8%</a:t>
          </a:r>
        </a:p>
      </cdr:txBody>
    </cdr:sp>
  </cdr:relSizeAnchor>
  <cdr:relSizeAnchor xmlns:cdr="http://schemas.openxmlformats.org/drawingml/2006/chartDrawing">
    <cdr:from>
      <cdr:x>0.59608</cdr:x>
      <cdr:y>0.6014</cdr:y>
    </cdr:from>
    <cdr:to>
      <cdr:x>0.66089</cdr:x>
      <cdr:y>0.67619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73893" y="2222610"/>
          <a:ext cx="616904" cy="27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12%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0.83349</cdr:x>
      <cdr:y>0.76285</cdr:y>
    </cdr:from>
    <cdr:to>
      <cdr:x>0.88488</cdr:x>
      <cdr:y>0.81186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0.59766</cdr:x>
      <cdr:y>0.74248</cdr:y>
    </cdr:from>
    <cdr:to>
      <cdr:x>0.65001</cdr:x>
      <cdr:y>0.80628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0.25037</cdr:x>
      <cdr:y>0.43899</cdr:y>
    </cdr:from>
    <cdr:to>
      <cdr:x>0.3232</cdr:x>
      <cdr:y>0.49196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7038" y="1999747"/>
          <a:ext cx="450074" cy="241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0%</a:t>
          </a:r>
        </a:p>
      </cdr:txBody>
    </cdr:sp>
  </cdr:relSizeAnchor>
  <cdr:relSizeAnchor xmlns:cdr="http://schemas.openxmlformats.org/drawingml/2006/chartDrawing">
    <cdr:from>
      <cdr:x>0.54123</cdr:x>
      <cdr:y>0.67047</cdr:y>
    </cdr:from>
    <cdr:to>
      <cdr:x>0.65287</cdr:x>
      <cdr:y>0.88525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39140" y="29588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0.55248</cdr:x>
      <cdr:y>0.53923</cdr:y>
    </cdr:from>
    <cdr:to>
      <cdr:x>0.62034</cdr:x>
      <cdr:y>0.58584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22296" y="2460231"/>
          <a:ext cx="420354" cy="21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84%</a:t>
          </a:r>
        </a:p>
        <a:p xmlns:a="http://schemas.openxmlformats.org/drawingml/2006/main">
          <a:r>
            <a:rPr lang="ru-RU" sz="1100" b="1"/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0.74344</cdr:x>
      <cdr:y>0.78968</cdr:y>
    </cdr:from>
    <cdr:to>
      <cdr:x>0.83525</cdr:x>
      <cdr:y>0.81701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0.54807</cdr:x>
      <cdr:y>0.71182</cdr:y>
    </cdr:from>
    <cdr:to>
      <cdr:x>0.61111</cdr:x>
      <cdr:y>0.78331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9141" y="2867843"/>
          <a:ext cx="404783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/>
            <a:t>56%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0.62941</cdr:x>
      <cdr:y>0.77397</cdr:y>
    </cdr:from>
    <cdr:to>
      <cdr:x>0.69061</cdr:x>
      <cdr:y>0.80352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3890" y="6548190"/>
          <a:ext cx="615863" cy="25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0.58316</cdr:x>
      <cdr:y>0.80118</cdr:y>
    </cdr:from>
    <cdr:to>
      <cdr:x>0.6432</cdr:x>
      <cdr:y>0.8652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6" y="3227883"/>
          <a:ext cx="385531" cy="2579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/>
            <a:t>60%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8.x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9 месяцев 2020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Администрацию города за 9 месяцев 2020 и 2019 годов нарастающим итогом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28237"/>
              </p:ext>
            </p:extLst>
          </p:nvPr>
        </p:nvGraphicFramePr>
        <p:xfrm>
          <a:off x="539550" y="1196753"/>
          <a:ext cx="7632853" cy="1828352"/>
        </p:xfrm>
        <a:graphic>
          <a:graphicData uri="http://schemas.openxmlformats.org/drawingml/2006/table">
            <a:tbl>
              <a:tblPr/>
              <a:tblGrid>
                <a:gridCol w="1234053"/>
                <a:gridCol w="799850"/>
                <a:gridCol w="799850"/>
                <a:gridCol w="799850"/>
                <a:gridCol w="799850"/>
                <a:gridCol w="799850"/>
                <a:gridCol w="799850"/>
                <a:gridCol w="799850"/>
                <a:gridCol w="799850"/>
              </a:tblGrid>
              <a:tr h="435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2020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2021 к 2020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154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2315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2559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698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4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6325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7023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2020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9 месяцев 2021 к 2020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140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2166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2126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2389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2958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1687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4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9 месяцев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6681</a:t>
                      </a:r>
                    </a:p>
                  </a:txBody>
                  <a:tcPr marL="9240" marR="9240" marT="9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8368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433536"/>
              </p:ext>
            </p:extLst>
          </p:nvPr>
        </p:nvGraphicFramePr>
        <p:xfrm>
          <a:off x="323528" y="3169122"/>
          <a:ext cx="8208911" cy="301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4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2723" y="4725144"/>
            <a:ext cx="3493253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Администрацию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города Твери поступило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7023 обращения,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698 обращений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(11 %)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больше,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за 9 месяцев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2020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6325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). </a:t>
            </a:r>
            <a:endParaRPr lang="ru-RU" sz="14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90239" y="4725144"/>
            <a:ext cx="3456384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8368 вопросов,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1687 (25%)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больше, чем в аналогичном периоде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2020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6681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433366"/>
              </p:ext>
            </p:extLst>
          </p:nvPr>
        </p:nvGraphicFramePr>
        <p:xfrm>
          <a:off x="317653" y="1232755"/>
          <a:ext cx="4038323" cy="3276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799588"/>
              </p:ext>
            </p:extLst>
          </p:nvPr>
        </p:nvGraphicFramePr>
        <p:xfrm>
          <a:off x="4378201" y="1254097"/>
          <a:ext cx="4349998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60883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496071"/>
              </p:ext>
            </p:extLst>
          </p:nvPr>
        </p:nvGraphicFramePr>
        <p:xfrm>
          <a:off x="811868" y="1467531"/>
          <a:ext cx="8151666" cy="352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271394"/>
              </p:ext>
            </p:extLst>
          </p:nvPr>
        </p:nvGraphicFramePr>
        <p:xfrm>
          <a:off x="1485125" y="1140563"/>
          <a:ext cx="6173750" cy="45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2542" y="5517232"/>
            <a:ext cx="7272808" cy="792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увеличение количества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в разделах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«Жилищно-коммунальная сфера»,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«Оборона, безопасность, законность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»,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«Экономика»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32719"/>
              </p:ext>
            </p:extLst>
          </p:nvPr>
        </p:nvGraphicFramePr>
        <p:xfrm>
          <a:off x="1372582" y="1250484"/>
          <a:ext cx="6552728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3783" y="17571"/>
            <a:ext cx="7076473" cy="53110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РАЗДЕЛАМ,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в структуре всех обращений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5085184"/>
            <a:ext cx="7272808" cy="151216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сравниваемых периодах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распределение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по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разделам показывает, что в разделе «Экономика» наблюдается увеличение доли обращений до 60%,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остальные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40%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распределяются по убыванию следующим образом: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22%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-ЖКХ,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8%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оциальная сфера, 8 %-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государство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общество, политика,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4%-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Оборона, безопасность, законность.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структуре всех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в отчетном периоде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наблюдается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небольшое увеличение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их количества в разделах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«Экономика»,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«ЖКХ», «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Оборона, безопасность, законность»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наблюдается  увеличение.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45867"/>
              </p:ext>
            </p:extLst>
          </p:nvPr>
        </p:nvGraphicFramePr>
        <p:xfrm>
          <a:off x="1259632" y="777181"/>
          <a:ext cx="6420927" cy="402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17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622628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вопросы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68617"/>
              </p:ext>
            </p:extLst>
          </p:nvPr>
        </p:nvGraphicFramePr>
        <p:xfrm>
          <a:off x="107504" y="1224746"/>
          <a:ext cx="3816424" cy="3428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Лист" r:id="rId4" imgW="9334410" imgH="3114775" progId="Excel.Sheet.8">
                  <p:embed/>
                </p:oleObj>
              </mc:Choice>
              <mc:Fallback>
                <p:oleObj name="Лист" r:id="rId4" imgW="9334410" imgH="3114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224746"/>
                        <a:ext cx="3816424" cy="3428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61775"/>
              </p:ext>
            </p:extLst>
          </p:nvPr>
        </p:nvGraphicFramePr>
        <p:xfrm>
          <a:off x="4067944" y="1046292"/>
          <a:ext cx="4680520" cy="496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93803" y="620688"/>
            <a:ext cx="7076473" cy="64807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разделов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Государство, общество, политика», "Оборона, безопасность, законность"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526414"/>
              </p:ext>
            </p:extLst>
          </p:nvPr>
        </p:nvGraphicFramePr>
        <p:xfrm>
          <a:off x="1691680" y="1796237"/>
          <a:ext cx="5760639" cy="372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18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11421</TotalTime>
  <Words>495</Words>
  <Application>Microsoft Office PowerPoint</Application>
  <PresentationFormat>Экран (4:3)</PresentationFormat>
  <Paragraphs>132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Cyr</vt:lpstr>
      <vt:lpstr>Calibri</vt:lpstr>
      <vt:lpstr>Segoe UI</vt:lpstr>
      <vt:lpstr>Times New Roman</vt:lpstr>
      <vt:lpstr>Тема Office</vt:lpstr>
      <vt:lpstr>Лист Microsoft Excel 97-2003</vt:lpstr>
      <vt:lpstr>Презентация PowerPoint</vt:lpstr>
      <vt:lpstr>Динамика поступивших обращений в Администрацию города за 9 месяцев 2020 и 2019 годов нарастающим итогом</vt:lpstr>
      <vt:lpstr>Количество поступивших обращений и вопросов</vt:lpstr>
      <vt:lpstr>Количество обращений по каналам поступления</vt:lpstr>
      <vt:lpstr>Количество коллективных и повторных обращений</vt:lpstr>
      <vt:lpstr>Распределение обращений граждан по разделам Общероссийского классификатора</vt:lpstr>
      <vt:lpstr>РАСПРЕДЕЛЕНИЕ ОБРАЩЕНИЙ  по РАЗДЕЛАМ, % в структуре всех обращений</vt:lpstr>
      <vt:lpstr>Актуальные вопросы</vt:lpstr>
      <vt:lpstr>Актуальные вопросы разделов  "Государство, общество, политика», "Оборона, безопасность, законность"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312</cp:revision>
  <cp:lastPrinted>2019-11-29T14:10:55Z</cp:lastPrinted>
  <dcterms:created xsi:type="dcterms:W3CDTF">2017-03-22T12:13:20Z</dcterms:created>
  <dcterms:modified xsi:type="dcterms:W3CDTF">2021-10-19T12:09:31Z</dcterms:modified>
</cp:coreProperties>
</file>