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20" r:id="rId3"/>
    <p:sldId id="356" r:id="rId4"/>
    <p:sldId id="326" r:id="rId5"/>
    <p:sldId id="354" r:id="rId6"/>
    <p:sldId id="328" r:id="rId7"/>
    <p:sldId id="343" r:id="rId8"/>
    <p:sldId id="331" r:id="rId9"/>
    <p:sldId id="352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A18"/>
    <a:srgbClr val="23961A"/>
    <a:srgbClr val="7DB95B"/>
    <a:srgbClr val="E4960A"/>
    <a:srgbClr val="3D7327"/>
    <a:srgbClr val="FFFFFF"/>
    <a:srgbClr val="08C828"/>
    <a:srgbClr val="2B6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95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44;&#1080;&#1089;&#1082;%20&#1044;\&#1057;&#1080;&#1083;&#1072;&#1077;&#1074;&#1072;\&#1086;&#1073;&#1088;&#1072;&#1097;&#1077;&#1085;&#1080;&#1103;\1%20&#1082;&#1074;%202024\&#1086;&#1090;&#1095;&#1077;&#1090;%201%20&#1082;&#1074;%202024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/>
              <a:t>количество вопросов, поднятых в обращениях во 1 квартале по годам , шт</a:t>
            </a:r>
          </a:p>
        </c:rich>
      </c:tx>
      <c:layout>
        <c:manualLayout>
          <c:xMode val="edge"/>
          <c:yMode val="edge"/>
          <c:x val="0.12966068317090615"/>
          <c:y val="1.3888821172895183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823285448097608E-2"/>
          <c:y val="0.24193586283300988"/>
          <c:w val="0.92017671455190242"/>
          <c:h val="0.6606882521477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таблицы!$A$77</c:f>
              <c:strCache>
                <c:ptCount val="1"/>
                <c:pt idx="0">
                  <c:v>итого 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4.1916167664670656E-2"/>
                  <c:y val="-7.407407407407407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904191616766539E-2"/>
                  <c:y val="-8.7962962962963007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912175648702596E-2"/>
                  <c:y val="-6.0185185185185182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таблицы!$B$76:$C$76</c:f>
              <c:strCache>
                <c:ptCount val="2"/>
                <c:pt idx="0">
                  <c:v>1 кв 2023 года</c:v>
                </c:pt>
                <c:pt idx="1">
                  <c:v>1 кв 2024 года</c:v>
                </c:pt>
              </c:strCache>
            </c:strRef>
          </c:cat>
          <c:val>
            <c:numRef>
              <c:f>таблицы!$B$77:$C$77</c:f>
              <c:numCache>
                <c:formatCode>General</c:formatCode>
                <c:ptCount val="2"/>
                <c:pt idx="0">
                  <c:v>2544</c:v>
                </c:pt>
                <c:pt idx="1">
                  <c:v>2588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452730048"/>
        <c:axId val="-452738208"/>
        <c:axId val="0"/>
      </c:bar3DChart>
      <c:catAx>
        <c:axId val="-4527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52738208"/>
        <c:crosses val="autoZero"/>
        <c:auto val="1"/>
        <c:lblAlgn val="ctr"/>
        <c:lblOffset val="100"/>
        <c:noMultiLvlLbl val="0"/>
      </c:catAx>
      <c:valAx>
        <c:axId val="-45273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52730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/>
              <a:t>количество поступивших обращений во 1 квартале по годам, шт
</a:t>
            </a:r>
          </a:p>
        </c:rich>
      </c:tx>
      <c:layout>
        <c:manualLayout>
          <c:xMode val="edge"/>
          <c:yMode val="edge"/>
          <c:x val="0.12981797035849563"/>
          <c:y val="1.816504554577736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215157411529912E-2"/>
          <c:y val="0.26168051563349337"/>
          <c:w val="0.91997308372167763"/>
          <c:h val="0.582945496935498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таблицы!$A$50</c:f>
              <c:strCache>
                <c:ptCount val="1"/>
                <c:pt idx="0">
                  <c:v>итого  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3.548087739032621E-2"/>
                  <c:y val="-6.1762034514078114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98058278429482E-2"/>
                  <c:y val="-7.2661217075386017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61347688681772E-2"/>
                  <c:y val="-5.8128973660308808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таблицы!$B$49:$C$49</c:f>
              <c:strCache>
                <c:ptCount val="2"/>
                <c:pt idx="0">
                  <c:v>1 кв 2023 года</c:v>
                </c:pt>
                <c:pt idx="1">
                  <c:v>1 кв 2024 года</c:v>
                </c:pt>
              </c:strCache>
            </c:strRef>
          </c:cat>
          <c:val>
            <c:numRef>
              <c:f>таблицы!$B$50:$C$50</c:f>
              <c:numCache>
                <c:formatCode>General</c:formatCode>
                <c:ptCount val="2"/>
                <c:pt idx="0">
                  <c:v>2080</c:v>
                </c:pt>
                <c:pt idx="1">
                  <c:v>2460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452736576"/>
        <c:axId val="-452728960"/>
        <c:axId val="0"/>
      </c:bar3DChart>
      <c:catAx>
        <c:axId val="-45273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52728960"/>
        <c:crosses val="autoZero"/>
        <c:auto val="1"/>
        <c:lblAlgn val="ctr"/>
        <c:lblOffset val="100"/>
        <c:noMultiLvlLbl val="0"/>
      </c:catAx>
      <c:valAx>
        <c:axId val="-452728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52736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853969795920397E-2"/>
          <c:y val="0.14548373275761337"/>
          <c:w val="0.71743723824469174"/>
          <c:h val="0.59718641771185943"/>
        </c:manualLayout>
      </c:layout>
      <c:bar3DChart>
        <c:barDir val="col"/>
        <c:grouping val="clustered"/>
        <c:varyColors val="0"/>
        <c:ser>
          <c:idx val="0"/>
          <c:order val="0"/>
          <c:tx>
            <c:v>1 кв 2023 года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</c:v>
                </c:pt>
                <c:pt idx="4">
                  <c:v>ЖКХ</c:v>
                </c:pt>
              </c:strCache>
            </c:strRef>
          </c:cat>
          <c:val>
            <c:numRef>
              <c:f>таблицы!$H$35:$H$39</c:f>
              <c:numCache>
                <c:formatCode>General</c:formatCode>
                <c:ptCount val="5"/>
                <c:pt idx="0">
                  <c:v>209</c:v>
                </c:pt>
                <c:pt idx="1">
                  <c:v>230</c:v>
                </c:pt>
                <c:pt idx="2">
                  <c:v>1245</c:v>
                </c:pt>
                <c:pt idx="3">
                  <c:v>136</c:v>
                </c:pt>
                <c:pt idx="4">
                  <c:v>724</c:v>
                </c:pt>
              </c:numCache>
            </c:numRef>
          </c:val>
        </c:ser>
        <c:ser>
          <c:idx val="1"/>
          <c:order val="1"/>
          <c:tx>
            <c:v>1 кв 2024 года</c:v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dLbl>
              <c:idx val="1"/>
              <c:layout>
                <c:manualLayout>
                  <c:x val="9.42222333013719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911126621920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191112662191936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</c:v>
                </c:pt>
                <c:pt idx="4">
                  <c:v>ЖКХ</c:v>
                </c:pt>
              </c:strCache>
            </c:strRef>
          </c:cat>
          <c:val>
            <c:numRef>
              <c:f>таблицы!$I$35:$I$39</c:f>
              <c:numCache>
                <c:formatCode>General</c:formatCode>
                <c:ptCount val="5"/>
                <c:pt idx="0">
                  <c:v>194</c:v>
                </c:pt>
                <c:pt idx="1">
                  <c:v>232</c:v>
                </c:pt>
                <c:pt idx="2">
                  <c:v>1372</c:v>
                </c:pt>
                <c:pt idx="3">
                  <c:v>135</c:v>
                </c:pt>
                <c:pt idx="4">
                  <c:v>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68834368"/>
        <c:axId val="-368833824"/>
        <c:axId val="0"/>
      </c:bar3DChart>
      <c:catAx>
        <c:axId val="-36883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8833824"/>
        <c:crosses val="autoZero"/>
        <c:auto val="1"/>
        <c:lblAlgn val="ctr"/>
        <c:lblOffset val="100"/>
        <c:noMultiLvlLbl val="0"/>
      </c:catAx>
      <c:valAx>
        <c:axId val="-36883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368834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800"/>
            </a:pPr>
            <a:r>
              <a:rPr lang="ru-RU" sz="800" b="1"/>
              <a:t>количество вопросов в обращениях по сферам, шт</a:t>
            </a:r>
          </a:p>
        </c:rich>
      </c:tx>
      <c:layout>
        <c:manualLayout>
          <c:xMode val="edge"/>
          <c:yMode val="edge"/>
          <c:x val="6.8704558713475017E-4"/>
          <c:y val="1.08757319174900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669810789361996"/>
          <c:y val="5.4316629961484703E-2"/>
          <c:w val="0.5382071417855635"/>
          <c:h val="0.81764905823553669"/>
        </c:manualLayout>
      </c:layout>
      <c:radarChart>
        <c:radarStyle val="marker"/>
        <c:varyColors val="0"/>
        <c:ser>
          <c:idx val="0"/>
          <c:order val="0"/>
          <c:tx>
            <c:strRef>
              <c:f>таблицы!$H$34</c:f>
              <c:strCache>
                <c:ptCount val="1"/>
                <c:pt idx="0">
                  <c:v>1 кв 2023 года</c:v>
                </c:pt>
              </c:strCache>
            </c:strRef>
          </c:tx>
          <c:spPr>
            <a:ln w="57150">
              <a:solidFill>
                <a:srgbClr val="00B05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B050"/>
              </a:solidFill>
              <a:ln w="57150">
                <a:solidFill>
                  <a:srgbClr val="00B05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2.0223907547851104E-2"/>
                  <c:y val="3.7421520911672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631103302613744E-2"/>
                  <c:y val="-8.50971777090343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91397218254484E-2"/>
                  <c:y val="-3.22886941264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443243284145759E-3"/>
                  <c:y val="-4.3859847897850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172725857308577E-2"/>
                  <c:y val="4.7921168280181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</c:v>
                </c:pt>
                <c:pt idx="4">
                  <c:v>ЖКХ</c:v>
                </c:pt>
              </c:strCache>
            </c:strRef>
          </c:cat>
          <c:val>
            <c:numRef>
              <c:f>таблицы!$H$35:$H$39</c:f>
              <c:numCache>
                <c:formatCode>General</c:formatCode>
                <c:ptCount val="5"/>
                <c:pt idx="0">
                  <c:v>209</c:v>
                </c:pt>
                <c:pt idx="1">
                  <c:v>230</c:v>
                </c:pt>
                <c:pt idx="2">
                  <c:v>1245</c:v>
                </c:pt>
                <c:pt idx="3">
                  <c:v>136</c:v>
                </c:pt>
                <c:pt idx="4">
                  <c:v>724</c:v>
                </c:pt>
              </c:numCache>
            </c:numRef>
          </c:val>
        </c:ser>
        <c:ser>
          <c:idx val="1"/>
          <c:order val="1"/>
          <c:tx>
            <c:strRef>
              <c:f>таблицы!$I$34</c:f>
              <c:strCache>
                <c:ptCount val="1"/>
                <c:pt idx="0">
                  <c:v>1 кв 2024 года</c:v>
                </c:pt>
              </c:strCache>
            </c:strRef>
          </c:tx>
          <c:spPr>
            <a:ln w="28575">
              <a:solidFill>
                <a:srgbClr val="FFC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C000"/>
              </a:solidFill>
              <a:ln w="28575">
                <a:solidFill>
                  <a:srgbClr val="FFC000"/>
                </a:solidFill>
                <a:prstDash val="solid"/>
              </a:ln>
            </c:spPr>
          </c:marker>
          <c:dPt>
            <c:idx val="2"/>
            <c:bubble3D val="0"/>
          </c:dPt>
          <c:dLbls>
            <c:dLbl>
              <c:idx val="0"/>
              <c:layout>
                <c:manualLayout>
                  <c:x val="-2.4534170498460173E-2"/>
                  <c:y val="4.2884754493594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8412390929639523E-3"/>
                  <c:y val="4.6018977681743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604690199736781E-3"/>
                  <c:y val="-9.3321809370829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6364783405792822E-3"/>
                  <c:y val="-1.6273135220924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3989983171526324E-2"/>
                  <c:y val="-1.1299110836912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таблицы!$G$35:$G$39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</c:v>
                </c:pt>
                <c:pt idx="4">
                  <c:v>ЖКХ</c:v>
                </c:pt>
              </c:strCache>
            </c:strRef>
          </c:cat>
          <c:val>
            <c:numRef>
              <c:f>таблицы!$I$35:$I$39</c:f>
              <c:numCache>
                <c:formatCode>General</c:formatCode>
                <c:ptCount val="5"/>
                <c:pt idx="0">
                  <c:v>194</c:v>
                </c:pt>
                <c:pt idx="1">
                  <c:v>232</c:v>
                </c:pt>
                <c:pt idx="2">
                  <c:v>1372</c:v>
                </c:pt>
                <c:pt idx="3">
                  <c:v>135</c:v>
                </c:pt>
                <c:pt idx="4">
                  <c:v>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68830560"/>
        <c:axId val="-368829472"/>
      </c:radarChart>
      <c:catAx>
        <c:axId val="-36883056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-368829472"/>
        <c:crosses val="autoZero"/>
        <c:auto val="0"/>
        <c:lblAlgn val="ctr"/>
        <c:lblOffset val="100"/>
        <c:noMultiLvlLbl val="0"/>
      </c:catAx>
      <c:valAx>
        <c:axId val="-3688294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-368830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38603240427373"/>
          <c:y val="0.50666358946511003"/>
          <c:w val="0.17295451235080928"/>
          <c:h val="0.1536238573626572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b="1"/>
              <a:t>количество вопросов по сферам, в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204161176998341"/>
          <c:y val="0.12772388847834309"/>
          <c:w val="0.55593768405984489"/>
          <c:h val="0.68201766102356354"/>
        </c:manualLayout>
      </c:layout>
      <c:radarChart>
        <c:radarStyle val="marker"/>
        <c:varyColors val="0"/>
        <c:ser>
          <c:idx val="0"/>
          <c:order val="0"/>
          <c:tx>
            <c:strRef>
              <c:f>таблицы!$K$34</c:f>
              <c:strCache>
                <c:ptCount val="1"/>
                <c:pt idx="0">
                  <c:v>2кв 2018 года</c:v>
                </c:pt>
              </c:strCache>
            </c:strRef>
          </c:tx>
          <c:spPr>
            <a:ln w="38100">
              <a:solidFill>
                <a:srgbClr val="FFC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000"/>
              </a:solidFill>
              <a:ln w="38100">
                <a:solidFill>
                  <a:srgbClr val="FFC000"/>
                </a:solidFill>
                <a:prstDash val="solid"/>
              </a:ln>
            </c:spPr>
          </c:marker>
          <c:dLbls>
            <c:spPr>
              <a:solidFill>
                <a:srgbClr val="FFC000"/>
              </a:solidFill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таблицы!$J$35:$J$39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таблицы!$K$35:$K$39</c:f>
            </c:numRef>
          </c:val>
        </c:ser>
        <c:ser>
          <c:idx val="1"/>
          <c:order val="1"/>
          <c:tx>
            <c:strRef>
              <c:f>таблицы!$L$34</c:f>
              <c:strCache>
                <c:ptCount val="1"/>
                <c:pt idx="0">
                  <c:v>1 кв 2023 года</c:v>
                </c:pt>
              </c:strCache>
            </c:strRef>
          </c:tx>
          <c:spPr>
            <a:ln w="285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 w="28575">
                <a:solidFill>
                  <a:srgbClr val="00B05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5219169433768678E-2"/>
                  <c:y val="1.369807848025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590990353268985E-2"/>
                  <c:y val="-3.8231783044565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7504026390978124E-2"/>
                  <c:y val="-4.67546734425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687821757546421E-2"/>
                  <c:y val="-4.5974054469562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8911111313438309E-3"/>
                  <c:y val="-1.370743944165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таблицы!$J$35:$J$39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таблицы!$L$35:$L$39</c:f>
              <c:numCache>
                <c:formatCode>0%</c:formatCode>
                <c:ptCount val="5"/>
                <c:pt idx="0">
                  <c:v>8.075734157650695E-2</c:v>
                </c:pt>
                <c:pt idx="1">
                  <c:v>8.8871715610510049E-2</c:v>
                </c:pt>
                <c:pt idx="2">
                  <c:v>0.48106646058732611</c:v>
                </c:pt>
                <c:pt idx="3">
                  <c:v>5.2550231839258117E-2</c:v>
                </c:pt>
                <c:pt idx="4">
                  <c:v>0.27975270479134468</c:v>
                </c:pt>
              </c:numCache>
            </c:numRef>
          </c:val>
        </c:ser>
        <c:ser>
          <c:idx val="2"/>
          <c:order val="2"/>
          <c:tx>
            <c:strRef>
              <c:f>таблицы!$M$34</c:f>
              <c:strCache>
                <c:ptCount val="1"/>
                <c:pt idx="0">
                  <c:v>1 кв 2024 года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2.1607844570596325E-2"/>
                  <c:y val="2.5711140018716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025259379485057E-3"/>
                  <c:y val="3.962770330089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1684573661657772E-2"/>
                  <c:y val="-4.2365635595488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752898096504983E-2"/>
                  <c:y val="6.21341733889700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153158154945693E-2"/>
                  <c:y val="4.466942113399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txPr>
              <a:bodyPr/>
              <a:lstStyle/>
              <a:p>
                <a:pPr>
                  <a:defRPr sz="800"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таблицы!$J$35:$J$39</c:f>
              <c:strCache>
                <c:ptCount val="5"/>
                <c:pt idx="0">
                  <c:v>Государство, общество, политика</c:v>
                </c:pt>
                <c:pt idx="1">
                  <c:v>Социальная сфера</c:v>
                </c:pt>
                <c:pt idx="2">
                  <c:v>Экономика</c:v>
                </c:pt>
                <c:pt idx="3">
                  <c:v>Оборона, безопасность, законность</c:v>
                </c:pt>
                <c:pt idx="4">
                  <c:v>Жилищно-коммунальная сфера</c:v>
                </c:pt>
              </c:strCache>
            </c:strRef>
          </c:cat>
          <c:val>
            <c:numRef>
              <c:f>таблицы!$M$35:$M$39</c:f>
              <c:numCache>
                <c:formatCode>0%</c:formatCode>
                <c:ptCount val="5"/>
                <c:pt idx="0">
                  <c:v>7.4961360123647611E-2</c:v>
                </c:pt>
                <c:pt idx="1">
                  <c:v>8.964451313755796E-2</c:v>
                </c:pt>
                <c:pt idx="2">
                  <c:v>0.5301391035548686</c:v>
                </c:pt>
                <c:pt idx="3">
                  <c:v>5.2163833075734155E-2</c:v>
                </c:pt>
                <c:pt idx="4">
                  <c:v>0.25309119010819164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85364960"/>
        <c:axId val="-585373120"/>
      </c:radarChart>
      <c:catAx>
        <c:axId val="-58536496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-585373120"/>
        <c:crosses val="autoZero"/>
        <c:auto val="0"/>
        <c:lblAlgn val="ctr"/>
        <c:lblOffset val="100"/>
        <c:noMultiLvlLbl val="0"/>
      </c:catAx>
      <c:valAx>
        <c:axId val="-585373120"/>
        <c:scaling>
          <c:orientation val="minMax"/>
          <c:max val="0.5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-585364960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195416677774087"/>
          <c:y val="0.4604864990166827"/>
          <c:w val="0.20970087340077542"/>
          <c:h val="0.13315252260134147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количество обращений по каналу поступления в 1 квартале, шт</a:t>
            </a:r>
          </a:p>
        </c:rich>
      </c:tx>
      <c:layout>
        <c:manualLayout>
          <c:xMode val="edge"/>
          <c:yMode val="edge"/>
          <c:x val="0.17472464697568912"/>
          <c:y val="2.00003081806555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480950364121587E-2"/>
          <c:y val="0.11364530374289909"/>
          <c:w val="0.8268690421867062"/>
          <c:h val="0.835298285515397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таблицы!$U$4</c:f>
              <c:strCache>
                <c:ptCount val="1"/>
                <c:pt idx="0">
                  <c:v>1 квартал 2023 года</c:v>
                </c:pt>
              </c:strCache>
            </c:strRef>
          </c:tx>
          <c:spPr>
            <a:solidFill>
              <a:srgbClr val="008A3E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таблицы!$S$5:$T$7</c:f>
              <c:strCache>
                <c:ptCount val="3"/>
                <c:pt idx="0">
                  <c:v>письменные</c:v>
                </c:pt>
                <c:pt idx="1">
                  <c:v>на личном приеме</c:v>
                </c:pt>
                <c:pt idx="2">
                  <c:v>по горячей линии</c:v>
                </c:pt>
              </c:strCache>
            </c:strRef>
          </c:cat>
          <c:val>
            <c:numRef>
              <c:f>таблицы!$U$5:$U$7</c:f>
              <c:numCache>
                <c:formatCode>General</c:formatCode>
                <c:ptCount val="3"/>
                <c:pt idx="0">
                  <c:v>2022</c:v>
                </c:pt>
                <c:pt idx="1">
                  <c:v>19</c:v>
                </c:pt>
                <c:pt idx="2">
                  <c:v>39</c:v>
                </c:pt>
              </c:numCache>
            </c:numRef>
          </c:val>
        </c:ser>
        <c:ser>
          <c:idx val="1"/>
          <c:order val="1"/>
          <c:tx>
            <c:strRef>
              <c:f>таблицы!$V$4</c:f>
              <c:strCache>
                <c:ptCount val="1"/>
                <c:pt idx="0">
                  <c:v>1 квартал 2024 года</c:v>
                </c:pt>
              </c:strCache>
            </c:strRef>
          </c:tx>
          <c:spPr>
            <a:solidFill>
              <a:srgbClr val="FBAC1D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таблицы!$S$5:$T$7</c:f>
              <c:strCache>
                <c:ptCount val="3"/>
                <c:pt idx="0">
                  <c:v>письменные</c:v>
                </c:pt>
                <c:pt idx="1">
                  <c:v>на личном приеме</c:v>
                </c:pt>
                <c:pt idx="2">
                  <c:v>по горячей линии</c:v>
                </c:pt>
              </c:strCache>
            </c:strRef>
          </c:cat>
          <c:val>
            <c:numRef>
              <c:f>таблицы!$V$5:$V$7</c:f>
              <c:numCache>
                <c:formatCode>General</c:formatCode>
                <c:ptCount val="3"/>
                <c:pt idx="0">
                  <c:v>2392</c:v>
                </c:pt>
                <c:pt idx="1">
                  <c:v>43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68844704"/>
        <c:axId val="-368844160"/>
      </c:barChart>
      <c:catAx>
        <c:axId val="-36884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368844160"/>
        <c:crosses val="autoZero"/>
        <c:auto val="1"/>
        <c:lblAlgn val="ctr"/>
        <c:lblOffset val="100"/>
        <c:noMultiLvlLbl val="0"/>
      </c:catAx>
      <c:valAx>
        <c:axId val="-36884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36884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74449070490896"/>
          <c:y val="0.27878124823438166"/>
          <c:w val="0.1632696776176476"/>
          <c:h val="0.28106609765382379"/>
        </c:manualLayout>
      </c:layout>
      <c:overlay val="0"/>
      <c:txPr>
        <a:bodyPr/>
        <a:lstStyle/>
        <a:p>
          <a:pPr>
            <a:defRPr sz="845" b="1" i="0" u="none" strike="noStrike" baseline="0">
              <a:solidFill>
                <a:sysClr val="windowText" lastClr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количество повторных и коллективных обращений в 1 квартале, шт</a:t>
            </a:r>
          </a:p>
        </c:rich>
      </c:tx>
      <c:layout>
        <c:manualLayout>
          <c:xMode val="edge"/>
          <c:yMode val="edge"/>
          <c:x val="0.18806545015206433"/>
          <c:y val="1.628391870863470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648612134728677"/>
          <c:y val="0.15471472944043865"/>
          <c:w val="0.64367901985785014"/>
          <c:h val="0.72476804932078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таблицы!$J$14</c:f>
              <c:strCache>
                <c:ptCount val="1"/>
                <c:pt idx="0">
                  <c:v>1квартал 2023 года</c:v>
                </c:pt>
              </c:strCache>
            </c:strRef>
          </c:tx>
          <c:spPr>
            <a:solidFill>
              <a:srgbClr val="008A3E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1.525421114485183E-2"/>
                  <c:y val="-6.0644998966635819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таблицы!$K$13:$M$13</c:f>
              <c:strCache>
                <c:ptCount val="2"/>
                <c:pt idx="0">
                  <c:v>коллективные</c:v>
                </c:pt>
                <c:pt idx="1">
                  <c:v>повторные</c:v>
                </c:pt>
              </c:strCache>
            </c:strRef>
          </c:cat>
          <c:val>
            <c:numRef>
              <c:f>таблицы!$K$14:$M$14</c:f>
              <c:numCache>
                <c:formatCode>General</c:formatCode>
                <c:ptCount val="2"/>
                <c:pt idx="0">
                  <c:v>65</c:v>
                </c:pt>
                <c:pt idx="1">
                  <c:v>11</c:v>
                </c:pt>
              </c:numCache>
            </c:numRef>
          </c:val>
        </c:ser>
        <c:ser>
          <c:idx val="1"/>
          <c:order val="1"/>
          <c:tx>
            <c:strRef>
              <c:f>таблицы!$J$15</c:f>
              <c:strCache>
                <c:ptCount val="1"/>
                <c:pt idx="0">
                  <c:v>1квартал 2024года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2B800"/>
              </a:solidFill>
            </c:spPr>
          </c:dPt>
          <c:dLbls>
            <c:dLbl>
              <c:idx val="0"/>
              <c:layout>
                <c:manualLayout>
                  <c:x val="1.6666666666666666E-2"/>
                  <c:y val="-4.6303700747324712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таблицы!$K$13:$M$13</c:f>
              <c:strCache>
                <c:ptCount val="2"/>
                <c:pt idx="0">
                  <c:v>коллективные</c:v>
                </c:pt>
                <c:pt idx="1">
                  <c:v>повторные</c:v>
                </c:pt>
              </c:strCache>
            </c:strRef>
          </c:cat>
          <c:val>
            <c:numRef>
              <c:f>таблицы!$K$15:$M$15</c:f>
              <c:numCache>
                <c:formatCode>General</c:formatCode>
                <c:ptCount val="2"/>
                <c:pt idx="0">
                  <c:v>107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47797888"/>
        <c:axId val="-447798432"/>
      </c:barChart>
      <c:catAx>
        <c:axId val="-44779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47798432"/>
        <c:crosses val="autoZero"/>
        <c:auto val="1"/>
        <c:lblAlgn val="ctr"/>
        <c:lblOffset val="100"/>
        <c:noMultiLvlLbl val="0"/>
      </c:catAx>
      <c:valAx>
        <c:axId val="-447798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-447797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86445444319465"/>
          <c:y val="0.22449693788276465"/>
          <c:w val="0.17315410457698896"/>
          <c:h val="0.40158614398082093"/>
        </c:manualLayout>
      </c:layout>
      <c:overlay val="0"/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Актуальные темы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'свод 1 кв 2024'!$F$25</c:f>
              <c:strCache>
                <c:ptCount val="1"/>
                <c:pt idx="0">
                  <c:v>1 кв 2024 года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 1 кв 2024'!$E$26:$E$39</c:f>
              <c:strCache>
                <c:ptCount val="14"/>
                <c:pt idx="0">
                  <c:v>Торговля, размещение торговых точек, развитие предпринимательской деятельности.</c:v>
                </c:pt>
                <c:pt idx="1">
                  <c:v>Вопросы ДОУ, СОШ.</c:v>
                </c:pt>
                <c:pt idx="2">
                  <c:v>Арендные отношения</c:v>
                </c:pt>
                <c:pt idx="3">
                  <c:v>Улучшение жилищных условий, ветхое, аварийное жилье, выделение жилья, переселение</c:v>
                </c:pt>
                <c:pt idx="4">
                  <c:v> Управляющие организации, товарищества собственников жилья и иные формы управления собственностью</c:v>
                </c:pt>
                <c:pt idx="5">
                  <c:v>Борьба с аварийностью. Безопасность дорожного движения</c:v>
                </c:pt>
                <c:pt idx="6">
                  <c:v>Обращение с твердыми коммунальными отходами, свалки</c:v>
                </c:pt>
                <c:pt idx="7">
                  <c:v>Содержание общего имущества, капремонт.</c:v>
                </c:pt>
                <c:pt idx="8">
                  <c:v>Комплексное благоустройство,озеленение</c:v>
                </c:pt>
                <c:pt idx="9">
                  <c:v>Финансовая помощь,выплаты пособий и компенсаций</c:v>
                </c:pt>
                <c:pt idx="10">
                  <c:v>Дорожное хозяйство, транспорт, тротуары, аварийность, строительство и ремонт дорог, мостов</c:v>
                </c:pt>
                <c:pt idx="11">
                  <c:v>Предоставление коммунальных услуг ненадлежащего качества, оплата услуг, перебои</c:v>
                </c:pt>
                <c:pt idx="12">
                  <c:v>Градостроительство. Архитектура и проектирование</c:v>
                </c:pt>
                <c:pt idx="13">
                  <c:v>Уборка снега, опавших листьев, мусора и посторонних предметов</c:v>
                </c:pt>
              </c:strCache>
            </c:strRef>
          </c:cat>
          <c:val>
            <c:numRef>
              <c:f>'свод 1 кв 2024'!$F$26:$F$39</c:f>
              <c:numCache>
                <c:formatCode>General</c:formatCode>
                <c:ptCount val="14"/>
                <c:pt idx="0">
                  <c:v>17</c:v>
                </c:pt>
                <c:pt idx="1">
                  <c:v>42</c:v>
                </c:pt>
                <c:pt idx="2">
                  <c:v>46</c:v>
                </c:pt>
                <c:pt idx="3">
                  <c:v>57</c:v>
                </c:pt>
                <c:pt idx="4">
                  <c:v>57</c:v>
                </c:pt>
                <c:pt idx="5">
                  <c:v>80</c:v>
                </c:pt>
                <c:pt idx="6">
                  <c:v>91</c:v>
                </c:pt>
                <c:pt idx="7">
                  <c:v>97</c:v>
                </c:pt>
                <c:pt idx="8">
                  <c:v>124</c:v>
                </c:pt>
                <c:pt idx="9">
                  <c:v>135</c:v>
                </c:pt>
                <c:pt idx="10">
                  <c:v>274</c:v>
                </c:pt>
                <c:pt idx="11">
                  <c:v>280</c:v>
                </c:pt>
                <c:pt idx="12">
                  <c:v>305</c:v>
                </c:pt>
                <c:pt idx="13">
                  <c:v>310</c:v>
                </c:pt>
              </c:numCache>
            </c:numRef>
          </c:val>
        </c:ser>
        <c:ser>
          <c:idx val="1"/>
          <c:order val="1"/>
          <c:tx>
            <c:strRef>
              <c:f>'свод 1 кв 2024'!$G$25</c:f>
              <c:strCache>
                <c:ptCount val="1"/>
                <c:pt idx="0">
                  <c:v>1 кв 2023 года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'свод 1 кв 2024'!$E$26:$E$39</c:f>
              <c:strCache>
                <c:ptCount val="14"/>
                <c:pt idx="0">
                  <c:v>Торговля, размещение торговых точек, развитие предпринимательской деятельности.</c:v>
                </c:pt>
                <c:pt idx="1">
                  <c:v>Вопросы ДОУ, СОШ.</c:v>
                </c:pt>
                <c:pt idx="2">
                  <c:v>Арендные отношения</c:v>
                </c:pt>
                <c:pt idx="3">
                  <c:v>Улучшение жилищных условий, ветхое, аварийное жилье, выделение жилья, переселение</c:v>
                </c:pt>
                <c:pt idx="4">
                  <c:v> Управляющие организации, товарищества собственников жилья и иные формы управления собственностью</c:v>
                </c:pt>
                <c:pt idx="5">
                  <c:v>Борьба с аварийностью. Безопасность дорожного движения</c:v>
                </c:pt>
                <c:pt idx="6">
                  <c:v>Обращение с твердыми коммунальными отходами, свалки</c:v>
                </c:pt>
                <c:pt idx="7">
                  <c:v>Содержание общего имущества, капремонт.</c:v>
                </c:pt>
                <c:pt idx="8">
                  <c:v>Комплексное благоустройство,озеленение</c:v>
                </c:pt>
                <c:pt idx="9">
                  <c:v>Финансовая помощь,выплаты пособий и компенсаций</c:v>
                </c:pt>
                <c:pt idx="10">
                  <c:v>Дорожное хозяйство, транспорт, тротуары, аварийность, строительство и ремонт дорог, мостов</c:v>
                </c:pt>
                <c:pt idx="11">
                  <c:v>Предоставление коммунальных услуг ненадлежащего качества, оплата услуг, перебои</c:v>
                </c:pt>
                <c:pt idx="12">
                  <c:v>Градостроительство. Архитектура и проектирование</c:v>
                </c:pt>
                <c:pt idx="13">
                  <c:v>Уборка снега, опавших листьев, мусора и посторонних предметов</c:v>
                </c:pt>
              </c:strCache>
            </c:strRef>
          </c:cat>
          <c:val>
            <c:numRef>
              <c:f>'свод 1 кв 2024'!$G$26:$G$39</c:f>
              <c:numCache>
                <c:formatCode>General</c:formatCode>
                <c:ptCount val="14"/>
                <c:pt idx="0">
                  <c:v>33</c:v>
                </c:pt>
                <c:pt idx="1">
                  <c:v>16</c:v>
                </c:pt>
                <c:pt idx="2">
                  <c:v>55</c:v>
                </c:pt>
                <c:pt idx="3">
                  <c:v>87</c:v>
                </c:pt>
                <c:pt idx="4">
                  <c:v>106</c:v>
                </c:pt>
                <c:pt idx="5">
                  <c:v>34</c:v>
                </c:pt>
                <c:pt idx="6">
                  <c:v>76</c:v>
                </c:pt>
                <c:pt idx="7">
                  <c:v>105</c:v>
                </c:pt>
                <c:pt idx="8">
                  <c:v>229</c:v>
                </c:pt>
                <c:pt idx="9">
                  <c:v>228</c:v>
                </c:pt>
                <c:pt idx="10">
                  <c:v>208</c:v>
                </c:pt>
                <c:pt idx="11">
                  <c:v>230</c:v>
                </c:pt>
                <c:pt idx="12">
                  <c:v>224</c:v>
                </c:pt>
                <c:pt idx="13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447796800"/>
        <c:axId val="-446703808"/>
      </c:barChart>
      <c:catAx>
        <c:axId val="-447796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46703808"/>
        <c:crosses val="autoZero"/>
        <c:auto val="1"/>
        <c:lblAlgn val="ctr"/>
        <c:lblOffset val="100"/>
        <c:noMultiLvlLbl val="0"/>
      </c:catAx>
      <c:valAx>
        <c:axId val="-446703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44779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979951104242816"/>
          <c:y val="0.38404479779833345"/>
          <c:w val="0.23604680256089483"/>
          <c:h val="0.216020181943276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>
                <a:solidFill>
                  <a:sysClr val="windowText" lastClr="000000"/>
                </a:solidFill>
              </a:rPr>
              <a:t>результаты рассмотрения обращений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таблицы!$AF$40</c:f>
              <c:strCache>
                <c:ptCount val="1"/>
                <c:pt idx="0">
                  <c:v>1 кв 2024года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таблицы!$AE$41:$AE$45</c:f>
              <c:strCache>
                <c:ptCount val="5"/>
                <c:pt idx="0">
                  <c:v>меры приняты</c:v>
                </c:pt>
                <c:pt idx="1">
                  <c:v>поддержано</c:v>
                </c:pt>
                <c:pt idx="2">
                  <c:v>разъяснено</c:v>
                </c:pt>
                <c:pt idx="3">
                  <c:v>дан ответ автору</c:v>
                </c:pt>
                <c:pt idx="4">
                  <c:v>без ответа</c:v>
                </c:pt>
              </c:strCache>
            </c:strRef>
          </c:cat>
          <c:val>
            <c:numRef>
              <c:f>таблицы!$AF$41:$AF$45</c:f>
              <c:numCache>
                <c:formatCode>General</c:formatCode>
                <c:ptCount val="5"/>
                <c:pt idx="0">
                  <c:v>158</c:v>
                </c:pt>
                <c:pt idx="1">
                  <c:v>182</c:v>
                </c:pt>
                <c:pt idx="2">
                  <c:v>1073</c:v>
                </c:pt>
                <c:pt idx="3">
                  <c:v>72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73222989983394"/>
          <c:y val="0.28395329894108068"/>
          <c:w val="0.17949809845197917"/>
          <c:h val="0.41781035991190763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0.65517</cdr:x>
      <cdr:y>0.55468</cdr:y>
    </cdr:from>
    <cdr:to>
      <cdr:x>0.74999</cdr:x>
      <cdr:y>0.64735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920802"/>
          <a:ext cx="396012" cy="320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/>
            <a:t>2%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0.4145</cdr:x>
      <cdr:y>0.91312</cdr:y>
    </cdr:from>
    <cdr:to>
      <cdr:x>0.41351</cdr:x>
      <cdr:y>0.91482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05149" y="3171825"/>
          <a:ext cx="3524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0.65232</cdr:x>
      <cdr:y>0.68211</cdr:y>
    </cdr:from>
    <cdr:to>
      <cdr:x>0.75623</cdr:x>
      <cdr:y>0.7741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66895" y="2448271"/>
          <a:ext cx="408890" cy="33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/>
            <a:t>18%</a:t>
          </a:r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0.52797</cdr:x>
      <cdr:y>0.69588</cdr:y>
    </cdr:from>
    <cdr:to>
      <cdr:x>0.57665</cdr:x>
      <cdr:y>0.71609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45975" y="4787537"/>
          <a:ext cx="533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0.60353</cdr:x>
      <cdr:y>0.756</cdr:y>
    </cdr:from>
    <cdr:to>
      <cdr:x>0.66717</cdr:x>
      <cdr:y>0.79724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12943" y="3679477"/>
          <a:ext cx="391513" cy="20073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>
              <a:solidFill>
                <a:sysClr val="windowText" lastClr="000000"/>
              </a:solidFill>
            </a:rPr>
            <a:t>53%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0.18977</cdr:x>
      <cdr:y>0.45861</cdr:y>
    </cdr:from>
    <cdr:to>
      <cdr:x>0.25529</cdr:x>
      <cdr:y>0.54792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4646" y="2242335"/>
          <a:ext cx="667946" cy="436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18%</a:t>
          </a:r>
        </a:p>
      </cdr:txBody>
    </cdr:sp>
  </cdr:relSizeAnchor>
  <cdr:relSizeAnchor xmlns:cdr="http://schemas.openxmlformats.org/drawingml/2006/chartDrawing">
    <cdr:from>
      <cdr:x>0.42173</cdr:x>
      <cdr:y>0.8293</cdr:y>
    </cdr:from>
    <cdr:to>
      <cdr:x>0.4977</cdr:x>
      <cdr:y>0.89072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2468" y="4136356"/>
          <a:ext cx="778729" cy="306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126%</a:t>
          </a:r>
        </a:p>
      </cdr:txBody>
    </cdr:sp>
  </cdr:relSizeAnchor>
  <cdr:relSizeAnchor xmlns:cdr="http://schemas.openxmlformats.org/drawingml/2006/chartDrawing">
    <cdr:from>
      <cdr:x>0.71203</cdr:x>
      <cdr:y>0.79648</cdr:y>
    </cdr:from>
    <cdr:to>
      <cdr:x>0.75457</cdr:x>
      <cdr:y>0.84822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58813" y="3894332"/>
          <a:ext cx="433642" cy="253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/>
            <a:t>-36 %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0.29324</cdr:x>
      <cdr:y>0.76004</cdr:y>
    </cdr:from>
    <cdr:to>
      <cdr:x>0.33143</cdr:x>
      <cdr:y>0.83064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715" y="2841651"/>
          <a:ext cx="434419" cy="263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>
              <a:latin typeface="Times New Roman" pitchFamily="18" charset="0"/>
              <a:cs typeface="Times New Roman" pitchFamily="18" charset="0"/>
            </a:rPr>
            <a:t>65%</a:t>
          </a:r>
        </a:p>
        <a:p xmlns:a="http://schemas.openxmlformats.org/drawingml/2006/main">
          <a:endParaRPr lang="ru-RU" sz="1200" b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0.8325</cdr:x>
      <cdr:y>0.76384</cdr:y>
    </cdr:from>
    <cdr:to>
      <cdr:x>0.88439</cdr:x>
      <cdr:y>0.81284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19185" y="3554186"/>
          <a:ext cx="467540" cy="231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0.59593</cdr:x>
      <cdr:y>0.7432</cdr:y>
    </cdr:from>
    <cdr:to>
      <cdr:x>0.64754</cdr:x>
      <cdr:y>0.80653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056606" y="3458931"/>
          <a:ext cx="703473" cy="299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0.61734</cdr:x>
      <cdr:y>0.81309</cdr:y>
    </cdr:from>
    <cdr:to>
      <cdr:x>0.67834</cdr:x>
      <cdr:y>0.89108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45579" y="3065994"/>
          <a:ext cx="587485" cy="294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/>
            <a:t>-27%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FE334-2935-4EB8-A738-CA9D6F2654A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BA242-4CCE-4995-BCFF-D6BF98A319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7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0CFF-9829-4C94-8E1F-04E16B7D275B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3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EC3E-75D9-4461-8B85-9046532E6ED5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0AF-60D0-4C70-89B8-A76950C240B0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0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7638-6B1E-432A-9C1F-F6A584E65E62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1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EE08-2BB3-4560-830E-CCEC9F7E2155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7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E0A1-C3A1-4AE6-B6E2-1C37A2701E1A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3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64CF-15FA-4DDB-93B5-B6389A1D1240}" type="datetime1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0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8C5C-380A-4BB8-873B-B79FBB3321EF}" type="datetime1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4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1DDC-F69B-42DD-B6D2-CCBD42A5091F}" type="datetime1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E5FA-1DC3-40A1-8BF7-528008A8C1BF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C6F2-58EB-4E34-AD4C-A9FBC5D23CCC}" type="datetime1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6FB47-3078-405B-8B73-C848EF68BC57}" type="datetime1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EAB2-9754-4027-940D-FC3EE3F14A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3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945" y="2132856"/>
            <a:ext cx="8424936" cy="1815882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работе с обращениями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организаций и общественных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объединений,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поступивших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Администрацию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города Твери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1 квартале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971600" y="548679"/>
            <a:ext cx="7704856" cy="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>
          <a:xfrm>
            <a:off x="971600" y="5733256"/>
            <a:ext cx="7704856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0312" y="53639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16.04.2024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4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2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888247" y="548678"/>
            <a:ext cx="7704856" cy="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971600" y="548679"/>
            <a:ext cx="7704856" cy="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349465" y="591679"/>
            <a:ext cx="7076473" cy="461057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поступивших обращений и вопросов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892394"/>
              </p:ext>
            </p:extLst>
          </p:nvPr>
        </p:nvGraphicFramePr>
        <p:xfrm>
          <a:off x="4572000" y="1556794"/>
          <a:ext cx="4176463" cy="352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015543"/>
              </p:ext>
            </p:extLst>
          </p:nvPr>
        </p:nvGraphicFramePr>
        <p:xfrm>
          <a:off x="564945" y="1556792"/>
          <a:ext cx="3935047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480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3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971600" y="472713"/>
            <a:ext cx="7704856" cy="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331640" y="532714"/>
            <a:ext cx="7076473" cy="461057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количества вопросов в разрезе тематических разделов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071058"/>
            <a:ext cx="4824536" cy="2447122"/>
          </a:xfrm>
          <a:prstGeom prst="rect">
            <a:avLst/>
          </a:prstGeom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301758"/>
              </p:ext>
            </p:extLst>
          </p:nvPr>
        </p:nvGraphicFramePr>
        <p:xfrm>
          <a:off x="1043608" y="3942155"/>
          <a:ext cx="7560840" cy="236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280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67759" y="710972"/>
            <a:ext cx="7076473" cy="467504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обращений граждан по разделам</a:t>
            </a:r>
            <a:r>
              <a:rPr lang="ru-RU" sz="10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Общероссийского классификатора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066451"/>
              </p:ext>
            </p:extLst>
          </p:nvPr>
        </p:nvGraphicFramePr>
        <p:xfrm>
          <a:off x="1212502" y="1203454"/>
          <a:ext cx="7247930" cy="496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21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67759" y="710972"/>
            <a:ext cx="7076473" cy="467504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в процентах от общего количества обращений граждан за отчетный период (структура обращений)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11605"/>
              </p:ext>
            </p:extLst>
          </p:nvPr>
        </p:nvGraphicFramePr>
        <p:xfrm>
          <a:off x="1475656" y="1348993"/>
          <a:ext cx="6152044" cy="486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827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49465" y="591679"/>
            <a:ext cx="7076473" cy="461057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обращений по каналам поступления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315280"/>
              </p:ext>
            </p:extLst>
          </p:nvPr>
        </p:nvGraphicFramePr>
        <p:xfrm>
          <a:off x="912089" y="1552586"/>
          <a:ext cx="7971494" cy="422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144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7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461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59632" y="771774"/>
            <a:ext cx="7488832" cy="274042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коллективных и повторных обращений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0753"/>
              </p:ext>
            </p:extLst>
          </p:nvPr>
        </p:nvGraphicFramePr>
        <p:xfrm>
          <a:off x="516747" y="1556792"/>
          <a:ext cx="81278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364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88790" y="613676"/>
            <a:ext cx="7076473" cy="360040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Актуальные </a:t>
            </a:r>
            <a:r>
              <a:rPr lang="ru-RU" sz="2000" dirty="0" smtClean="0"/>
              <a:t>темы 1 квартала </a:t>
            </a:r>
            <a:r>
              <a:rPr lang="ru-RU" sz="2000" dirty="0" smtClean="0"/>
              <a:t>2024 </a:t>
            </a:r>
            <a:r>
              <a:rPr lang="ru-RU" sz="2000" dirty="0" smtClean="0"/>
              <a:t>года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3" y="152635"/>
            <a:ext cx="646604" cy="792089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23528" y="6381328"/>
            <a:ext cx="8650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152635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1800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АДМИНИСТРАЦИЯ ГОРОДА ТВЕРИ</a:t>
            </a:r>
            <a:endParaRPr lang="ru-RU" sz="18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735762"/>
              </p:ext>
            </p:extLst>
          </p:nvPr>
        </p:nvGraphicFramePr>
        <p:xfrm>
          <a:off x="1514475" y="1466850"/>
          <a:ext cx="6115050" cy="462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23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EAB2-9754-4027-940D-FC3EE3F14A14}" type="slidenum">
              <a:rPr lang="ru-RU" smtClean="0"/>
              <a:t>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6461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0568"/>
            <a:ext cx="9144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79290" y="559003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600" y="6309320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158265" y="634752"/>
            <a:ext cx="7488832" cy="706015"/>
          </a:xfr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рассмотрения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обращений граждан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квартале 2024 года*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873280"/>
              </p:ext>
            </p:extLst>
          </p:nvPr>
        </p:nvGraphicFramePr>
        <p:xfrm>
          <a:off x="1771871" y="1773865"/>
          <a:ext cx="5600257" cy="331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03648" y="6093296"/>
            <a:ext cx="15167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* По состоянию на дату отчета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8881634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14951</TotalTime>
  <Words>220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Cyr</vt:lpstr>
      <vt:lpstr>Calibri</vt:lpstr>
      <vt:lpstr>Times New Roman</vt:lpstr>
      <vt:lpstr>Тема Office</vt:lpstr>
      <vt:lpstr>Презентация PowerPoint</vt:lpstr>
      <vt:lpstr>Количество поступивших обращений и вопросов</vt:lpstr>
      <vt:lpstr>Динамика количества вопросов в разрезе тематических разделов</vt:lpstr>
      <vt:lpstr>Распределение обращений граждан по разделам Общероссийского классификатора</vt:lpstr>
      <vt:lpstr>Распределение в процентах от общего количества обращений граждан за отчетный период (структура обращений)</vt:lpstr>
      <vt:lpstr>Количество обращений по каналам поступления</vt:lpstr>
      <vt:lpstr>Количество коллективных и повторных обращений</vt:lpstr>
      <vt:lpstr>Актуальные темы 1 квартала 2024 года</vt:lpstr>
      <vt:lpstr>Результаты рассмотрения обращений граждан  в 1 квартале 2024 года*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ГОРОДА ТВЕРИ</dc:title>
  <dc:creator>user</dc:creator>
  <cp:lastModifiedBy>Силаева Ирина Ивановна</cp:lastModifiedBy>
  <cp:revision>342</cp:revision>
  <cp:lastPrinted>2019-11-29T14:10:55Z</cp:lastPrinted>
  <dcterms:created xsi:type="dcterms:W3CDTF">2017-03-22T12:13:20Z</dcterms:created>
  <dcterms:modified xsi:type="dcterms:W3CDTF">2024-04-16T13:35:45Z</dcterms:modified>
</cp:coreProperties>
</file>