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drawings/drawing5.xml" ContentType="application/vnd.openxmlformats-officedocument.drawingml.chartshapes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320" r:id="rId3"/>
    <p:sldId id="326" r:id="rId4"/>
    <p:sldId id="328" r:id="rId5"/>
    <p:sldId id="343" r:id="rId6"/>
    <p:sldId id="329" r:id="rId7"/>
    <p:sldId id="330" r:id="rId8"/>
    <p:sldId id="331" r:id="rId9"/>
    <p:sldId id="332" r:id="rId10"/>
    <p:sldId id="333" r:id="rId11"/>
    <p:sldId id="335" r:id="rId12"/>
    <p:sldId id="341" r:id="rId1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B95B"/>
    <a:srgbClr val="3D7327"/>
    <a:srgbClr val="FFFFFF"/>
    <a:srgbClr val="E4960A"/>
    <a:srgbClr val="08C828"/>
    <a:srgbClr val="2B63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_____Microsoft_Excel10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1.xlsx"/><Relationship Id="rId1" Type="http://schemas.openxmlformats.org/officeDocument/2006/relationships/themeOverride" Target="../theme/themeOverrid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ru-RU" sz="1400"/>
              <a:t>количество поступивших обращений во 1 квартале </a:t>
            </a:r>
            <a:r>
              <a:rPr lang="ru-RU" sz="1400" baseline="0"/>
              <a:t>по годам, шт</a:t>
            </a:r>
          </a:p>
          <a:p>
            <a:pPr>
              <a:defRPr sz="1400"/>
            </a:pPr>
            <a:endParaRPr lang="ru-RU" sz="1400"/>
          </a:p>
        </c:rich>
      </c:tx>
      <c:layout>
        <c:manualLayout>
          <c:xMode val="edge"/>
          <c:yMode val="edge"/>
          <c:x val="0.12981804382885873"/>
          <c:y val="1.8165045545777365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215157411529912E-2"/>
          <c:y val="0.26168051563349337"/>
          <c:w val="0.91997308372167763"/>
          <c:h val="0.5829454969354989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таблицы!$A$50</c:f>
              <c:strCache>
                <c:ptCount val="1"/>
                <c:pt idx="0">
                  <c:v>итого   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00A249"/>
              </a:solidFill>
            </c:spPr>
          </c:dPt>
          <c:dLbls>
            <c:dLbl>
              <c:idx val="0"/>
              <c:layout>
                <c:manualLayout>
                  <c:x val="3.548087739032621E-2"/>
                  <c:y val="-6.1762034514078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498058278429482E-2"/>
                  <c:y val="-7.2661217075386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361347688681772E-2"/>
                  <c:y val="-5.8128973660308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таблицы!$B$49:$C$49</c:f>
              <c:strCache>
                <c:ptCount val="2"/>
                <c:pt idx="0">
                  <c:v>1 кв 2019 года</c:v>
                </c:pt>
                <c:pt idx="1">
                  <c:v>1 кв 2018 года</c:v>
                </c:pt>
              </c:strCache>
            </c:strRef>
          </c:cat>
          <c:val>
            <c:numRef>
              <c:f>таблицы!$B$50:$C$50</c:f>
              <c:numCache>
                <c:formatCode>General</c:formatCode>
                <c:ptCount val="2"/>
                <c:pt idx="0">
                  <c:v>2290</c:v>
                </c:pt>
                <c:pt idx="1">
                  <c:v>1663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2119072"/>
        <c:axId val="82861632"/>
        <c:axId val="0"/>
      </c:bar3DChart>
      <c:catAx>
        <c:axId val="162119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82861632"/>
        <c:crosses val="autoZero"/>
        <c:auto val="1"/>
        <c:lblAlgn val="ctr"/>
        <c:lblOffset val="100"/>
        <c:noMultiLvlLbl val="0"/>
      </c:catAx>
      <c:valAx>
        <c:axId val="8286163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621190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ru-RU" sz="1400"/>
              <a:t>количество обращений из прокуратуры, шт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'топ 1 кв 2019'!$G$82</c:f>
              <c:strCache>
                <c:ptCount val="1"/>
                <c:pt idx="0">
                  <c:v>итого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38852B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'топ 1 кв 2019'!$H$81:$I$81</c:f>
              <c:strCache>
                <c:ptCount val="2"/>
                <c:pt idx="0">
                  <c:v>1 кв 2018</c:v>
                </c:pt>
                <c:pt idx="1">
                  <c:v>1 кв 2019</c:v>
                </c:pt>
              </c:strCache>
            </c:strRef>
          </c:cat>
          <c:val>
            <c:numRef>
              <c:f>'топ 1 кв 2019'!$H$82:$I$82</c:f>
              <c:numCache>
                <c:formatCode>General</c:formatCode>
                <c:ptCount val="2"/>
                <c:pt idx="0">
                  <c:v>152</c:v>
                </c:pt>
                <c:pt idx="1">
                  <c:v>122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49367632"/>
        <c:axId val="549370376"/>
      </c:barChart>
      <c:catAx>
        <c:axId val="549367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549370376"/>
        <c:crosses val="autoZero"/>
        <c:auto val="1"/>
        <c:lblAlgn val="ctr"/>
        <c:lblOffset val="100"/>
        <c:noMultiLvlLbl val="0"/>
      </c:catAx>
      <c:valAx>
        <c:axId val="5493703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4936763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ru-RU" sz="1200"/>
              <a:t>Актуальные вопросы обращений</a:t>
            </a:r>
            <a:r>
              <a:rPr lang="ru-RU" sz="1200" baseline="0"/>
              <a:t> прокуратуры, шт</a:t>
            </a:r>
            <a:endParaRPr lang="ru-RU" sz="1200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'топ 1 кв 2019'!$M$70</c:f>
              <c:strCache>
                <c:ptCount val="1"/>
                <c:pt idx="0">
                  <c:v>1 кв 2018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'топ 1 кв 2019'!$L$71:$L$77</c:f>
              <c:strCache>
                <c:ptCount val="7"/>
                <c:pt idx="0">
                  <c:v>Жилищно-коммунальное хозяйство</c:v>
                </c:pt>
                <c:pt idx="1">
                  <c:v>Благоустройство.Обустройство придомовых территорий.</c:v>
                </c:pt>
                <c:pt idx="2">
                  <c:v> Градостроительство. Архитектура и проектирование</c:v>
                </c:pt>
                <c:pt idx="3">
                  <c:v>Имущественные, земельные  вопросы</c:v>
                </c:pt>
                <c:pt idx="4">
                  <c:v> Дорожное хозяйство, транспорт</c:v>
                </c:pt>
                <c:pt idx="5">
                  <c:v>Вопросы безопасности. Публичные мероприятия.</c:v>
                </c:pt>
                <c:pt idx="6">
                  <c:v>Торговля.Размещение торговых точек</c:v>
                </c:pt>
              </c:strCache>
            </c:strRef>
          </c:cat>
          <c:val>
            <c:numRef>
              <c:f>'топ 1 кв 2019'!$M$71:$M$77</c:f>
              <c:numCache>
                <c:formatCode>General</c:formatCode>
                <c:ptCount val="7"/>
                <c:pt idx="0">
                  <c:v>30</c:v>
                </c:pt>
                <c:pt idx="1">
                  <c:v>15</c:v>
                </c:pt>
                <c:pt idx="2">
                  <c:v>18</c:v>
                </c:pt>
                <c:pt idx="3">
                  <c:v>13</c:v>
                </c:pt>
                <c:pt idx="4">
                  <c:v>16</c:v>
                </c:pt>
                <c:pt idx="5">
                  <c:v>19</c:v>
                </c:pt>
                <c:pt idx="6">
                  <c:v>6</c:v>
                </c:pt>
              </c:numCache>
            </c:numRef>
          </c:val>
        </c:ser>
        <c:ser>
          <c:idx val="1"/>
          <c:order val="1"/>
          <c:tx>
            <c:strRef>
              <c:f>'топ 1 кв 2019'!$N$70</c:f>
              <c:strCache>
                <c:ptCount val="1"/>
                <c:pt idx="0">
                  <c:v>1 кв 2019</c:v>
                </c:pt>
              </c:strCache>
            </c:strRef>
          </c:tx>
          <c:spPr>
            <a:solidFill>
              <a:srgbClr val="38852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'топ 1 кв 2019'!$L$71:$L$77</c:f>
              <c:strCache>
                <c:ptCount val="7"/>
                <c:pt idx="0">
                  <c:v>Жилищно-коммунальное хозяйство</c:v>
                </c:pt>
                <c:pt idx="1">
                  <c:v>Благоустройство.Обустройство придомовых территорий.</c:v>
                </c:pt>
                <c:pt idx="2">
                  <c:v> Градостроительство. Архитектура и проектирование</c:v>
                </c:pt>
                <c:pt idx="3">
                  <c:v>Имущественные, земельные  вопросы</c:v>
                </c:pt>
                <c:pt idx="4">
                  <c:v> Дорожное хозяйство, транспорт</c:v>
                </c:pt>
                <c:pt idx="5">
                  <c:v>Вопросы безопасности. Публичные мероприятия.</c:v>
                </c:pt>
                <c:pt idx="6">
                  <c:v>Торговля.Размещение торговых точек</c:v>
                </c:pt>
              </c:strCache>
            </c:strRef>
          </c:cat>
          <c:val>
            <c:numRef>
              <c:f>'топ 1 кв 2019'!$N$71:$N$77</c:f>
              <c:numCache>
                <c:formatCode>General</c:formatCode>
                <c:ptCount val="7"/>
                <c:pt idx="0">
                  <c:v>33</c:v>
                </c:pt>
                <c:pt idx="1">
                  <c:v>16</c:v>
                </c:pt>
                <c:pt idx="2">
                  <c:v>15</c:v>
                </c:pt>
                <c:pt idx="3">
                  <c:v>11</c:v>
                </c:pt>
                <c:pt idx="4">
                  <c:v>6</c:v>
                </c:pt>
                <c:pt idx="5">
                  <c:v>4</c:v>
                </c:pt>
                <c:pt idx="6">
                  <c:v>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49373904"/>
        <c:axId val="549373120"/>
      </c:barChart>
      <c:catAx>
        <c:axId val="5493739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549373120"/>
        <c:crosses val="autoZero"/>
        <c:auto val="1"/>
        <c:lblAlgn val="ctr"/>
        <c:lblOffset val="100"/>
        <c:noMultiLvlLbl val="0"/>
      </c:catAx>
      <c:valAx>
        <c:axId val="54937312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5493739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b="1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ru-RU" sz="1400"/>
              <a:t>количество вопросов, поднятых в обращениях во 1 квартале по годам ,</a:t>
            </a:r>
            <a:r>
              <a:rPr lang="ru-RU" sz="1400" baseline="0"/>
              <a:t> шт</a:t>
            </a:r>
            <a:endParaRPr lang="ru-RU" sz="1400"/>
          </a:p>
        </c:rich>
      </c:tx>
      <c:layout>
        <c:manualLayout>
          <c:xMode val="edge"/>
          <c:yMode val="edge"/>
          <c:x val="0.12966069458708965"/>
          <c:y val="1.3888821172895183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823285448097608E-2"/>
          <c:y val="0.24193586283300988"/>
          <c:w val="0.92017671455190242"/>
          <c:h val="0.6606882521477029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таблицы!$A$77</c:f>
              <c:strCache>
                <c:ptCount val="1"/>
                <c:pt idx="0">
                  <c:v>итого   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00A249"/>
              </a:solidFill>
            </c:spPr>
          </c:dPt>
          <c:dLbls>
            <c:dLbl>
              <c:idx val="0"/>
              <c:layout>
                <c:manualLayout>
                  <c:x val="4.1916167664670656E-2"/>
                  <c:y val="-7.407407407407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7904191616766539E-2"/>
                  <c:y val="-8.79629629629630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3912175648702596E-2"/>
                  <c:y val="-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таблицы!$B$76:$C$76</c:f>
              <c:strCache>
                <c:ptCount val="2"/>
                <c:pt idx="0">
                  <c:v>1 кв 2019 года</c:v>
                </c:pt>
                <c:pt idx="1">
                  <c:v>1 кв 2018 года</c:v>
                </c:pt>
              </c:strCache>
            </c:strRef>
          </c:cat>
          <c:val>
            <c:numRef>
              <c:f>таблицы!$B$77:$C$77</c:f>
              <c:numCache>
                <c:formatCode>General</c:formatCode>
                <c:ptCount val="2"/>
                <c:pt idx="0">
                  <c:v>2571</c:v>
                </c:pt>
                <c:pt idx="1">
                  <c:v>1820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1964464"/>
        <c:axId val="161967600"/>
        <c:axId val="0"/>
      </c:bar3DChart>
      <c:catAx>
        <c:axId val="161964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61967600"/>
        <c:crosses val="autoZero"/>
        <c:auto val="1"/>
        <c:lblAlgn val="ctr"/>
        <c:lblOffset val="100"/>
        <c:noMultiLvlLbl val="0"/>
      </c:catAx>
      <c:valAx>
        <c:axId val="161967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19644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ru-RU" sz="1600" dirty="0"/>
              <a:t>количество обращений по каналу </a:t>
            </a:r>
            <a:r>
              <a:rPr lang="ru-RU" sz="1600" dirty="0" smtClean="0"/>
              <a:t>поступления, </a:t>
            </a:r>
            <a:r>
              <a:rPr lang="ru-RU" sz="1600" dirty="0" err="1"/>
              <a:t>шт</a:t>
            </a:r>
            <a:endParaRPr lang="ru-RU" sz="1600" dirty="0"/>
          </a:p>
        </c:rich>
      </c:tx>
      <c:layout>
        <c:manualLayout>
          <c:xMode val="edge"/>
          <c:yMode val="edge"/>
          <c:x val="0.1747246053198574"/>
          <c:y val="2.0000134254317955E-2"/>
        </c:manualLayout>
      </c:layout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таблицы!$U$4</c:f>
              <c:strCache>
                <c:ptCount val="1"/>
                <c:pt idx="0">
                  <c:v>1 квартал 2018 года</c:v>
                </c:pt>
              </c:strCache>
            </c:strRef>
          </c:tx>
          <c:spPr>
            <a:solidFill>
              <a:srgbClr val="008A3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таблицы!$S$5:$T$7</c:f>
              <c:strCache>
                <c:ptCount val="3"/>
                <c:pt idx="0">
                  <c:v>письменные</c:v>
                </c:pt>
                <c:pt idx="1">
                  <c:v>на личном приеме</c:v>
                </c:pt>
                <c:pt idx="2">
                  <c:v>по горячей линии</c:v>
                </c:pt>
              </c:strCache>
            </c:strRef>
          </c:cat>
          <c:val>
            <c:numRef>
              <c:f>таблицы!$U$5:$U$7</c:f>
              <c:numCache>
                <c:formatCode>General</c:formatCode>
                <c:ptCount val="3"/>
                <c:pt idx="0">
                  <c:v>1570</c:v>
                </c:pt>
                <c:pt idx="1">
                  <c:v>39</c:v>
                </c:pt>
                <c:pt idx="2">
                  <c:v>54</c:v>
                </c:pt>
              </c:numCache>
            </c:numRef>
          </c:val>
        </c:ser>
        <c:ser>
          <c:idx val="1"/>
          <c:order val="1"/>
          <c:tx>
            <c:strRef>
              <c:f>таблицы!$V$4</c:f>
              <c:strCache>
                <c:ptCount val="1"/>
                <c:pt idx="0">
                  <c:v>1 квартал 2019 года</c:v>
                </c:pt>
              </c:strCache>
            </c:strRef>
          </c:tx>
          <c:spPr>
            <a:solidFill>
              <a:srgbClr val="FBAC1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таблицы!$S$5:$T$7</c:f>
              <c:strCache>
                <c:ptCount val="3"/>
                <c:pt idx="0">
                  <c:v>письменные</c:v>
                </c:pt>
                <c:pt idx="1">
                  <c:v>на личном приеме</c:v>
                </c:pt>
                <c:pt idx="2">
                  <c:v>по горячей линии</c:v>
                </c:pt>
              </c:strCache>
            </c:strRef>
          </c:cat>
          <c:val>
            <c:numRef>
              <c:f>таблицы!$V$5:$V$7</c:f>
              <c:numCache>
                <c:formatCode>General</c:formatCode>
                <c:ptCount val="3"/>
                <c:pt idx="0">
                  <c:v>2133</c:v>
                </c:pt>
                <c:pt idx="1">
                  <c:v>60</c:v>
                </c:pt>
                <c:pt idx="2">
                  <c:v>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1969952"/>
        <c:axId val="161965248"/>
      </c:barChart>
      <c:catAx>
        <c:axId val="161969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61965248"/>
        <c:crosses val="autoZero"/>
        <c:auto val="1"/>
        <c:lblAlgn val="ctr"/>
        <c:lblOffset val="100"/>
        <c:noMultiLvlLbl val="0"/>
      </c:catAx>
      <c:valAx>
        <c:axId val="16196524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619699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622321463548395"/>
          <c:y val="0.48081895133952246"/>
          <c:w val="0.2030878089865632"/>
          <c:h val="0.12276241684623179"/>
        </c:manualLayout>
      </c:layout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ru-RU" sz="1400"/>
              <a:t>количество повторных и коллективных обращений в 1 квартале, шт</a:t>
            </a:r>
          </a:p>
        </c:rich>
      </c:tx>
      <c:layout>
        <c:manualLayout>
          <c:xMode val="edge"/>
          <c:yMode val="edge"/>
          <c:x val="0.18806546756906223"/>
          <c:y val="1.6283893084792972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0648612134728677"/>
          <c:y val="0.15471472944043865"/>
          <c:w val="0.64367901985785014"/>
          <c:h val="0.7247680493207823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таблицы!$J$14</c:f>
              <c:strCache>
                <c:ptCount val="1"/>
                <c:pt idx="0">
                  <c:v>1 квартал 2018 года</c:v>
                </c:pt>
              </c:strCache>
            </c:strRef>
          </c:tx>
          <c:spPr>
            <a:solidFill>
              <a:srgbClr val="008A3E"/>
            </a:solidFill>
            <a:ln>
              <a:solidFill>
                <a:srgbClr val="00B050"/>
              </a:solidFill>
            </a:ln>
          </c:spPr>
          <c:invertIfNegative val="0"/>
          <c:dLbls>
            <c:dLbl>
              <c:idx val="0"/>
              <c:layout>
                <c:manualLayout>
                  <c:x val="1.525421114485183E-2"/>
                  <c:y val="-6.064499896663581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таблицы!$K$13:$M$13</c:f>
              <c:strCache>
                <c:ptCount val="2"/>
                <c:pt idx="0">
                  <c:v>коллективные</c:v>
                </c:pt>
                <c:pt idx="1">
                  <c:v>повторные</c:v>
                </c:pt>
              </c:strCache>
            </c:strRef>
          </c:cat>
          <c:val>
            <c:numRef>
              <c:f>таблицы!$K$14:$M$14</c:f>
              <c:numCache>
                <c:formatCode>General</c:formatCode>
                <c:ptCount val="2"/>
                <c:pt idx="0">
                  <c:v>151</c:v>
                </c:pt>
                <c:pt idx="1">
                  <c:v>7</c:v>
                </c:pt>
              </c:numCache>
            </c:numRef>
          </c:val>
        </c:ser>
        <c:ser>
          <c:idx val="1"/>
          <c:order val="1"/>
          <c:tx>
            <c:strRef>
              <c:f>таблицы!$J$15</c:f>
              <c:strCache>
                <c:ptCount val="1"/>
                <c:pt idx="0">
                  <c:v>1квартал 2019 года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2B800"/>
              </a:solidFill>
            </c:spPr>
          </c:dPt>
          <c:dLbls>
            <c:dLbl>
              <c:idx val="0"/>
              <c:layout>
                <c:manualLayout>
                  <c:x val="1.6666666666666666E-2"/>
                  <c:y val="-4.63037007473247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таблицы!$K$13:$M$13</c:f>
              <c:strCache>
                <c:ptCount val="2"/>
                <c:pt idx="0">
                  <c:v>коллективные</c:v>
                </c:pt>
                <c:pt idx="1">
                  <c:v>повторные</c:v>
                </c:pt>
              </c:strCache>
            </c:strRef>
          </c:cat>
          <c:val>
            <c:numRef>
              <c:f>таблицы!$K$15:$M$15</c:f>
              <c:numCache>
                <c:formatCode>General</c:formatCode>
                <c:ptCount val="2"/>
                <c:pt idx="0">
                  <c:v>128</c:v>
                </c:pt>
                <c:pt idx="1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1966424"/>
        <c:axId val="161966816"/>
      </c:barChart>
      <c:catAx>
        <c:axId val="161966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61966816"/>
        <c:crosses val="autoZero"/>
        <c:auto val="1"/>
        <c:lblAlgn val="ctr"/>
        <c:lblOffset val="100"/>
        <c:noMultiLvlLbl val="0"/>
      </c:catAx>
      <c:valAx>
        <c:axId val="161966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19664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18792299791957"/>
          <c:y val="0.22317424607638331"/>
          <c:w val="0.19024728096278931"/>
          <c:h val="0.12296320102844288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ru-RU" sz="1200"/>
              <a:t>Актуальные вопросы раздела "Государство, общество, политика",</a:t>
            </a:r>
            <a:r>
              <a:rPr lang="ru-RU" sz="1200" baseline="0"/>
              <a:t> шт</a:t>
            </a:r>
            <a:endParaRPr lang="ru-RU" sz="1200"/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'топ 1 кв 2019'!$G$3</c:f>
              <c:strCache>
                <c:ptCount val="1"/>
                <c:pt idx="0">
                  <c:v>1 кв 2019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'топ 1 кв 2019'!$F$4:$F$9</c:f>
              <c:strCache>
                <c:ptCount val="6"/>
                <c:pt idx="0">
                  <c:v>Арендные отношения</c:v>
                </c:pt>
                <c:pt idx="1">
                  <c:v>Развитие предпринимательской деятельности, малый и средний бизнес</c:v>
                </c:pt>
                <c:pt idx="2">
                  <c:v> Привлечение к административной ответственности</c:v>
                </c:pt>
                <c:pt idx="3">
                  <c:v> Эффективность использования муниципального имущества</c:v>
                </c:pt>
                <c:pt idx="4">
                  <c:v>Деятельность исполнительно-распорядительных органов МСУ и его руководителей</c:v>
                </c:pt>
                <c:pt idx="5">
                  <c:v>Личный прием должностными лицами органов местного самоуправления</c:v>
                </c:pt>
              </c:strCache>
            </c:strRef>
          </c:cat>
          <c:val>
            <c:numRef>
              <c:f>'топ 1 кв 2019'!$G$4:$G$9</c:f>
              <c:numCache>
                <c:formatCode>General</c:formatCode>
                <c:ptCount val="6"/>
                <c:pt idx="0">
                  <c:v>73</c:v>
                </c:pt>
                <c:pt idx="1">
                  <c:v>13</c:v>
                </c:pt>
                <c:pt idx="2">
                  <c:v>9</c:v>
                </c:pt>
                <c:pt idx="3">
                  <c:v>9</c:v>
                </c:pt>
                <c:pt idx="4">
                  <c:v>8</c:v>
                </c:pt>
                <c:pt idx="5">
                  <c:v>8</c:v>
                </c:pt>
              </c:numCache>
            </c:numRef>
          </c:val>
        </c:ser>
        <c:ser>
          <c:idx val="1"/>
          <c:order val="1"/>
          <c:tx>
            <c:strRef>
              <c:f>'топ 1 кв 2019'!$H$3</c:f>
              <c:strCache>
                <c:ptCount val="1"/>
                <c:pt idx="0">
                  <c:v>1кв 2018</c:v>
                </c:pt>
              </c:strCache>
            </c:strRef>
          </c:tx>
          <c:spPr>
            <a:solidFill>
              <a:srgbClr val="1E940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'топ 1 кв 2019'!$F$4:$F$9</c:f>
              <c:strCache>
                <c:ptCount val="6"/>
                <c:pt idx="0">
                  <c:v>Арендные отношения</c:v>
                </c:pt>
                <c:pt idx="1">
                  <c:v>Развитие предпринимательской деятельности, малый и средний бизнес</c:v>
                </c:pt>
                <c:pt idx="2">
                  <c:v> Привлечение к административной ответственности</c:v>
                </c:pt>
                <c:pt idx="3">
                  <c:v> Эффективность использования муниципального имущества</c:v>
                </c:pt>
                <c:pt idx="4">
                  <c:v>Деятельность исполнительно-распорядительных органов МСУ и его руководителей</c:v>
                </c:pt>
                <c:pt idx="5">
                  <c:v>Личный прием должностными лицами органов местного самоуправления</c:v>
                </c:pt>
              </c:strCache>
            </c:strRef>
          </c:cat>
          <c:val>
            <c:numRef>
              <c:f>'топ 1 кв 2019'!$H$4:$H$9</c:f>
              <c:numCache>
                <c:formatCode>General</c:formatCode>
                <c:ptCount val="6"/>
                <c:pt idx="0">
                  <c:v>32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1968384"/>
        <c:axId val="161968776"/>
      </c:barChart>
      <c:catAx>
        <c:axId val="1619683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161968776"/>
        <c:crosses val="autoZero"/>
        <c:auto val="1"/>
        <c:lblAlgn val="ctr"/>
        <c:lblOffset val="100"/>
        <c:noMultiLvlLbl val="0"/>
      </c:catAx>
      <c:valAx>
        <c:axId val="16196877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6196838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ru-RU" sz="1200"/>
              <a:t>Актуальные вопросы раздела "Социальная сфера", шт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'топ 1 кв 2019'!$G$11</c:f>
              <c:strCache>
                <c:ptCount val="1"/>
                <c:pt idx="0">
                  <c:v>1 кв 2019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'топ 1 кв 2019'!$F$12:$F$16</c:f>
              <c:strCache>
                <c:ptCount val="5"/>
                <c:pt idx="0">
                  <c:v>Социальное обеспечение, материальная помощь </c:v>
                </c:pt>
                <c:pt idx="1">
                  <c:v>Дошкольное образование, получение места в ДОУ</c:v>
                </c:pt>
                <c:pt idx="2">
                  <c:v>Заработная плата педагогических работников, система оплаты труда в бюджетной сфере и учреждениях</c:v>
                </c:pt>
                <c:pt idx="3">
                  <c:v>Санитарно-эпидемиологическое благополучие населения</c:v>
                </c:pt>
                <c:pt idx="4">
                  <c:v>Предоставление дополнительных льгот отдельным категориям граждан</c:v>
                </c:pt>
              </c:strCache>
            </c:strRef>
          </c:cat>
          <c:val>
            <c:numRef>
              <c:f>'топ 1 кв 2019'!$G$12:$G$16</c:f>
              <c:numCache>
                <c:formatCode>General</c:formatCode>
                <c:ptCount val="5"/>
                <c:pt idx="0">
                  <c:v>113</c:v>
                </c:pt>
                <c:pt idx="1">
                  <c:v>33</c:v>
                </c:pt>
                <c:pt idx="2">
                  <c:v>21</c:v>
                </c:pt>
                <c:pt idx="3">
                  <c:v>15</c:v>
                </c:pt>
                <c:pt idx="4">
                  <c:v>10</c:v>
                </c:pt>
              </c:numCache>
            </c:numRef>
          </c:val>
        </c:ser>
        <c:ser>
          <c:idx val="1"/>
          <c:order val="1"/>
          <c:tx>
            <c:strRef>
              <c:f>'топ 1 кв 2019'!$H$11</c:f>
              <c:strCache>
                <c:ptCount val="1"/>
                <c:pt idx="0">
                  <c:v>1кв 2018</c:v>
                </c:pt>
              </c:strCache>
            </c:strRef>
          </c:tx>
          <c:spPr>
            <a:solidFill>
              <a:srgbClr val="1E940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'топ 1 кв 2019'!$F$12:$F$16</c:f>
              <c:strCache>
                <c:ptCount val="5"/>
                <c:pt idx="0">
                  <c:v>Социальное обеспечение, материальная помощь </c:v>
                </c:pt>
                <c:pt idx="1">
                  <c:v>Дошкольное образование, получение места в ДОУ</c:v>
                </c:pt>
                <c:pt idx="2">
                  <c:v>Заработная плата педагогических работников, система оплаты труда в бюджетной сфере и учреждениях</c:v>
                </c:pt>
                <c:pt idx="3">
                  <c:v>Санитарно-эпидемиологическое благополучие населения</c:v>
                </c:pt>
                <c:pt idx="4">
                  <c:v>Предоставление дополнительных льгот отдельным категориям граждан</c:v>
                </c:pt>
              </c:strCache>
            </c:strRef>
          </c:cat>
          <c:val>
            <c:numRef>
              <c:f>'топ 1 кв 2019'!$H$12:$H$16</c:f>
              <c:numCache>
                <c:formatCode>General</c:formatCode>
                <c:ptCount val="5"/>
                <c:pt idx="0">
                  <c:v>86</c:v>
                </c:pt>
                <c:pt idx="1">
                  <c:v>30</c:v>
                </c:pt>
                <c:pt idx="2">
                  <c:v>2</c:v>
                </c:pt>
                <c:pt idx="3">
                  <c:v>1</c:v>
                </c:pt>
                <c:pt idx="4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1962896"/>
        <c:axId val="161642936"/>
      </c:barChart>
      <c:catAx>
        <c:axId val="1619628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161642936"/>
        <c:crosses val="autoZero"/>
        <c:auto val="1"/>
        <c:lblAlgn val="ctr"/>
        <c:lblOffset val="100"/>
        <c:noMultiLvlLbl val="0"/>
      </c:catAx>
      <c:valAx>
        <c:axId val="16164293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619628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ru-RU" sz="1400"/>
              <a:t>Актуальные вопросы раздела "Экономика", шт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'топ 1 кв 2019'!$G$20</c:f>
              <c:strCache>
                <c:ptCount val="1"/>
                <c:pt idx="0">
                  <c:v>1 кв 2019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'топ 1 кв 2019'!$F$21:$F$31</c:f>
              <c:strCache>
                <c:ptCount val="10"/>
                <c:pt idx="0">
                  <c:v> Дорожное хозяйство</c:v>
                </c:pt>
                <c:pt idx="1">
                  <c:v>Благоустройство городов и поселков. Обустройство придомовых территорий</c:v>
                </c:pt>
                <c:pt idx="2">
                  <c:v>Градостроительство. Архитектура и проектирование</c:v>
                </c:pt>
                <c:pt idx="3">
                  <c:v>Транспортное обслуживание населения (вопросы сервиса, удобство и безопасность пассажирских перевозок)</c:v>
                </c:pt>
                <c:pt idx="4">
                  <c:v>Городской пассажирский транспорт</c:v>
                </c:pt>
                <c:pt idx="5">
                  <c:v> Землеустройство. Землеустроительный процесс. Установление границ. Мониторинг земель. Кадастровая деятельность (деятельность кадастровых инженеров)</c:v>
                </c:pt>
                <c:pt idx="6">
                  <c:v>Комплексное благоустройство</c:v>
                </c:pt>
                <c:pt idx="7">
                  <c:v> Борьба с аварийностью. Безопасность дорожного движения</c:v>
                </c:pt>
                <c:pt idx="8">
                  <c:v>Торговля и органы местного самоуправления. Размещение торговых точек</c:v>
                </c:pt>
                <c:pt idx="9">
                  <c:v> Благоустройство и ремонт подъездных дорог, в том числе тротуаров</c:v>
                </c:pt>
              </c:strCache>
            </c:strRef>
          </c:cat>
          <c:val>
            <c:numRef>
              <c:f>'топ 1 кв 2019'!$G$21:$G$31</c:f>
              <c:numCache>
                <c:formatCode>General</c:formatCode>
                <c:ptCount val="11"/>
                <c:pt idx="0">
                  <c:v>287</c:v>
                </c:pt>
                <c:pt idx="1">
                  <c:v>207</c:v>
                </c:pt>
                <c:pt idx="2">
                  <c:v>178</c:v>
                </c:pt>
                <c:pt idx="3">
                  <c:v>107</c:v>
                </c:pt>
                <c:pt idx="4">
                  <c:v>50</c:v>
                </c:pt>
                <c:pt idx="5">
                  <c:v>43</c:v>
                </c:pt>
                <c:pt idx="6">
                  <c:v>41</c:v>
                </c:pt>
                <c:pt idx="7">
                  <c:v>41</c:v>
                </c:pt>
                <c:pt idx="8">
                  <c:v>35</c:v>
                </c:pt>
                <c:pt idx="9">
                  <c:v>32</c:v>
                </c:pt>
              </c:numCache>
            </c:numRef>
          </c:val>
        </c:ser>
        <c:ser>
          <c:idx val="1"/>
          <c:order val="1"/>
          <c:tx>
            <c:strRef>
              <c:f>'топ 1 кв 2019'!$H$20</c:f>
              <c:strCache>
                <c:ptCount val="1"/>
                <c:pt idx="0">
                  <c:v>1кв 2018</c:v>
                </c:pt>
              </c:strCache>
            </c:strRef>
          </c:tx>
          <c:spPr>
            <a:solidFill>
              <a:srgbClr val="1E940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'топ 1 кв 2019'!$F$21:$F$31</c:f>
              <c:strCache>
                <c:ptCount val="10"/>
                <c:pt idx="0">
                  <c:v> Дорожное хозяйство</c:v>
                </c:pt>
                <c:pt idx="1">
                  <c:v>Благоустройство городов и поселков. Обустройство придомовых территорий</c:v>
                </c:pt>
                <c:pt idx="2">
                  <c:v>Градостроительство. Архитектура и проектирование</c:v>
                </c:pt>
                <c:pt idx="3">
                  <c:v>Транспортное обслуживание населения (вопросы сервиса, удобство и безопасность пассажирских перевозок)</c:v>
                </c:pt>
                <c:pt idx="4">
                  <c:v>Городской пассажирский транспорт</c:v>
                </c:pt>
                <c:pt idx="5">
                  <c:v> Землеустройство. Землеустроительный процесс. Установление границ. Мониторинг земель. Кадастровая деятельность (деятельность кадастровых инженеров)</c:v>
                </c:pt>
                <c:pt idx="6">
                  <c:v>Комплексное благоустройство</c:v>
                </c:pt>
                <c:pt idx="7">
                  <c:v> Борьба с аварийностью. Безопасность дорожного движения</c:v>
                </c:pt>
                <c:pt idx="8">
                  <c:v>Торговля и органы местного самоуправления. Размещение торговых точек</c:v>
                </c:pt>
                <c:pt idx="9">
                  <c:v> Благоустройство и ремонт подъездных дорог, в том числе тротуаров</c:v>
                </c:pt>
              </c:strCache>
            </c:strRef>
          </c:cat>
          <c:val>
            <c:numRef>
              <c:f>'топ 1 кв 2019'!$H$21:$H$31</c:f>
              <c:numCache>
                <c:formatCode>General</c:formatCode>
                <c:ptCount val="11"/>
                <c:pt idx="0">
                  <c:v>161</c:v>
                </c:pt>
                <c:pt idx="1">
                  <c:v>248</c:v>
                </c:pt>
                <c:pt idx="2">
                  <c:v>76</c:v>
                </c:pt>
                <c:pt idx="3">
                  <c:v>62</c:v>
                </c:pt>
                <c:pt idx="4">
                  <c:v>25</c:v>
                </c:pt>
                <c:pt idx="5">
                  <c:v>16</c:v>
                </c:pt>
                <c:pt idx="6">
                  <c:v>0</c:v>
                </c:pt>
                <c:pt idx="7">
                  <c:v>39</c:v>
                </c:pt>
                <c:pt idx="8">
                  <c:v>30</c:v>
                </c:pt>
                <c:pt idx="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9369592"/>
        <c:axId val="549371944"/>
      </c:barChart>
      <c:catAx>
        <c:axId val="5493695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549371944"/>
        <c:crosses val="autoZero"/>
        <c:auto val="1"/>
        <c:lblAlgn val="ctr"/>
        <c:lblOffset val="100"/>
        <c:noMultiLvlLbl val="0"/>
      </c:catAx>
      <c:valAx>
        <c:axId val="54937194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5493695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b="1"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Актуальные вопросы раздела "Оборона, безопасность, законность", шт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'топ 1 кв 2019'!$G$35</c:f>
              <c:strCache>
                <c:ptCount val="1"/>
                <c:pt idx="0">
                  <c:v>1 кв 2019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'топ 1 кв 2019'!$F$36:$F$37</c:f>
              <c:strCache>
                <c:ptCount val="2"/>
                <c:pt idx="0">
                  <c:v>Памятники воинам, воинские захоронения, мемориалы</c:v>
                </c:pt>
                <c:pt idx="1">
                  <c:v>Привлечение к административной ответственности</c:v>
                </c:pt>
              </c:strCache>
            </c:strRef>
          </c:cat>
          <c:val>
            <c:numRef>
              <c:f>'топ 1 кв 2019'!$G$36:$G$37</c:f>
              <c:numCache>
                <c:formatCode>General</c:formatCode>
                <c:ptCount val="2"/>
                <c:pt idx="0">
                  <c:v>6</c:v>
                </c:pt>
                <c:pt idx="1">
                  <c:v>4</c:v>
                </c:pt>
              </c:numCache>
            </c:numRef>
          </c:val>
        </c:ser>
        <c:ser>
          <c:idx val="1"/>
          <c:order val="1"/>
          <c:tx>
            <c:strRef>
              <c:f>'топ 1 кв 2019'!$H$35</c:f>
              <c:strCache>
                <c:ptCount val="1"/>
                <c:pt idx="0">
                  <c:v>1кв 2018</c:v>
                </c:pt>
              </c:strCache>
            </c:strRef>
          </c:tx>
          <c:spPr>
            <a:solidFill>
              <a:srgbClr val="1E940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'топ 1 кв 2019'!$F$36:$F$37</c:f>
              <c:strCache>
                <c:ptCount val="2"/>
                <c:pt idx="0">
                  <c:v>Памятники воинам, воинские захоронения, мемориалы</c:v>
                </c:pt>
                <c:pt idx="1">
                  <c:v>Привлечение к административной ответственности</c:v>
                </c:pt>
              </c:strCache>
            </c:strRef>
          </c:cat>
          <c:val>
            <c:numRef>
              <c:f>'топ 1 кв 2019'!$H$36:$H$37</c:f>
              <c:numCache>
                <c:formatCode>General</c:formatCode>
                <c:ptCount val="2"/>
                <c:pt idx="0">
                  <c:v>0</c:v>
                </c:pt>
                <c:pt idx="1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9368416"/>
        <c:axId val="549370768"/>
      </c:barChart>
      <c:catAx>
        <c:axId val="5493684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549370768"/>
        <c:crosses val="autoZero"/>
        <c:auto val="1"/>
        <c:lblAlgn val="ctr"/>
        <c:lblOffset val="100"/>
        <c:noMultiLvlLbl val="0"/>
      </c:catAx>
      <c:valAx>
        <c:axId val="54937076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5493684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b="1"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'топ 1 кв 2019'!$G$40</c:f>
              <c:strCache>
                <c:ptCount val="1"/>
                <c:pt idx="0">
                  <c:v>1 кв 2019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'топ 1 кв 2019'!$F$41:$F$53</c:f>
              <c:strCache>
                <c:ptCount val="13"/>
                <c:pt idx="0">
                  <c:v>Обращение с твердыми коммунальными отходами</c:v>
                </c:pt>
                <c:pt idx="1">
                  <c:v>Содержание общего имущества (канализация, вентиляция, кровля, ограждающие конструкции, инженерное оборудование, места общего пользования, придомовая территория)</c:v>
                </c:pt>
                <c:pt idx="2">
                  <c:v>Улучшение жилищных условий, предоставление жилого помещения по договору социального найма гражданам, состоящим на учете в органе местного самоуправления в качестве нуждающихся в жилых помещениях</c:v>
                </c:pt>
                <c:pt idx="3">
                  <c:v> Управляющие организации, товарищества собственников жилья и иные формы управления собственностью</c:v>
                </c:pt>
                <c:pt idx="4">
                  <c:v>Предоставление коммунальных услуг ненадлежащего качества</c:v>
                </c:pt>
                <c:pt idx="5">
                  <c:v>Перебои в водоснабжении</c:v>
                </c:pt>
                <c:pt idx="6">
                  <c:v>Перебои в теплоснабжении</c:v>
                </c:pt>
                <c:pt idx="7">
                  <c:v>Обследование жилого фонда на предмет пригодности для проживания (ветхое и аварийное жилье)</c:v>
                </c:pt>
                <c:pt idx="8">
                  <c:v>Капитальный ремонт общего имущества</c:v>
                </c:pt>
                <c:pt idx="9">
                  <c:v>Переселение из подвалов, бараков, коммуналок, общежитий, аварийных домов, ветхого жилья, санитарно-защитной зоны</c:v>
                </c:pt>
                <c:pt idx="10">
                  <c:v> Оплата жилищно-коммунальных услуг (ЖКХ), взносов в Фонд капитального ремонта</c:v>
                </c:pt>
                <c:pt idx="11">
                  <c:v>Перебои в электроснабжении</c:v>
                </c:pt>
                <c:pt idx="12">
                  <c:v>Несанкционированная свалка мусора, биоотходы</c:v>
                </c:pt>
              </c:strCache>
            </c:strRef>
          </c:cat>
          <c:val>
            <c:numRef>
              <c:f>'топ 1 кв 2019'!$G$41:$G$53</c:f>
              <c:numCache>
                <c:formatCode>General</c:formatCode>
                <c:ptCount val="13"/>
                <c:pt idx="0">
                  <c:v>103</c:v>
                </c:pt>
                <c:pt idx="1">
                  <c:v>89</c:v>
                </c:pt>
                <c:pt idx="2">
                  <c:v>77</c:v>
                </c:pt>
                <c:pt idx="3">
                  <c:v>58</c:v>
                </c:pt>
                <c:pt idx="4">
                  <c:v>48</c:v>
                </c:pt>
                <c:pt idx="5">
                  <c:v>46</c:v>
                </c:pt>
                <c:pt idx="6">
                  <c:v>38</c:v>
                </c:pt>
                <c:pt idx="7">
                  <c:v>21</c:v>
                </c:pt>
                <c:pt idx="8">
                  <c:v>19</c:v>
                </c:pt>
                <c:pt idx="9">
                  <c:v>16</c:v>
                </c:pt>
                <c:pt idx="10">
                  <c:v>11</c:v>
                </c:pt>
                <c:pt idx="11">
                  <c:v>11</c:v>
                </c:pt>
                <c:pt idx="12">
                  <c:v>11</c:v>
                </c:pt>
              </c:numCache>
            </c:numRef>
          </c:val>
        </c:ser>
        <c:ser>
          <c:idx val="1"/>
          <c:order val="1"/>
          <c:tx>
            <c:strRef>
              <c:f>'топ 1 кв 2019'!$H$40</c:f>
              <c:strCache>
                <c:ptCount val="1"/>
                <c:pt idx="0">
                  <c:v>1кв 2018</c:v>
                </c:pt>
              </c:strCache>
            </c:strRef>
          </c:tx>
          <c:spPr>
            <a:solidFill>
              <a:srgbClr val="38852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'топ 1 кв 2019'!$F$41:$F$53</c:f>
              <c:strCache>
                <c:ptCount val="13"/>
                <c:pt idx="0">
                  <c:v>Обращение с твердыми коммунальными отходами</c:v>
                </c:pt>
                <c:pt idx="1">
                  <c:v>Содержание общего имущества (канализация, вентиляция, кровля, ограждающие конструкции, инженерное оборудование, места общего пользования, придомовая территория)</c:v>
                </c:pt>
                <c:pt idx="2">
                  <c:v>Улучшение жилищных условий, предоставление жилого помещения по договору социального найма гражданам, состоящим на учете в органе местного самоуправления в качестве нуждающихся в жилых помещениях</c:v>
                </c:pt>
                <c:pt idx="3">
                  <c:v> Управляющие организации, товарищества собственников жилья и иные формы управления собственностью</c:v>
                </c:pt>
                <c:pt idx="4">
                  <c:v>Предоставление коммунальных услуг ненадлежащего качества</c:v>
                </c:pt>
                <c:pt idx="5">
                  <c:v>Перебои в водоснабжении</c:v>
                </c:pt>
                <c:pt idx="6">
                  <c:v>Перебои в теплоснабжении</c:v>
                </c:pt>
                <c:pt idx="7">
                  <c:v>Обследование жилого фонда на предмет пригодности для проживания (ветхое и аварийное жилье)</c:v>
                </c:pt>
                <c:pt idx="8">
                  <c:v>Капитальный ремонт общего имущества</c:v>
                </c:pt>
                <c:pt idx="9">
                  <c:v>Переселение из подвалов, бараков, коммуналок, общежитий, аварийных домов, ветхого жилья, санитарно-защитной зоны</c:v>
                </c:pt>
                <c:pt idx="10">
                  <c:v> Оплата жилищно-коммунальных услуг (ЖКХ), взносов в Фонд капитального ремонта</c:v>
                </c:pt>
                <c:pt idx="11">
                  <c:v>Перебои в электроснабжении</c:v>
                </c:pt>
                <c:pt idx="12">
                  <c:v>Несанкционированная свалка мусора, биоотходы</c:v>
                </c:pt>
              </c:strCache>
            </c:strRef>
          </c:cat>
          <c:val>
            <c:numRef>
              <c:f>'топ 1 кв 2019'!$H$41:$H$53</c:f>
              <c:numCache>
                <c:formatCode>General</c:formatCode>
                <c:ptCount val="13"/>
                <c:pt idx="0">
                  <c:v>3</c:v>
                </c:pt>
                <c:pt idx="1">
                  <c:v>108</c:v>
                </c:pt>
                <c:pt idx="2">
                  <c:v>48</c:v>
                </c:pt>
                <c:pt idx="3">
                  <c:v>17</c:v>
                </c:pt>
                <c:pt idx="4">
                  <c:v>64</c:v>
                </c:pt>
                <c:pt idx="5">
                  <c:v>13</c:v>
                </c:pt>
                <c:pt idx="6">
                  <c:v>9</c:v>
                </c:pt>
                <c:pt idx="7">
                  <c:v>25</c:v>
                </c:pt>
                <c:pt idx="8">
                  <c:v>8</c:v>
                </c:pt>
                <c:pt idx="9">
                  <c:v>24</c:v>
                </c:pt>
                <c:pt idx="10">
                  <c:v>18</c:v>
                </c:pt>
                <c:pt idx="11">
                  <c:v>20</c:v>
                </c:pt>
                <c:pt idx="12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49366848"/>
        <c:axId val="549372728"/>
      </c:barChart>
      <c:catAx>
        <c:axId val="54936684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549372728"/>
        <c:crosses val="autoZero"/>
        <c:auto val="1"/>
        <c:lblAlgn val="ctr"/>
        <c:lblOffset val="100"/>
        <c:noMultiLvlLbl val="0"/>
      </c:catAx>
      <c:valAx>
        <c:axId val="54937272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5493668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b="1"/>
      </a:pPr>
      <a:endParaRPr lang="ru-RU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0.41425</cdr:x>
      <cdr:y>0.91582</cdr:y>
    </cdr:from>
    <cdr:to>
      <cdr:x>0.41326</cdr:x>
      <cdr:y>0.91727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05149" y="3171825"/>
          <a:ext cx="352425" cy="323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0.31041</cdr:x>
      <cdr:y>0.53674</cdr:y>
    </cdr:from>
    <cdr:to>
      <cdr:x>0.41383</cdr:x>
      <cdr:y>0.62775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64126" y="1750479"/>
          <a:ext cx="421171" cy="2968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/>
            <a:t>+38%</a:t>
          </a:r>
        </a:p>
        <a:p xmlns:a="http://schemas.openxmlformats.org/drawingml/2006/main">
          <a:pPr>
            <a:lnSpc>
              <a:spcPts val="1200"/>
            </a:lnSpc>
          </a:pPr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0.31568</cdr:x>
      <cdr:y>0.62555</cdr:y>
    </cdr:from>
    <cdr:to>
      <cdr:x>0.41025</cdr:x>
      <cdr:y>0.71773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98270" y="1939017"/>
          <a:ext cx="748393" cy="2857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/>
            <a:t>+41%</a:t>
          </a:r>
        </a:p>
        <a:p xmlns:a="http://schemas.openxmlformats.org/drawingml/2006/main">
          <a:endParaRPr lang="ru-RU" sz="11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0.15046</cdr:x>
      <cdr:y>0.48216</cdr:y>
    </cdr:from>
    <cdr:to>
      <cdr:x>0.218</cdr:x>
      <cdr:y>0.55863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12396" y="1801586"/>
          <a:ext cx="544286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/>
            <a:t>+ 36%</a:t>
          </a:r>
        </a:p>
      </cdr:txBody>
    </cdr:sp>
  </cdr:relSizeAnchor>
  <cdr:relSizeAnchor xmlns:cdr="http://schemas.openxmlformats.org/drawingml/2006/chartDrawing">
    <cdr:from>
      <cdr:x>0.39771</cdr:x>
      <cdr:y>0.48889</cdr:y>
    </cdr:from>
    <cdr:to>
      <cdr:x>0.47369</cdr:x>
      <cdr:y>0.55079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168352" y="1584176"/>
          <a:ext cx="605288" cy="2005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/>
            <a:t>-39%</a:t>
          </a:r>
        </a:p>
      </cdr:txBody>
    </cdr:sp>
  </cdr:relSizeAnchor>
  <cdr:relSizeAnchor xmlns:cdr="http://schemas.openxmlformats.org/drawingml/2006/chartDrawing">
    <cdr:from>
      <cdr:x>0.6508</cdr:x>
      <cdr:y>0.49308</cdr:y>
    </cdr:from>
    <cdr:to>
      <cdr:x>0.72312</cdr:x>
      <cdr:y>0.56956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184576" y="1597757"/>
          <a:ext cx="576064" cy="2478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/>
            <a:t>-54%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0.21266</cdr:x>
      <cdr:y>0.38486</cdr:y>
    </cdr:from>
    <cdr:to>
      <cdr:x>0.27815</cdr:x>
      <cdr:y>0.45473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71478" y="1798868"/>
          <a:ext cx="884270" cy="3265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>
              <a:latin typeface="Times New Roman" pitchFamily="18" charset="0"/>
              <a:cs typeface="Times New Roman" pitchFamily="18" charset="0"/>
            </a:rPr>
            <a:t>-15%</a:t>
          </a:r>
        </a:p>
        <a:p xmlns:a="http://schemas.openxmlformats.org/drawingml/2006/main">
          <a:endParaRPr lang="ru-RU" sz="1200" b="1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0.83349</cdr:x>
      <cdr:y>0.76041</cdr:y>
    </cdr:from>
    <cdr:to>
      <cdr:x>0.88464</cdr:x>
      <cdr:y>0.8099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619185" y="3554186"/>
          <a:ext cx="467540" cy="2313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0.59668</cdr:x>
      <cdr:y>0.74003</cdr:y>
    </cdr:from>
    <cdr:to>
      <cdr:x>0.64878</cdr:x>
      <cdr:y>0.80408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8056606" y="3458931"/>
          <a:ext cx="703473" cy="2993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0.68485</cdr:x>
      <cdr:y>0.69512</cdr:y>
    </cdr:from>
    <cdr:to>
      <cdr:x>0.79318</cdr:x>
      <cdr:y>0.79408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47221" y="1906859"/>
          <a:ext cx="371284" cy="2714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/>
            <a:t>-</a:t>
          </a:r>
          <a:r>
            <a:rPr lang="ru-RU" sz="1100" b="1" baseline="0" dirty="0"/>
            <a:t> 25%</a:t>
          </a:r>
          <a:endParaRPr lang="ru-RU" sz="11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FE334-2935-4EB8-A738-CA9D6F2654A5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BA242-4CCE-4995-BCFF-D6BF98A31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374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0CFF-9829-4C94-8E1F-04E16B7D275B}" type="datetime1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03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EC3E-75D9-4461-8B85-9046532E6ED5}" type="datetime1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287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A0AF-60D0-4C70-89B8-A76950C240B0}" type="datetime1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20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7638-6B1E-432A-9C1F-F6A584E65E62}" type="datetime1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019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4EE08-2BB3-4560-830E-CCEC9F7E2155}" type="datetime1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975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AE0A1-C3A1-4AE6-B6E2-1C37A2701E1A}" type="datetime1">
              <a:rPr lang="ru-RU" smtClean="0"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436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64CF-15FA-4DDB-93B5-B6389A1D1240}" type="datetime1">
              <a:rPr lang="ru-RU" smtClean="0"/>
              <a:t>13.04.2021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033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28C5C-380A-4BB8-873B-B79FBB3321EF}" type="datetime1">
              <a:rPr lang="ru-RU" smtClean="0"/>
              <a:t>13.04.2021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642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91DDC-F69B-42DD-B6D2-CCBD42A5091F}" type="datetime1">
              <a:rPr lang="ru-RU" smtClean="0"/>
              <a:t>13.04.2021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838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AE5FA-1DC3-40A1-8BF7-528008A8C1BF}" type="datetime1">
              <a:rPr lang="ru-RU" smtClean="0"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34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C6F2-58EB-4E34-AD4C-A9FBC5D23CCC}" type="datetime1">
              <a:rPr lang="ru-RU" smtClean="0"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716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6FB47-3078-405B-8B73-C848EF68BC57}" type="datetime1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832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4945" y="2132856"/>
            <a:ext cx="8424936" cy="138499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обращений граждан, 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поступивших в администрацию города Твери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квартале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2745" y="0"/>
            <a:ext cx="50426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города Твери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71600" y="548680"/>
            <a:ext cx="72008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6155451" y="58052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4544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10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11560" y="44624"/>
            <a:ext cx="8208912" cy="360040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Актуальные вопросы раздела "Жилищно-коммунальная сфера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63" y="404664"/>
            <a:ext cx="6791325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4792768"/>
              </p:ext>
            </p:extLst>
          </p:nvPr>
        </p:nvGraphicFramePr>
        <p:xfrm>
          <a:off x="564945" y="2945905"/>
          <a:ext cx="8155260" cy="3795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77620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11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59632" y="97582"/>
            <a:ext cx="7722046" cy="576064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Обращения, поступившие из Прокуратуры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97582"/>
            <a:ext cx="646604" cy="792089"/>
          </a:xfrm>
          <a:prstGeom prst="rect">
            <a:avLst/>
          </a:prstGeom>
        </p:spPr>
      </p:pic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7837868"/>
              </p:ext>
            </p:extLst>
          </p:nvPr>
        </p:nvGraphicFramePr>
        <p:xfrm>
          <a:off x="856627" y="874069"/>
          <a:ext cx="342734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910259"/>
            <a:ext cx="4176464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5715610"/>
              </p:ext>
            </p:extLst>
          </p:nvPr>
        </p:nvGraphicFramePr>
        <p:xfrm>
          <a:off x="395536" y="3717032"/>
          <a:ext cx="8353425" cy="2852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77372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971600" y="548680"/>
            <a:ext cx="7200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51520" y="6309320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42745" y="0"/>
            <a:ext cx="50426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города Твери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5" y="2708920"/>
            <a:ext cx="7632849" cy="720080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67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6788441" cy="360040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поступивших обращений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1642" y="4581128"/>
            <a:ext cx="4114333" cy="1944216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rgbClr val="E4960A"/>
            </a:solidFill>
            <a:prstDash val="soli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just">
              <a:spcAft>
                <a:spcPts val="600"/>
              </a:spcAft>
            </a:pPr>
            <a:r>
              <a:rPr lang="ru-RU" sz="1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 отчетном периоде  в администрацию города Твери поступило </a:t>
            </a:r>
            <a:r>
              <a:rPr lang="ru-RU" sz="16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2290 обраще</a:t>
            </a:r>
            <a:r>
              <a:rPr lang="ru-RU" sz="1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н</a:t>
            </a:r>
            <a:r>
              <a:rPr lang="ru-RU" sz="16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ий, </a:t>
            </a:r>
            <a:r>
              <a:rPr lang="ru-RU" sz="1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что на </a:t>
            </a:r>
            <a:r>
              <a:rPr lang="ru-RU" sz="16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627 обращений (38%) больше, </a:t>
            </a:r>
            <a:r>
              <a:rPr lang="ru-RU" sz="1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чем </a:t>
            </a:r>
            <a:r>
              <a:rPr lang="ru-RU" sz="16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во 1 квартале 2018 </a:t>
            </a:r>
            <a:r>
              <a:rPr lang="ru-RU" sz="1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года </a:t>
            </a:r>
            <a:r>
              <a:rPr lang="ru-RU" sz="16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(1663). </a:t>
            </a:r>
          </a:p>
          <a:p>
            <a:pPr algn="just">
              <a:spcAft>
                <a:spcPts val="600"/>
              </a:spcAft>
            </a:pPr>
            <a:r>
              <a:rPr lang="ru-RU" sz="16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* </a:t>
            </a:r>
            <a:r>
              <a:rPr lang="ru-RU" sz="1000" b="1" i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Учтены обращения физических и юридических лиц</a:t>
            </a:r>
            <a:endParaRPr lang="ru-RU" sz="1000" b="1" i="1" kern="0" dirty="0">
              <a:solidFill>
                <a:schemeClr val="tx1">
                  <a:lumMod val="95000"/>
                  <a:lumOff val="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2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88024" y="4581128"/>
            <a:ext cx="3893840" cy="1944216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rgbClr val="E4960A"/>
            </a:solidFill>
            <a:prstDash val="soli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spcAft>
                <a:spcPts val="600"/>
              </a:spcAft>
            </a:pPr>
            <a:r>
              <a:rPr lang="ru-RU" sz="1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 общем количестве обращений жителями города </a:t>
            </a:r>
            <a:r>
              <a:rPr lang="ru-RU" sz="16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поставлен 2571 вопрос, что на 751 вопрос (41%) больше, чем в аналогичном периоде 2018 года (1820 вопросов).</a:t>
            </a:r>
            <a:endParaRPr lang="ru-RU" sz="1600" b="1" kern="0" dirty="0">
              <a:solidFill>
                <a:schemeClr val="tx1">
                  <a:lumMod val="95000"/>
                  <a:lumOff val="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7784499"/>
              </p:ext>
            </p:extLst>
          </p:nvPr>
        </p:nvGraphicFramePr>
        <p:xfrm>
          <a:off x="211530" y="958441"/>
          <a:ext cx="4072438" cy="3261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8632851"/>
              </p:ext>
            </p:extLst>
          </p:nvPr>
        </p:nvGraphicFramePr>
        <p:xfrm>
          <a:off x="4673902" y="1052736"/>
          <a:ext cx="3882227" cy="2990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84809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3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13783" y="17572"/>
            <a:ext cx="7076473" cy="387092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РАСПРЕДЕЛЕНИЕ ОБРАЩЕНИЙ </a:t>
            </a:r>
            <a:b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0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РАЗДЕЛАМ,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ШТ, %</a:t>
            </a:r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5660130"/>
            <a:ext cx="7272808" cy="937222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rgbClr val="E4960A"/>
            </a:solidFill>
            <a:prstDash val="soli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spcAft>
                <a:spcPts val="600"/>
              </a:spcAft>
            </a:pP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 отчетном периоде отмечается увеличение количества обращений по разделам: «Государство, общество, политика», «Экономика» ,«Социальная сфера», «Жилищно-коммунальная сфера»</a:t>
            </a:r>
            <a:endParaRPr lang="ru-RU" sz="1400" b="1" kern="0" dirty="0">
              <a:solidFill>
                <a:schemeClr val="tx1">
                  <a:lumMod val="95000"/>
                  <a:lumOff val="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44724"/>
            <a:ext cx="4464496" cy="4317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20" y="944724"/>
            <a:ext cx="4212467" cy="4317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210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4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076473" cy="706090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обращений по каналу поступления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81128"/>
            <a:ext cx="2088232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1137832"/>
              </p:ext>
            </p:extLst>
          </p:nvPr>
        </p:nvGraphicFramePr>
        <p:xfrm>
          <a:off x="755576" y="1268760"/>
          <a:ext cx="7966415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21440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5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6461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076473" cy="706090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коллективных и повторных обращений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6418778"/>
              </p:ext>
            </p:extLst>
          </p:nvPr>
        </p:nvGraphicFramePr>
        <p:xfrm>
          <a:off x="502568" y="1412776"/>
          <a:ext cx="8425805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33640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6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75656" y="152636"/>
            <a:ext cx="7076473" cy="468052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Актуальные вопросы раздела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Государство, общество, политика"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4622492"/>
              </p:ext>
            </p:extLst>
          </p:nvPr>
        </p:nvGraphicFramePr>
        <p:xfrm>
          <a:off x="755576" y="2924944"/>
          <a:ext cx="8005341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85838"/>
            <a:ext cx="6791325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18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7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15730" y="116632"/>
            <a:ext cx="7076473" cy="360040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/>
              <a:t>Актуальные вопросы раздела "Социальная сфера" </a:t>
            </a:r>
            <a:endParaRPr lang="ru-RU" sz="1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5613877"/>
              </p:ext>
            </p:extLst>
          </p:nvPr>
        </p:nvGraphicFramePr>
        <p:xfrm>
          <a:off x="467544" y="2636912"/>
          <a:ext cx="8437389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64704"/>
            <a:ext cx="6791325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564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8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076473" cy="360040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/>
              <a:t>Актуальные вопросы раздела "Экономика"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7424998"/>
              </p:ext>
            </p:extLst>
          </p:nvPr>
        </p:nvGraphicFramePr>
        <p:xfrm>
          <a:off x="683568" y="3356992"/>
          <a:ext cx="8020769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48679"/>
            <a:ext cx="6791325" cy="273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4237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9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076473" cy="576064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Актуальные вопросы раздела "Оборона,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безопасность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законность"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96752"/>
            <a:ext cx="67913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3911121"/>
              </p:ext>
            </p:extLst>
          </p:nvPr>
        </p:nvGraphicFramePr>
        <p:xfrm>
          <a:off x="1475656" y="2492896"/>
          <a:ext cx="6988845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082055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10369</TotalTime>
  <Words>286</Words>
  <Application>Microsoft Office PowerPoint</Application>
  <PresentationFormat>Экран (4:3)</PresentationFormat>
  <Paragraphs>47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Segoe UI</vt:lpstr>
      <vt:lpstr>Times New Roman</vt:lpstr>
      <vt:lpstr>Тема Office</vt:lpstr>
      <vt:lpstr>Презентация PowerPoint</vt:lpstr>
      <vt:lpstr>Количество поступивших обращений</vt:lpstr>
      <vt:lpstr>РАСПРЕДЕЛЕНИЕ ОБРАЩЕНИЙ  по РАЗДЕЛАМ, ШТ, %</vt:lpstr>
      <vt:lpstr>Количество обращений по каналу поступления</vt:lpstr>
      <vt:lpstr>Количество коллективных и повторных обращений</vt:lpstr>
      <vt:lpstr>Актуальные вопросы раздела  "Государство, общество, политика"</vt:lpstr>
      <vt:lpstr>Актуальные вопросы раздела "Социальная сфера" </vt:lpstr>
      <vt:lpstr>Актуальные вопросы раздела "Экономика"</vt:lpstr>
      <vt:lpstr>Актуальные вопросы раздела "Оборона, безопасность, законность"</vt:lpstr>
      <vt:lpstr>Актуальные вопросы раздела "Жилищно-коммунальная сфера»</vt:lpstr>
      <vt:lpstr>Обращения, поступившие из Прокуратуры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СТРАТЕГИЯ ГОРОДА ТВЕРИ</dc:title>
  <dc:creator>user</dc:creator>
  <cp:lastModifiedBy>Масленникова Елена Васильевна</cp:lastModifiedBy>
  <cp:revision>238</cp:revision>
  <cp:lastPrinted>2018-08-09T14:48:17Z</cp:lastPrinted>
  <dcterms:created xsi:type="dcterms:W3CDTF">2017-03-22T12:13:20Z</dcterms:created>
  <dcterms:modified xsi:type="dcterms:W3CDTF">2021-04-13T08:46:20Z</dcterms:modified>
</cp:coreProperties>
</file>