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320" r:id="rId3"/>
    <p:sldId id="328" r:id="rId4"/>
    <p:sldId id="343" r:id="rId5"/>
    <p:sldId id="326" r:id="rId6"/>
    <p:sldId id="331" r:id="rId7"/>
    <p:sldId id="333" r:id="rId8"/>
    <p:sldId id="330" r:id="rId9"/>
    <p:sldId id="329" r:id="rId10"/>
    <p:sldId id="345" r:id="rId11"/>
    <p:sldId id="335" r:id="rId12"/>
    <p:sldId id="346" r:id="rId13"/>
    <p:sldId id="350" r:id="rId14"/>
    <p:sldId id="348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A18"/>
    <a:srgbClr val="23961A"/>
    <a:srgbClr val="7DB95B"/>
    <a:srgbClr val="E4960A"/>
    <a:srgbClr val="3D7327"/>
    <a:srgbClr val="FFFFFF"/>
    <a:srgbClr val="08C828"/>
    <a:srgbClr val="2B6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количество поступивших </a:t>
            </a:r>
            <a:r>
              <a:rPr lang="ru-RU" sz="1400" dirty="0" smtClean="0"/>
              <a:t>обращений</a:t>
            </a:r>
            <a:endParaRPr lang="ru-RU" sz="1400" baseline="0" dirty="0"/>
          </a:p>
          <a:p>
            <a:pPr>
              <a:defRPr sz="1400"/>
            </a:pPr>
            <a:endParaRPr lang="ru-RU" sz="1400" dirty="0"/>
          </a:p>
        </c:rich>
      </c:tx>
      <c:layout>
        <c:manualLayout>
          <c:xMode val="edge"/>
          <c:yMode val="edge"/>
          <c:x val="0.12981804382885873"/>
          <c:y val="1.8165045545777365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215157411529912E-2"/>
          <c:y val="0.26168051563349337"/>
          <c:w val="0.91997308372167763"/>
          <c:h val="0.582945496935498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таблицы!$A$50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00A249"/>
              </a:solidFill>
            </c:spPr>
          </c:dPt>
          <c:dLbls>
            <c:dLbl>
              <c:idx val="0"/>
              <c:layout>
                <c:manualLayout>
                  <c:x val="3.548087739032621E-2"/>
                  <c:y val="-6.1762034514078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98058278429482E-2"/>
                  <c:y val="-7.266121707538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61347688681772E-2"/>
                  <c:y val="-5.8128973660308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таблицы!$B$49:$C$49</c:f>
              <c:strCache>
                <c:ptCount val="2"/>
                <c:pt idx="0">
                  <c:v>2 кв 2019 года</c:v>
                </c:pt>
                <c:pt idx="1">
                  <c:v>2 кв 2018 года</c:v>
                </c:pt>
              </c:strCache>
            </c:strRef>
          </c:cat>
          <c:val>
            <c:numRef>
              <c:f>таблицы!$B$50:$C$50</c:f>
              <c:numCache>
                <c:formatCode>General</c:formatCode>
                <c:ptCount val="2"/>
                <c:pt idx="0">
                  <c:v>2193</c:v>
                </c:pt>
                <c:pt idx="1">
                  <c:v>2469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9998896"/>
        <c:axId val="169999288"/>
        <c:axId val="0"/>
      </c:bar3DChart>
      <c:catAx>
        <c:axId val="16999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9999288"/>
        <c:crosses val="autoZero"/>
        <c:auto val="1"/>
        <c:lblAlgn val="ctr"/>
        <c:lblOffset val="100"/>
        <c:noMultiLvlLbl val="0"/>
      </c:catAx>
      <c:valAx>
        <c:axId val="1699992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699988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explosion val="6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1">
                  <c:v>Исполнительные органы государственной власти</c:v>
                </c:pt>
                <c:pt idx="2">
                  <c:v>Тверская городская Дума</c:v>
                </c:pt>
                <c:pt idx="3">
                  <c:v>Законодательное собрание Тверской области</c:v>
                </c:pt>
                <c:pt idx="4">
                  <c:v>Почие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1049</c:v>
                </c:pt>
                <c:pt idx="2">
                  <c:v>95</c:v>
                </c:pt>
                <c:pt idx="3">
                  <c:v>21</c:v>
                </c:pt>
                <c:pt idx="4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5386975065616793"/>
          <c:y val="2.4707923228346449E-2"/>
          <c:w val="0.33363024934383201"/>
          <c:h val="0.967349901574803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количество обращений из прокуратуры, шт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'топ 2 кв 2019'!$G$82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38852B"/>
              </a:solidFill>
            </c:spPr>
          </c:dPt>
          <c:dPt>
            <c:idx val="1"/>
            <c:invertIfNegative val="0"/>
            <c:bubble3D val="0"/>
            <c:spPr>
              <a:solidFill>
                <a:srgbClr val="E4960A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'топ 2 кв 2019'!$H$81:$I$81</c:f>
              <c:strCache>
                <c:ptCount val="2"/>
                <c:pt idx="0">
                  <c:v>2 кв 2018</c:v>
                </c:pt>
                <c:pt idx="1">
                  <c:v>2 кв 2019</c:v>
                </c:pt>
              </c:strCache>
            </c:strRef>
          </c:cat>
          <c:val>
            <c:numRef>
              <c:f>'топ 2 кв 2019'!$H$82:$I$82</c:f>
              <c:numCache>
                <c:formatCode>General</c:formatCode>
                <c:ptCount val="2"/>
                <c:pt idx="0">
                  <c:v>148</c:v>
                </c:pt>
                <c:pt idx="1">
                  <c:v>202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4384528"/>
        <c:axId val="554384920"/>
      </c:barChart>
      <c:catAx>
        <c:axId val="55438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54384920"/>
        <c:crosses val="autoZero"/>
        <c:auto val="1"/>
        <c:lblAlgn val="ctr"/>
        <c:lblOffset val="100"/>
        <c:noMultiLvlLbl val="0"/>
      </c:catAx>
      <c:valAx>
        <c:axId val="554384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43845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Актуальные вопросы обращений</a:t>
            </a:r>
            <a:r>
              <a:rPr lang="ru-RU" sz="1200" baseline="0"/>
              <a:t> прокуратуры, шт</a:t>
            </a:r>
            <a:endParaRPr lang="ru-RU" sz="120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'топ 2 кв 2019'!$M$70</c:f>
              <c:strCache>
                <c:ptCount val="1"/>
                <c:pt idx="0">
                  <c:v>2 кв 2019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'топ 2 кв 2019'!$L$71:$L$77</c:f>
              <c:strCache>
                <c:ptCount val="7"/>
                <c:pt idx="0">
                  <c:v>Жилищно-коммунальное хозяйство</c:v>
                </c:pt>
                <c:pt idx="1">
                  <c:v>Благоустройство.Обустройство придомовых территорий.</c:v>
                </c:pt>
                <c:pt idx="2">
                  <c:v> Градостроительство. Архитектура и проектирование</c:v>
                </c:pt>
                <c:pt idx="3">
                  <c:v> Дорожное хозяйство, транспорт</c:v>
                </c:pt>
                <c:pt idx="4">
                  <c:v>Имущественные, земельные  вопросы</c:v>
                </c:pt>
                <c:pt idx="5">
                  <c:v>Торговля.Размещение торговых точек</c:v>
                </c:pt>
                <c:pt idx="6">
                  <c:v>Вопросы безопасности. Публичные мероприятия.</c:v>
                </c:pt>
              </c:strCache>
            </c:strRef>
          </c:cat>
          <c:val>
            <c:numRef>
              <c:f>'топ 2 кв 2019'!$M$71:$M$77</c:f>
              <c:numCache>
                <c:formatCode>General</c:formatCode>
                <c:ptCount val="7"/>
                <c:pt idx="0">
                  <c:v>43</c:v>
                </c:pt>
                <c:pt idx="1">
                  <c:v>41</c:v>
                </c:pt>
                <c:pt idx="2">
                  <c:v>20</c:v>
                </c:pt>
                <c:pt idx="3">
                  <c:v>18</c:v>
                </c:pt>
                <c:pt idx="4">
                  <c:v>8</c:v>
                </c:pt>
                <c:pt idx="5">
                  <c:v>7</c:v>
                </c:pt>
                <c:pt idx="6">
                  <c:v>4</c:v>
                </c:pt>
              </c:numCache>
            </c:numRef>
          </c:val>
        </c:ser>
        <c:ser>
          <c:idx val="1"/>
          <c:order val="1"/>
          <c:tx>
            <c:strRef>
              <c:f>'топ 2 кв 2019'!$N$70</c:f>
              <c:strCache>
                <c:ptCount val="1"/>
                <c:pt idx="0">
                  <c:v>2 кв 2018</c:v>
                </c:pt>
              </c:strCache>
            </c:strRef>
          </c:tx>
          <c:spPr>
            <a:solidFill>
              <a:srgbClr val="38852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'топ 2 кв 2019'!$L$71:$L$77</c:f>
              <c:strCache>
                <c:ptCount val="7"/>
                <c:pt idx="0">
                  <c:v>Жилищно-коммунальное хозяйство</c:v>
                </c:pt>
                <c:pt idx="1">
                  <c:v>Благоустройство.Обустройство придомовых территорий.</c:v>
                </c:pt>
                <c:pt idx="2">
                  <c:v> Градостроительство. Архитектура и проектирование</c:v>
                </c:pt>
                <c:pt idx="3">
                  <c:v> Дорожное хозяйство, транспорт</c:v>
                </c:pt>
                <c:pt idx="4">
                  <c:v>Имущественные, земельные  вопросы</c:v>
                </c:pt>
                <c:pt idx="5">
                  <c:v>Торговля.Размещение торговых точек</c:v>
                </c:pt>
                <c:pt idx="6">
                  <c:v>Вопросы безопасности. Публичные мероприятия.</c:v>
                </c:pt>
              </c:strCache>
            </c:strRef>
          </c:cat>
          <c:val>
            <c:numRef>
              <c:f>'топ 2 кв 2019'!$N$71:$N$77</c:f>
              <c:numCache>
                <c:formatCode>General</c:formatCode>
                <c:ptCount val="7"/>
                <c:pt idx="0">
                  <c:v>18</c:v>
                </c:pt>
                <c:pt idx="1">
                  <c:v>14</c:v>
                </c:pt>
                <c:pt idx="2">
                  <c:v>11</c:v>
                </c:pt>
                <c:pt idx="3">
                  <c:v>14</c:v>
                </c:pt>
                <c:pt idx="4">
                  <c:v>13</c:v>
                </c:pt>
                <c:pt idx="5">
                  <c:v>8</c:v>
                </c:pt>
                <c:pt idx="6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4383744"/>
        <c:axId val="554380608"/>
      </c:barChart>
      <c:catAx>
        <c:axId val="554383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54380608"/>
        <c:crosses val="autoZero"/>
        <c:auto val="1"/>
        <c:lblAlgn val="ctr"/>
        <c:lblOffset val="100"/>
        <c:noMultiLvlLbl val="0"/>
      </c:catAx>
      <c:valAx>
        <c:axId val="5543806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543837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динамика</a:t>
            </a:r>
            <a:r>
              <a:rPr lang="ru-RU" sz="1400" baseline="0" dirty="0"/>
              <a:t> поступивших обращений и вопросов, поднятых в них, нарастающим итогом по годам, </a:t>
            </a:r>
            <a:r>
              <a:rPr lang="ru-RU" sz="1400" baseline="0" dirty="0" err="1"/>
              <a:t>шт</a:t>
            </a:r>
            <a:endParaRPr lang="ru-RU" sz="1400" dirty="0"/>
          </a:p>
        </c:rich>
      </c:tx>
      <c:layout>
        <c:manualLayout>
          <c:xMode val="edge"/>
          <c:yMode val="edge"/>
          <c:x val="0.1116458758251179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43031568567741E-2"/>
          <c:y val="0.18326901197436157"/>
          <c:w val="0.60827122576528758"/>
          <c:h val="0.73442285379563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таблицы!$AD$68</c:f>
              <c:strCache>
                <c:ptCount val="1"/>
                <c:pt idx="0">
                  <c:v>количество поступивших обращений</c:v>
                </c:pt>
              </c:strCache>
            </c:strRef>
          </c:tx>
          <c:spPr>
            <a:solidFill>
              <a:srgbClr val="208A1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таблицы!$AE$67:$AF$67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таблицы!$AE$68:$AF$68</c:f>
              <c:numCache>
                <c:formatCode>General</c:formatCode>
                <c:ptCount val="2"/>
                <c:pt idx="0">
                  <c:v>4132</c:v>
                </c:pt>
                <c:pt idx="1">
                  <c:v>4483</c:v>
                </c:pt>
              </c:numCache>
            </c:numRef>
          </c:val>
        </c:ser>
        <c:ser>
          <c:idx val="1"/>
          <c:order val="1"/>
          <c:tx>
            <c:strRef>
              <c:f>таблицы!$AD$69</c:f>
              <c:strCache>
                <c:ptCount val="1"/>
                <c:pt idx="0">
                  <c:v>количество вопросов, поднятых в обращениях 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5.5107264627254314E-3"/>
                  <c:y val="-1.6776513937276093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таблицы!$AE$67:$AF$67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таблицы!$AE$69:$AF$69</c:f>
              <c:numCache>
                <c:formatCode>General</c:formatCode>
                <c:ptCount val="2"/>
                <c:pt idx="0">
                  <c:v>4541</c:v>
                </c:pt>
                <c:pt idx="1">
                  <c:v>5208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4379432"/>
        <c:axId val="554380216"/>
      </c:barChart>
      <c:catAx>
        <c:axId val="554379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54380216"/>
        <c:crosses val="autoZero"/>
        <c:auto val="1"/>
        <c:lblAlgn val="ctr"/>
        <c:lblOffset val="100"/>
        <c:noMultiLvlLbl val="0"/>
      </c:catAx>
      <c:valAx>
        <c:axId val="554380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54379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985720305351453"/>
          <c:y val="0.41350297950953557"/>
          <c:w val="0.26521902971741879"/>
          <c:h val="0.2891868022934902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количество вопросов, поднятых в </a:t>
            </a:r>
            <a:r>
              <a:rPr lang="ru-RU" sz="1400" dirty="0" smtClean="0"/>
              <a:t>обращениях</a:t>
            </a:r>
            <a:endParaRPr lang="ru-RU" sz="1400" dirty="0"/>
          </a:p>
        </c:rich>
      </c:tx>
      <c:layout>
        <c:manualLayout>
          <c:xMode val="edge"/>
          <c:yMode val="edge"/>
          <c:x val="0.12966069458708965"/>
          <c:y val="1.3888821172895183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823285448097608E-2"/>
          <c:y val="0.24193586283300988"/>
          <c:w val="0.92017671455190242"/>
          <c:h val="0.660688252147702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таблицы!$A$77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00A249"/>
              </a:solidFill>
            </c:spPr>
          </c:dPt>
          <c:dLbls>
            <c:dLbl>
              <c:idx val="0"/>
              <c:layout>
                <c:manualLayout>
                  <c:x val="4.1916167664670656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904191616766539E-2"/>
                  <c:y val="-8.7962962962963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912175648702596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таблицы!$B$76:$C$76</c:f>
              <c:strCache>
                <c:ptCount val="2"/>
                <c:pt idx="0">
                  <c:v>2 кв 2019 года</c:v>
                </c:pt>
                <c:pt idx="1">
                  <c:v>2 кв 2018 года</c:v>
                </c:pt>
              </c:strCache>
            </c:strRef>
          </c:cat>
          <c:val>
            <c:numRef>
              <c:f>таблицы!$B$77:$C$77</c:f>
              <c:numCache>
                <c:formatCode>General</c:formatCode>
                <c:ptCount val="2"/>
                <c:pt idx="0">
                  <c:v>2637</c:v>
                </c:pt>
                <c:pt idx="1">
                  <c:v>2721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311328"/>
        <c:axId val="171475600"/>
        <c:axId val="0"/>
      </c:bar3DChart>
      <c:catAx>
        <c:axId val="11631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71475600"/>
        <c:crosses val="autoZero"/>
        <c:auto val="1"/>
        <c:lblAlgn val="ctr"/>
        <c:lblOffset val="100"/>
        <c:noMultiLvlLbl val="0"/>
      </c:catAx>
      <c:valAx>
        <c:axId val="171475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3113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таблицы!$U$4</c:f>
              <c:strCache>
                <c:ptCount val="1"/>
                <c:pt idx="0">
                  <c:v>2 квартал 2018 года</c:v>
                </c:pt>
              </c:strCache>
            </c:strRef>
          </c:tx>
          <c:spPr>
            <a:solidFill>
              <a:srgbClr val="008A3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по горячей линии</c:v>
                </c:pt>
                <c:pt idx="2">
                  <c:v>на личном приеме</c:v>
                </c:pt>
              </c:strCache>
            </c:strRef>
          </c:cat>
          <c:val>
            <c:numRef>
              <c:f>таблицы!$U$5:$U$7</c:f>
              <c:numCache>
                <c:formatCode>General</c:formatCode>
                <c:ptCount val="3"/>
                <c:pt idx="0">
                  <c:v>2346</c:v>
                </c:pt>
                <c:pt idx="1">
                  <c:v>58</c:v>
                </c:pt>
                <c:pt idx="2">
                  <c:v>65</c:v>
                </c:pt>
              </c:numCache>
            </c:numRef>
          </c:val>
        </c:ser>
        <c:ser>
          <c:idx val="1"/>
          <c:order val="1"/>
          <c:tx>
            <c:strRef>
              <c:f>таблицы!$V$4</c:f>
              <c:strCache>
                <c:ptCount val="1"/>
                <c:pt idx="0">
                  <c:v>2 квартал 2019 года</c:v>
                </c:pt>
              </c:strCache>
            </c:strRef>
          </c:tx>
          <c:spPr>
            <a:solidFill>
              <a:srgbClr val="FBAC1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по горячей линии</c:v>
                </c:pt>
                <c:pt idx="2">
                  <c:v>на личном приеме</c:v>
                </c:pt>
              </c:strCache>
            </c:strRef>
          </c:cat>
          <c:val>
            <c:numRef>
              <c:f>таблицы!$V$5:$V$7</c:f>
              <c:numCache>
                <c:formatCode>General</c:formatCode>
                <c:ptCount val="3"/>
                <c:pt idx="0">
                  <c:v>2071</c:v>
                </c:pt>
                <c:pt idx="1">
                  <c:v>72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1475992"/>
        <c:axId val="171473640"/>
      </c:barChart>
      <c:catAx>
        <c:axId val="171475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71473640"/>
        <c:crosses val="autoZero"/>
        <c:auto val="1"/>
        <c:lblAlgn val="ctr"/>
        <c:lblOffset val="100"/>
        <c:noMultiLvlLbl val="0"/>
      </c:catAx>
      <c:valAx>
        <c:axId val="1714736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1475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622319018633313"/>
          <c:y val="0.48081895133952246"/>
          <c:w val="0.20308780551367256"/>
          <c:h val="0.12276241684623179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таблицы!$AP$16</c:f>
              <c:strCache>
                <c:ptCount val="1"/>
                <c:pt idx="0">
                  <c:v>коллективные</c:v>
                </c:pt>
              </c:strCache>
            </c:strRef>
          </c:tx>
          <c:spPr>
            <a:solidFill>
              <a:srgbClr val="208A1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таблицы!$AQ$15:$AR$15</c:f>
              <c:strCache>
                <c:ptCount val="2"/>
                <c:pt idx="0">
                  <c:v>2 квартал 2018 года</c:v>
                </c:pt>
                <c:pt idx="1">
                  <c:v>2квартал 2019 года</c:v>
                </c:pt>
              </c:strCache>
            </c:strRef>
          </c:cat>
          <c:val>
            <c:numRef>
              <c:f>таблицы!$AQ$16:$AR$16</c:f>
              <c:numCache>
                <c:formatCode>General</c:formatCode>
                <c:ptCount val="2"/>
                <c:pt idx="0">
                  <c:v>193</c:v>
                </c:pt>
                <c:pt idx="1">
                  <c:v>99</c:v>
                </c:pt>
              </c:numCache>
            </c:numRef>
          </c:val>
        </c:ser>
        <c:ser>
          <c:idx val="1"/>
          <c:order val="1"/>
          <c:tx>
            <c:strRef>
              <c:f>таблицы!$AP$17</c:f>
              <c:strCache>
                <c:ptCount val="1"/>
                <c:pt idx="0">
                  <c:v>повторные</c:v>
                </c:pt>
              </c:strCache>
            </c:strRef>
          </c:tx>
          <c:spPr>
            <a:solidFill>
              <a:srgbClr val="7DB95B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</c:spPr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таблицы!$AQ$15:$AR$15</c:f>
              <c:strCache>
                <c:ptCount val="2"/>
                <c:pt idx="0">
                  <c:v>2 квартал 2018 года</c:v>
                </c:pt>
                <c:pt idx="1">
                  <c:v>2квартал 2019 года</c:v>
                </c:pt>
              </c:strCache>
            </c:strRef>
          </c:cat>
          <c:val>
            <c:numRef>
              <c:f>таблицы!$AQ$17:$AR$17</c:f>
              <c:numCache>
                <c:formatCode>General</c:formatCode>
                <c:ptCount val="2"/>
                <c:pt idx="0">
                  <c:v>6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477952"/>
        <c:axId val="171473248"/>
      </c:barChart>
      <c:catAx>
        <c:axId val="171477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1473248"/>
        <c:crosses val="autoZero"/>
        <c:auto val="1"/>
        <c:lblAlgn val="ctr"/>
        <c:lblOffset val="100"/>
        <c:noMultiLvlLbl val="0"/>
      </c:catAx>
      <c:valAx>
        <c:axId val="171473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714779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 b="1"/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669810789361996"/>
          <c:y val="5.4316629961484703E-2"/>
          <c:w val="0.5382071417855635"/>
          <c:h val="0.81764905823553669"/>
        </c:manualLayout>
      </c:layout>
      <c:radarChart>
        <c:radarStyle val="marker"/>
        <c:varyColors val="0"/>
        <c:ser>
          <c:idx val="0"/>
          <c:order val="0"/>
          <c:tx>
            <c:strRef>
              <c:f>таблицы!$H$34</c:f>
              <c:strCache>
                <c:ptCount val="1"/>
                <c:pt idx="0">
                  <c:v>2 кв 2019 года</c:v>
                </c:pt>
              </c:strCache>
            </c:strRef>
          </c:tx>
          <c:spPr>
            <a:ln w="57150">
              <a:solidFill>
                <a:srgbClr val="FBAC1D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C000"/>
              </a:solidFill>
              <a:ln w="57150">
                <a:solidFill>
                  <a:srgbClr val="FBAC1D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2.4031890513457162E-2"/>
                  <c:y val="-7.81703267538174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981508514557812E-3"/>
                  <c:y val="-1.959658803342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91397218254484E-2"/>
                  <c:y val="-3.22886941264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7858842557545284E-2"/>
                  <c:y val="-2.0445516341805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153761892091451E-2"/>
                  <c:y val="4.7288569380952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BAC1D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таблицы!$H$35:$H$39</c:f>
              <c:numCache>
                <c:formatCode>General</c:formatCode>
                <c:ptCount val="5"/>
                <c:pt idx="0">
                  <c:v>228</c:v>
                </c:pt>
                <c:pt idx="1">
                  <c:v>305</c:v>
                </c:pt>
                <c:pt idx="2">
                  <c:v>1441</c:v>
                </c:pt>
                <c:pt idx="3">
                  <c:v>74</c:v>
                </c:pt>
                <c:pt idx="4">
                  <c:v>589</c:v>
                </c:pt>
              </c:numCache>
            </c:numRef>
          </c:val>
        </c:ser>
        <c:ser>
          <c:idx val="1"/>
          <c:order val="1"/>
          <c:tx>
            <c:strRef>
              <c:f>таблицы!$I$34</c:f>
              <c:strCache>
                <c:ptCount val="1"/>
                <c:pt idx="0">
                  <c:v>2 кв 2018 года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8E40"/>
              </a:solidFill>
              <a:ln w="28575">
                <a:solidFill>
                  <a:srgbClr val="007E39"/>
                </a:solidFill>
                <a:prstDash val="solid"/>
              </a:ln>
            </c:spPr>
          </c:marker>
          <c:dPt>
            <c:idx val="2"/>
            <c:marker>
              <c:spPr>
                <a:solidFill>
                  <a:srgbClr val="008E40"/>
                </a:solidFill>
                <a:ln w="28575">
                  <a:solidFill>
                    <a:srgbClr val="008E40"/>
                  </a:solidFill>
                  <a:prstDash val="solid"/>
                </a:ln>
              </c:spPr>
            </c:marker>
            <c:bubble3D val="0"/>
            <c:spPr>
              <a:ln w="28575">
                <a:solidFill>
                  <a:srgbClr val="008E4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946011859208494E-3"/>
                  <c:y val="2.9448883848655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78451139397547E-2"/>
                  <c:y val="3.2093872838946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995787289784267E-2"/>
                  <c:y val="-2.89371139832199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39178452327549E-3"/>
                  <c:y val="-8.129284760624090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4503365197136604E-2"/>
                  <c:y val="-5.88977676973106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таблицы!$I$35:$I$39</c:f>
              <c:numCache>
                <c:formatCode>General</c:formatCode>
                <c:ptCount val="5"/>
                <c:pt idx="0">
                  <c:v>149</c:v>
                </c:pt>
                <c:pt idx="1">
                  <c:v>279</c:v>
                </c:pt>
                <c:pt idx="2">
                  <c:v>1679</c:v>
                </c:pt>
                <c:pt idx="3">
                  <c:v>43</c:v>
                </c:pt>
                <c:pt idx="4">
                  <c:v>571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478344"/>
        <c:axId val="171474424"/>
      </c:radarChart>
      <c:catAx>
        <c:axId val="17147834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1474424"/>
        <c:crosses val="autoZero"/>
        <c:auto val="0"/>
        <c:lblAlgn val="ctr"/>
        <c:lblOffset val="100"/>
        <c:noMultiLvlLbl val="0"/>
      </c:catAx>
      <c:valAx>
        <c:axId val="17147442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714783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81417788408377"/>
          <c:y val="0.53435130467846448"/>
          <c:w val="0.17397105295319237"/>
          <c:h val="0.152671620272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Актуальные вопросы раздела "Экономика", шт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'топ 2 кв 2019'!$G$26</c:f>
              <c:strCache>
                <c:ptCount val="1"/>
                <c:pt idx="0">
                  <c:v>2 кв 2019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'топ 2 кв 2019'!$F$27:$F$36</c:f>
              <c:strCache>
                <c:ptCount val="9"/>
                <c:pt idx="0">
                  <c:v>Комплексное благоустройство</c:v>
                </c:pt>
                <c:pt idx="1">
                  <c:v>Градостроительство. Архитектура и проектирование</c:v>
                </c:pt>
                <c:pt idx="2">
                  <c:v>Транспортное обслуживание населения, пассажирские перевозки</c:v>
                </c:pt>
                <c:pt idx="3">
                  <c:v>Борьба с аварийностью. Безопасность дорожного движения</c:v>
                </c:pt>
                <c:pt idx="4">
                  <c:v> Городской, сельский и междугородний пассажирский транспорт</c:v>
                </c:pt>
                <c:pt idx="5">
                  <c:v>Эксплуатация и сохранность автомобильных дорог</c:v>
                </c:pt>
                <c:pt idx="6">
                  <c:v>Землеустройство. Установление границ Кадастровая деятельность (деятельность кадастровых инженеров)</c:v>
                </c:pt>
                <c:pt idx="7">
                  <c:v>Деятельность субъектов торговли, торговые точки, организация торговли</c:v>
                </c:pt>
                <c:pt idx="8">
                  <c:v>Государственный мониторинг земель. Землеустройство. Установление (изменение) границ земельных участков. </c:v>
                </c:pt>
              </c:strCache>
            </c:strRef>
          </c:cat>
          <c:val>
            <c:numRef>
              <c:f>'топ 2 кв 2019'!$G$27:$G$36</c:f>
              <c:numCache>
                <c:formatCode>General</c:formatCode>
                <c:ptCount val="10"/>
                <c:pt idx="0">
                  <c:v>518</c:v>
                </c:pt>
                <c:pt idx="1">
                  <c:v>215</c:v>
                </c:pt>
                <c:pt idx="2">
                  <c:v>64</c:v>
                </c:pt>
                <c:pt idx="3">
                  <c:v>51</c:v>
                </c:pt>
                <c:pt idx="4">
                  <c:v>47</c:v>
                </c:pt>
                <c:pt idx="5">
                  <c:v>46</c:v>
                </c:pt>
                <c:pt idx="6">
                  <c:v>44</c:v>
                </c:pt>
                <c:pt idx="7">
                  <c:v>38</c:v>
                </c:pt>
                <c:pt idx="8">
                  <c:v>27</c:v>
                </c:pt>
              </c:numCache>
            </c:numRef>
          </c:val>
        </c:ser>
        <c:ser>
          <c:idx val="1"/>
          <c:order val="1"/>
          <c:tx>
            <c:strRef>
              <c:f>'топ 2 кв 2019'!$H$26</c:f>
              <c:strCache>
                <c:ptCount val="1"/>
                <c:pt idx="0">
                  <c:v>2 кв 2018</c:v>
                </c:pt>
              </c:strCache>
            </c:strRef>
          </c:tx>
          <c:spPr>
            <a:solidFill>
              <a:srgbClr val="1E940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'топ 2 кв 2019'!$F$27:$F$36</c:f>
              <c:strCache>
                <c:ptCount val="9"/>
                <c:pt idx="0">
                  <c:v>Комплексное благоустройство</c:v>
                </c:pt>
                <c:pt idx="1">
                  <c:v>Градостроительство. Архитектура и проектирование</c:v>
                </c:pt>
                <c:pt idx="2">
                  <c:v>Транспортное обслуживание населения, пассажирские перевозки</c:v>
                </c:pt>
                <c:pt idx="3">
                  <c:v>Борьба с аварийностью. Безопасность дорожного движения</c:v>
                </c:pt>
                <c:pt idx="4">
                  <c:v> Городской, сельский и междугородний пассажирский транспорт</c:v>
                </c:pt>
                <c:pt idx="5">
                  <c:v>Эксплуатация и сохранность автомобильных дорог</c:v>
                </c:pt>
                <c:pt idx="6">
                  <c:v>Землеустройство. Установление границ Кадастровая деятельность (деятельность кадастровых инженеров)</c:v>
                </c:pt>
                <c:pt idx="7">
                  <c:v>Деятельность субъектов торговли, торговые точки, организация торговли</c:v>
                </c:pt>
                <c:pt idx="8">
                  <c:v>Государственный мониторинг земель. Землеустройство. Установление (изменение) границ земельных участков. </c:v>
                </c:pt>
              </c:strCache>
            </c:strRef>
          </c:cat>
          <c:val>
            <c:numRef>
              <c:f>'топ 2 кв 2019'!$H$27:$H$36</c:f>
              <c:numCache>
                <c:formatCode>General</c:formatCode>
                <c:ptCount val="10"/>
                <c:pt idx="0">
                  <c:v>567</c:v>
                </c:pt>
                <c:pt idx="1">
                  <c:v>190</c:v>
                </c:pt>
                <c:pt idx="2">
                  <c:v>88</c:v>
                </c:pt>
                <c:pt idx="3">
                  <c:v>81</c:v>
                </c:pt>
                <c:pt idx="4">
                  <c:v>11</c:v>
                </c:pt>
                <c:pt idx="5">
                  <c:v>16</c:v>
                </c:pt>
                <c:pt idx="6">
                  <c:v>89</c:v>
                </c:pt>
                <c:pt idx="7">
                  <c:v>65</c:v>
                </c:pt>
                <c:pt idx="8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476776"/>
        <c:axId val="171480696"/>
      </c:barChart>
      <c:catAx>
        <c:axId val="171476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71480696"/>
        <c:crosses val="autoZero"/>
        <c:auto val="1"/>
        <c:lblAlgn val="ctr"/>
        <c:lblOffset val="100"/>
        <c:noMultiLvlLbl val="0"/>
      </c:catAx>
      <c:valAx>
        <c:axId val="1714806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14767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/>
              <a:t>Актуальные вопрросы раздела "Жилищно-коммунальная сфера", шт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'топ 2 кв 2019'!$G$40</c:f>
              <c:strCache>
                <c:ptCount val="1"/>
                <c:pt idx="0">
                  <c:v>2 кв 2019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'топ 2 кв 2019'!$F$41:$F$52</c:f>
              <c:strCache>
                <c:ptCount val="12"/>
                <c:pt idx="0">
                  <c:v> Обращение с твердыми коммунальными отходами</c:v>
                </c:pt>
                <c:pt idx="1">
                  <c:v>Улучшение жилищных условий, предоставление жилого помещения по договору социального найма гражданам, состоящим на учете в органе местного самоуправления в качестве нуждающихся в жилых помещениях</c:v>
                </c:pt>
                <c:pt idx="2">
                  <c:v>Содержание общего имущества (канализация, вентиляция, кровля, ограждающие конструкции, инженерное оборудование, места общего пользования, придомовая территория)</c:v>
                </c:pt>
                <c:pt idx="3">
                  <c:v> Предоставление коммунальных услуг ненадлежащего качества</c:v>
                </c:pt>
                <c:pt idx="4">
                  <c:v>Несанкционированная свалка мусора, биоотходы</c:v>
                </c:pt>
                <c:pt idx="5">
                  <c:v>Обследование жилого фонда на предмет пригодности для проживания (ветхое и аварийное жилье)</c:v>
                </c:pt>
                <c:pt idx="6">
                  <c:v>Перебои в водоснабжении</c:v>
                </c:pt>
                <c:pt idx="7">
                  <c:v>Управляющие организации, товарищества собственников жилья и иные формы управления собственностью</c:v>
                </c:pt>
                <c:pt idx="8">
                  <c:v>Переселение из подвалов, бараков, коммуналок, общежитий, аварийных домов, ветхого жилья, санитарно-защитной зоны</c:v>
                </c:pt>
                <c:pt idx="9">
                  <c:v> Оплата жилищно-коммунальных услуг (ЖКХ), взносов в Фонд капитального ремонта</c:v>
                </c:pt>
                <c:pt idx="10">
                  <c:v>Участие в долевом строительстве</c:v>
                </c:pt>
                <c:pt idx="11">
                  <c:v>Капитальный ремонт общего имущества</c:v>
                </c:pt>
              </c:strCache>
            </c:strRef>
          </c:cat>
          <c:val>
            <c:numRef>
              <c:f>'топ 2 кв 2019'!$G$41:$G$52</c:f>
              <c:numCache>
                <c:formatCode>General</c:formatCode>
                <c:ptCount val="12"/>
                <c:pt idx="0">
                  <c:v>95</c:v>
                </c:pt>
                <c:pt idx="1">
                  <c:v>72</c:v>
                </c:pt>
                <c:pt idx="2">
                  <c:v>59</c:v>
                </c:pt>
                <c:pt idx="3">
                  <c:v>43</c:v>
                </c:pt>
                <c:pt idx="4">
                  <c:v>41</c:v>
                </c:pt>
                <c:pt idx="5">
                  <c:v>36</c:v>
                </c:pt>
                <c:pt idx="6">
                  <c:v>27</c:v>
                </c:pt>
                <c:pt idx="7">
                  <c:v>25</c:v>
                </c:pt>
                <c:pt idx="8">
                  <c:v>22</c:v>
                </c:pt>
                <c:pt idx="9">
                  <c:v>20</c:v>
                </c:pt>
                <c:pt idx="10">
                  <c:v>19</c:v>
                </c:pt>
                <c:pt idx="11">
                  <c:v>18</c:v>
                </c:pt>
              </c:numCache>
            </c:numRef>
          </c:val>
        </c:ser>
        <c:ser>
          <c:idx val="1"/>
          <c:order val="1"/>
          <c:tx>
            <c:strRef>
              <c:f>'топ 2 кв 2019'!$H$40</c:f>
              <c:strCache>
                <c:ptCount val="1"/>
                <c:pt idx="0">
                  <c:v>2 кв 2018</c:v>
                </c:pt>
              </c:strCache>
            </c:strRef>
          </c:tx>
          <c:spPr>
            <a:solidFill>
              <a:srgbClr val="38852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'топ 2 кв 2019'!$F$41:$F$52</c:f>
              <c:strCache>
                <c:ptCount val="12"/>
                <c:pt idx="0">
                  <c:v> Обращение с твердыми коммунальными отходами</c:v>
                </c:pt>
                <c:pt idx="1">
                  <c:v>Улучшение жилищных условий, предоставление жилого помещения по договору социального найма гражданам, состоящим на учете в органе местного самоуправления в качестве нуждающихся в жилых помещениях</c:v>
                </c:pt>
                <c:pt idx="2">
                  <c:v>Содержание общего имущества (канализация, вентиляция, кровля, ограждающие конструкции, инженерное оборудование, места общего пользования, придомовая территория)</c:v>
                </c:pt>
                <c:pt idx="3">
                  <c:v> Предоставление коммунальных услуг ненадлежащего качества</c:v>
                </c:pt>
                <c:pt idx="4">
                  <c:v>Несанкционированная свалка мусора, биоотходы</c:v>
                </c:pt>
                <c:pt idx="5">
                  <c:v>Обследование жилого фонда на предмет пригодности для проживания (ветхое и аварийное жилье)</c:v>
                </c:pt>
                <c:pt idx="6">
                  <c:v>Перебои в водоснабжении</c:v>
                </c:pt>
                <c:pt idx="7">
                  <c:v>Управляющие организации, товарищества собственников жилья и иные формы управления собственностью</c:v>
                </c:pt>
                <c:pt idx="8">
                  <c:v>Переселение из подвалов, бараков, коммуналок, общежитий, аварийных домов, ветхого жилья, санитарно-защитной зоны</c:v>
                </c:pt>
                <c:pt idx="9">
                  <c:v> Оплата жилищно-коммунальных услуг (ЖКХ), взносов в Фонд капитального ремонта</c:v>
                </c:pt>
                <c:pt idx="10">
                  <c:v>Участие в долевом строительстве</c:v>
                </c:pt>
                <c:pt idx="11">
                  <c:v>Капитальный ремонт общего имущества</c:v>
                </c:pt>
              </c:strCache>
            </c:strRef>
          </c:cat>
          <c:val>
            <c:numRef>
              <c:f>'топ 2 кв 2019'!$H$41:$H$52</c:f>
              <c:numCache>
                <c:formatCode>General</c:formatCode>
                <c:ptCount val="12"/>
                <c:pt idx="0">
                  <c:v>108</c:v>
                </c:pt>
                <c:pt idx="1">
                  <c:v>94</c:v>
                </c:pt>
                <c:pt idx="2">
                  <c:v>65</c:v>
                </c:pt>
                <c:pt idx="3">
                  <c:v>50</c:v>
                </c:pt>
                <c:pt idx="4">
                  <c:v>13</c:v>
                </c:pt>
                <c:pt idx="5">
                  <c:v>36</c:v>
                </c:pt>
                <c:pt idx="6">
                  <c:v>24</c:v>
                </c:pt>
                <c:pt idx="7">
                  <c:v>30</c:v>
                </c:pt>
                <c:pt idx="8">
                  <c:v>16</c:v>
                </c:pt>
                <c:pt idx="9">
                  <c:v>17</c:v>
                </c:pt>
                <c:pt idx="10">
                  <c:v>2</c:v>
                </c:pt>
                <c:pt idx="1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477168"/>
        <c:axId val="171479520"/>
      </c:barChart>
      <c:catAx>
        <c:axId val="171477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71479520"/>
        <c:crosses val="autoZero"/>
        <c:auto val="1"/>
        <c:lblAlgn val="ctr"/>
        <c:lblOffset val="100"/>
        <c:noMultiLvlLbl val="0"/>
      </c:catAx>
      <c:valAx>
        <c:axId val="1714795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14771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Актуальные вопросы раздела "Социальная сфера", шт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'топ 2 кв 2019'!$G$11</c:f>
              <c:strCache>
                <c:ptCount val="1"/>
                <c:pt idx="0">
                  <c:v>2 кв 2019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'топ 2 кв 2019'!$F$12:$F$17</c:f>
              <c:strCache>
                <c:ptCount val="6"/>
                <c:pt idx="0">
                  <c:v>Финансовая помощь</c:v>
                </c:pt>
                <c:pt idx="1">
                  <c:v>Нехватка мест в дошкольных образовательных организациях</c:v>
                </c:pt>
                <c:pt idx="2">
                  <c:v>Заработная плата педагогических работников</c:v>
                </c:pt>
                <c:pt idx="3">
                  <c:v>Дошкольное образование</c:v>
                </c:pt>
                <c:pt idx="4">
                  <c:v>Многодетные семьи. Малоимущие семьи. Неполные семьи. Молодые семьи</c:v>
                </c:pt>
                <c:pt idx="5">
                  <c:v>Предоставление дополнительных льгот отдельным категориям граждан </c:v>
                </c:pt>
              </c:strCache>
            </c:strRef>
          </c:cat>
          <c:val>
            <c:numRef>
              <c:f>'топ 2 кв 2019'!$G$12:$G$17</c:f>
              <c:numCache>
                <c:formatCode>General</c:formatCode>
                <c:ptCount val="6"/>
                <c:pt idx="0">
                  <c:v>103</c:v>
                </c:pt>
                <c:pt idx="1">
                  <c:v>40</c:v>
                </c:pt>
                <c:pt idx="2">
                  <c:v>15</c:v>
                </c:pt>
                <c:pt idx="3">
                  <c:v>14</c:v>
                </c:pt>
                <c:pt idx="4">
                  <c:v>11</c:v>
                </c:pt>
                <c:pt idx="5">
                  <c:v>7</c:v>
                </c:pt>
              </c:numCache>
            </c:numRef>
          </c:val>
        </c:ser>
        <c:ser>
          <c:idx val="1"/>
          <c:order val="1"/>
          <c:tx>
            <c:strRef>
              <c:f>'топ 2 кв 2019'!$H$11</c:f>
              <c:strCache>
                <c:ptCount val="1"/>
                <c:pt idx="0">
                  <c:v>2 кв 2018</c:v>
                </c:pt>
              </c:strCache>
            </c:strRef>
          </c:tx>
          <c:spPr>
            <a:solidFill>
              <a:srgbClr val="1E940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'топ 2 кв 2019'!$F$12:$F$17</c:f>
              <c:strCache>
                <c:ptCount val="6"/>
                <c:pt idx="0">
                  <c:v>Финансовая помощь</c:v>
                </c:pt>
                <c:pt idx="1">
                  <c:v>Нехватка мест в дошкольных образовательных организациях</c:v>
                </c:pt>
                <c:pt idx="2">
                  <c:v>Заработная плата педагогических работников</c:v>
                </c:pt>
                <c:pt idx="3">
                  <c:v>Дошкольное образование</c:v>
                </c:pt>
                <c:pt idx="4">
                  <c:v>Многодетные семьи. Малоимущие семьи. Неполные семьи. Молодые семьи</c:v>
                </c:pt>
                <c:pt idx="5">
                  <c:v>Предоставление дополнительных льгот отдельным категориям граждан </c:v>
                </c:pt>
              </c:strCache>
            </c:strRef>
          </c:cat>
          <c:val>
            <c:numRef>
              <c:f>'топ 2 кв 2019'!$H$12:$H$17</c:f>
              <c:numCache>
                <c:formatCode>General</c:formatCode>
                <c:ptCount val="6"/>
                <c:pt idx="0">
                  <c:v>66</c:v>
                </c:pt>
                <c:pt idx="1">
                  <c:v>89</c:v>
                </c:pt>
                <c:pt idx="2">
                  <c:v>5</c:v>
                </c:pt>
                <c:pt idx="3">
                  <c:v>20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475208"/>
        <c:axId val="171477560"/>
      </c:barChart>
      <c:catAx>
        <c:axId val="171475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71477560"/>
        <c:crosses val="autoZero"/>
        <c:auto val="1"/>
        <c:lblAlgn val="l"/>
        <c:lblOffset val="100"/>
        <c:noMultiLvlLbl val="0"/>
      </c:catAx>
      <c:valAx>
        <c:axId val="1714775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14752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Актуальные вопросы раздела "Государство, общество, политика",</a:t>
            </a:r>
            <a:r>
              <a:rPr lang="ru-RU" sz="1200" baseline="0"/>
              <a:t> шт</a:t>
            </a:r>
            <a:endParaRPr lang="ru-RU" sz="120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'топ 2 кв 2019'!$G$3</c:f>
              <c:strCache>
                <c:ptCount val="1"/>
                <c:pt idx="0">
                  <c:v>2 кв 2019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'топ 2 кв 2019'!$F$4:$F$7</c:f>
              <c:strCache>
                <c:ptCount val="4"/>
                <c:pt idx="0">
                  <c:v>Арендные отношения</c:v>
                </c:pt>
                <c:pt idx="1">
                  <c:v>Привлечение к административной ответственности</c:v>
                </c:pt>
                <c:pt idx="2">
                  <c:v>Праздники. Памятные даты. Юбилеи</c:v>
                </c:pt>
                <c:pt idx="3">
                  <c:v> Результаты рассмотрения обращения</c:v>
                </c:pt>
              </c:strCache>
            </c:strRef>
          </c:cat>
          <c:val>
            <c:numRef>
              <c:f>'топ 2 кв 2019'!$G$4:$G$7</c:f>
              <c:numCache>
                <c:formatCode>General</c:formatCode>
                <c:ptCount val="4"/>
                <c:pt idx="0">
                  <c:v>37</c:v>
                </c:pt>
                <c:pt idx="1">
                  <c:v>23</c:v>
                </c:pt>
                <c:pt idx="2">
                  <c:v>13</c:v>
                </c:pt>
                <c:pt idx="3">
                  <c:v>13</c:v>
                </c:pt>
              </c:numCache>
            </c:numRef>
          </c:val>
        </c:ser>
        <c:ser>
          <c:idx val="1"/>
          <c:order val="1"/>
          <c:tx>
            <c:strRef>
              <c:f>'топ 2 кв 2019'!$H$3</c:f>
              <c:strCache>
                <c:ptCount val="1"/>
                <c:pt idx="0">
                  <c:v>2 кв 2018</c:v>
                </c:pt>
              </c:strCache>
            </c:strRef>
          </c:tx>
          <c:spPr>
            <a:solidFill>
              <a:srgbClr val="1E940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'топ 2 кв 2019'!$F$4:$F$7</c:f>
              <c:strCache>
                <c:ptCount val="4"/>
                <c:pt idx="0">
                  <c:v>Арендные отношения</c:v>
                </c:pt>
                <c:pt idx="1">
                  <c:v>Привлечение к административной ответственности</c:v>
                </c:pt>
                <c:pt idx="2">
                  <c:v>Праздники. Памятные даты. Юбилеи</c:v>
                </c:pt>
                <c:pt idx="3">
                  <c:v> Результаты рассмотрения обращения</c:v>
                </c:pt>
              </c:strCache>
            </c:strRef>
          </c:cat>
          <c:val>
            <c:numRef>
              <c:f>'топ 2 кв 2019'!$H$4:$H$7</c:f>
              <c:numCache>
                <c:formatCode>General</c:formatCode>
                <c:ptCount val="4"/>
                <c:pt idx="0">
                  <c:v>26</c:v>
                </c:pt>
                <c:pt idx="1">
                  <c:v>19</c:v>
                </c:pt>
                <c:pt idx="2">
                  <c:v>13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4381392"/>
        <c:axId val="554382176"/>
      </c:barChart>
      <c:catAx>
        <c:axId val="554381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554382176"/>
        <c:crosses val="autoZero"/>
        <c:auto val="1"/>
        <c:lblAlgn val="ctr"/>
        <c:lblOffset val="100"/>
        <c:noMultiLvlLbl val="0"/>
      </c:catAx>
      <c:valAx>
        <c:axId val="5543821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54381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066892457493717"/>
          <c:y val="0.21928119097878015"/>
          <c:w val="0.1193310754250628"/>
          <c:h val="0.19932941478724586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0.41425</cdr:x>
      <cdr:y>0.91582</cdr:y>
    </cdr:from>
    <cdr:to>
      <cdr:x>0.41326</cdr:x>
      <cdr:y>0.91727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05149" y="3171825"/>
          <a:ext cx="3524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0.30343</cdr:x>
      <cdr:y>0.675</cdr:y>
    </cdr:from>
    <cdr:to>
      <cdr:x>0.40685</cdr:x>
      <cdr:y>0.76601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52128" y="1944216"/>
          <a:ext cx="392681" cy="2621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-11%</a:t>
          </a:r>
        </a:p>
        <a:p xmlns:a="http://schemas.openxmlformats.org/drawingml/2006/main">
          <a:pPr>
            <a:lnSpc>
              <a:spcPts val="1200"/>
            </a:lnSpc>
          </a:pP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0.3063</cdr:x>
      <cdr:y>0.72093</cdr:y>
    </cdr:from>
    <cdr:to>
      <cdr:x>0.40087</cdr:x>
      <cdr:y>0.81311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9198" y="2232248"/>
          <a:ext cx="376430" cy="285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-3%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0.14483</cdr:x>
      <cdr:y>0.39599</cdr:y>
    </cdr:from>
    <cdr:to>
      <cdr:x>0.21237</cdr:x>
      <cdr:y>0.47246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4116" y="1463452"/>
          <a:ext cx="486905" cy="282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-12%</a:t>
          </a:r>
        </a:p>
      </cdr:txBody>
    </cdr:sp>
  </cdr:relSizeAnchor>
  <cdr:relSizeAnchor xmlns:cdr="http://schemas.openxmlformats.org/drawingml/2006/chartDrawing">
    <cdr:from>
      <cdr:x>0.39463</cdr:x>
      <cdr:y>0.43496</cdr:y>
    </cdr:from>
    <cdr:to>
      <cdr:x>0.47061</cdr:x>
      <cdr:y>0.49686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44960" y="1607468"/>
          <a:ext cx="547750" cy="228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24%</a:t>
          </a:r>
        </a:p>
      </cdr:txBody>
    </cdr:sp>
  </cdr:relSizeAnchor>
  <cdr:relSizeAnchor xmlns:cdr="http://schemas.openxmlformats.org/drawingml/2006/chartDrawing">
    <cdr:from>
      <cdr:x>0.64042</cdr:x>
      <cdr:y>0.33753</cdr:y>
    </cdr:from>
    <cdr:to>
      <cdr:x>0.70628</cdr:x>
      <cdr:y>0.41401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16846" y="1247428"/>
          <a:ext cx="474793" cy="282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-23%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0.83349</cdr:x>
      <cdr:y>0.76041</cdr:y>
    </cdr:from>
    <cdr:to>
      <cdr:x>0.88464</cdr:x>
      <cdr:y>0.8099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619185" y="3554186"/>
          <a:ext cx="467540" cy="231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0.59742</cdr:x>
      <cdr:y>0.74003</cdr:y>
    </cdr:from>
    <cdr:to>
      <cdr:x>0.64977</cdr:x>
      <cdr:y>0.80408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056606" y="3458931"/>
          <a:ext cx="703473" cy="299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0.5406</cdr:x>
      <cdr:y>0.59634</cdr:y>
    </cdr:from>
    <cdr:to>
      <cdr:x>0.62393</cdr:x>
      <cdr:y>0.64644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04134" y="2808312"/>
          <a:ext cx="648046" cy="2359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-</a:t>
          </a:r>
          <a:r>
            <a:rPr lang="ru-RU" sz="1200" b="1" baseline="0" dirty="0"/>
            <a:t> </a:t>
          </a:r>
          <a:r>
            <a:rPr lang="ru-RU" sz="1200" b="1" dirty="0"/>
            <a:t>49 %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1</cdr:y>
    </cdr:from>
    <cdr:to>
      <cdr:x>1</cdr:x>
      <cdr:y>1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374328" y="6432128"/>
          <a:ext cx="8650837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0.69811</cdr:x>
      <cdr:y>0.69697</cdr:y>
    </cdr:from>
    <cdr:to>
      <cdr:x>0.80644</cdr:x>
      <cdr:y>0.79593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4296" y="1656184"/>
          <a:ext cx="413433" cy="235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27</a:t>
          </a:r>
          <a:r>
            <a:rPr lang="ru-RU" sz="1100" b="1" baseline="0" dirty="0"/>
            <a:t>%</a:t>
          </a:r>
          <a:endParaRPr lang="ru-RU" sz="11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0.18894</cdr:x>
      <cdr:y>0.35109</cdr:y>
    </cdr:from>
    <cdr:to>
      <cdr:x>0.25979</cdr:x>
      <cdr:y>0.42825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06286" y="1600200"/>
          <a:ext cx="489857" cy="353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0.48416</cdr:x>
      <cdr:y>0.43748</cdr:y>
    </cdr:from>
    <cdr:to>
      <cdr:x>0.5432</cdr:x>
      <cdr:y>0.49966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47357" y="1994807"/>
          <a:ext cx="408214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0.49201</cdr:x>
      <cdr:y>0.36957</cdr:y>
    </cdr:from>
    <cdr:to>
      <cdr:x>0.55634</cdr:x>
      <cdr:y>0.45652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00400" y="1224136"/>
          <a:ext cx="47075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+ 15%</a:t>
          </a:r>
        </a:p>
      </cdr:txBody>
    </cdr:sp>
  </cdr:relSizeAnchor>
  <cdr:relSizeAnchor xmlns:cdr="http://schemas.openxmlformats.org/drawingml/2006/chartDrawing">
    <cdr:from>
      <cdr:x>0.50218</cdr:x>
      <cdr:y>0.81668</cdr:y>
    </cdr:from>
    <cdr:to>
      <cdr:x>0.57073</cdr:x>
      <cdr:y>0.91304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674817" y="2705144"/>
          <a:ext cx="501647" cy="319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+8%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FE334-2935-4EB8-A738-CA9D6F2654A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BA242-4CCE-4995-BCFF-D6BF98A31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7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0CFF-9829-4C94-8E1F-04E16B7D275B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03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EC3E-75D9-4461-8B85-9046532E6ED5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8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A0AF-60D0-4C70-89B8-A76950C240B0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0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7638-6B1E-432A-9C1F-F6A584E65E62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1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EE08-2BB3-4560-830E-CCEC9F7E2155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7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E0A1-C3A1-4AE6-B6E2-1C37A2701E1A}" type="datetime1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3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64CF-15FA-4DDB-93B5-B6389A1D1240}" type="datetime1">
              <a:rPr lang="ru-RU" smtClean="0"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3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8C5C-380A-4BB8-873B-B79FBB3321EF}" type="datetime1">
              <a:rPr lang="ru-RU" smtClean="0"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4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1DDC-F69B-42DD-B6D2-CCBD42A5091F}" type="datetime1">
              <a:rPr lang="ru-RU" smtClean="0"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3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5FA-1DC3-40A1-8BF7-528008A8C1BF}" type="datetime1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C6F2-58EB-4E34-AD4C-A9FBC5D23CCC}" type="datetime1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1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6FB47-3078-405B-8B73-C848EF68BC57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3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4945" y="2132856"/>
            <a:ext cx="8424936" cy="181588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работе с обращениями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организаций и общественных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объединений,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поступивших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Администрацию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города Твери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>
          <a:xfrm>
            <a:off x="971600" y="5733256"/>
            <a:ext cx="7704856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4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/>
          </a:p>
          <a:p>
            <a:pPr>
              <a:buFont typeface="Wingdings" pitchFamily="2" charset="2"/>
              <a:buChar char="q"/>
            </a:pPr>
            <a:endParaRPr lang="ru-RU" sz="2000" dirty="0"/>
          </a:p>
          <a:p>
            <a:pPr>
              <a:buFont typeface="Wingdings" pitchFamily="2" charset="2"/>
              <a:buChar char="q"/>
            </a:pPr>
            <a:endParaRPr lang="ru-RU" sz="2000" dirty="0" smtClean="0"/>
          </a:p>
          <a:p>
            <a:pPr>
              <a:buFont typeface="Wingdings" pitchFamily="2" charset="2"/>
              <a:buChar char="q"/>
            </a:pPr>
            <a:endParaRPr lang="ru-RU" sz="2000" dirty="0"/>
          </a:p>
          <a:p>
            <a:pPr>
              <a:buFont typeface="Wingdings" pitchFamily="2" charset="2"/>
              <a:buChar char="q"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87468180"/>
              </p:ext>
            </p:extLst>
          </p:nvPr>
        </p:nvGraphicFramePr>
        <p:xfrm>
          <a:off x="395536" y="1700808"/>
          <a:ext cx="806489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49787" y="692696"/>
            <a:ext cx="7076473" cy="64807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обращений, перенаправленных из организаций в Администрацию города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4933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79290" y="584606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122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11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7624" y="620689"/>
            <a:ext cx="7722046" cy="26898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Обращения, поступившие из Прокуратуры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97582"/>
            <a:ext cx="646604" cy="792089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386949"/>
              </p:ext>
            </p:extLst>
          </p:nvPr>
        </p:nvGraphicFramePr>
        <p:xfrm>
          <a:off x="323528" y="980728"/>
          <a:ext cx="381642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4493430"/>
              </p:ext>
            </p:extLst>
          </p:nvPr>
        </p:nvGraphicFramePr>
        <p:xfrm>
          <a:off x="502815" y="3573016"/>
          <a:ext cx="8353425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0728"/>
            <a:ext cx="442249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84606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372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12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7293496" cy="504056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обращений, поступивших и рассмотренных в подразделениях Администрации города (обладающих правом юридического лица)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79290" y="584606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114491"/>
              </p:ext>
            </p:extLst>
          </p:nvPr>
        </p:nvGraphicFramePr>
        <p:xfrm>
          <a:off x="1403648" y="1552888"/>
          <a:ext cx="6294500" cy="4620588"/>
        </p:xfrm>
        <a:graphic>
          <a:graphicData uri="http://schemas.openxmlformats.org/drawingml/2006/table">
            <a:tbl>
              <a:tblPr/>
              <a:tblGrid>
                <a:gridCol w="2630195"/>
                <a:gridCol w="1221435"/>
                <a:gridCol w="1221435"/>
                <a:gridCol w="1221435"/>
              </a:tblGrid>
              <a:tr h="843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наименование </a:t>
                      </a:r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структурного подразделения</a:t>
                      </a:r>
                    </a:p>
                  </a:txBody>
                  <a:tcPr marL="9070" marR="9070" marT="9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количество обращений, поступивших непосредственно в подразделение</a:t>
                      </a:r>
                    </a:p>
                  </a:txBody>
                  <a:tcPr marL="9070" marR="9070" marT="907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количество обращений централизованной регистрации</a:t>
                      </a:r>
                    </a:p>
                  </a:txBody>
                  <a:tcPr marL="9070" marR="9070" marT="907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общее количество </a:t>
                      </a:r>
                      <a:r>
                        <a:rPr lang="ru-RU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постцупивших</a:t>
                      </a:r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Cyr"/>
                        </a:rPr>
                        <a:t> обращений</a:t>
                      </a:r>
                    </a:p>
                  </a:txBody>
                  <a:tcPr marL="9070" marR="9070" marT="907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993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Департамент дорожного хозяйства, благоустройства и транспорта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132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777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909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93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Департамент архитектуры и градостроительства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504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300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804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44443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Департамент жилищно-коммунального хозяйства, жилищной политики и строительства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216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525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741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93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Департамент управления имуществом и земельными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ресуцрсами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445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229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674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90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Администрация Заволжского района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403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215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618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0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Администрация Пролетарского района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352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130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482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90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Администрация Московского района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156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201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357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0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Администрация Центрального района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198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112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310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90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Управление образования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174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125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299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0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Департамент экономического развития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12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147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159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993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Управление по культуре, спорту и делам молодежи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41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42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931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Управление по обеспечению безопасности жизнедеятельности населения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15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15</a:t>
                      </a:r>
                    </a:p>
                  </a:txBody>
                  <a:tcPr marL="9070" marR="9070" marT="9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435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13</a:t>
            </a:fld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4933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79290" y="640378"/>
            <a:ext cx="7076473" cy="412358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поступивших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обращений 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Администрацию города в 1 полугодии 2019 и 2018 годов нарастающим итогом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355203"/>
              </p:ext>
            </p:extLst>
          </p:nvPr>
        </p:nvGraphicFramePr>
        <p:xfrm>
          <a:off x="755576" y="3356992"/>
          <a:ext cx="763284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39962"/>
              </p:ext>
            </p:extLst>
          </p:nvPr>
        </p:nvGraphicFramePr>
        <p:xfrm>
          <a:off x="1475656" y="1124744"/>
          <a:ext cx="6286500" cy="2088232"/>
        </p:xfrm>
        <a:graphic>
          <a:graphicData uri="http://schemas.openxmlformats.org/drawingml/2006/table">
            <a:tbl>
              <a:tblPr/>
              <a:tblGrid>
                <a:gridCol w="1370216"/>
                <a:gridCol w="837354"/>
                <a:gridCol w="837354"/>
                <a:gridCol w="837354"/>
                <a:gridCol w="824667"/>
                <a:gridCol w="751716"/>
                <a:gridCol w="827839"/>
              </a:tblGrid>
              <a:tr h="649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количество поступивших обращений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1 кв 2019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2 </a:t>
                      </a:r>
                      <a:r>
                        <a:rPr lang="ru-RU" sz="1000" b="1" i="0" u="none" strike="noStrike" dirty="0" err="1">
                          <a:effectLst/>
                          <a:latin typeface="Arial Cyr"/>
                        </a:rPr>
                        <a:t>кв</a:t>
                      </a:r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 2019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1 </a:t>
                      </a:r>
                      <a:r>
                        <a:rPr lang="ru-RU" sz="1000" b="1" i="0" u="none" strike="noStrike" dirty="0" err="1">
                          <a:effectLst/>
                          <a:latin typeface="Arial Cyr"/>
                        </a:rPr>
                        <a:t>кв</a:t>
                      </a:r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 2018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2 кв 2018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динамика 2019 к 2018 , шт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динамика 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1940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2290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2193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1663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2469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351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0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итого 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4483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4132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56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количество вопросов, поднятых в обращениях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1 кв 2019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2 кв 2019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1 кв 2018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2 кв 2018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динамика 2019 к 2018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динамика,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200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2571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2637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1820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2721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667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476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итого 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5208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4541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79290" y="584606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49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971600" y="548680"/>
            <a:ext cx="72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51520" y="630932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5" y="2708920"/>
            <a:ext cx="7632849" cy="72008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-14456" y="21359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2723" y="4437112"/>
            <a:ext cx="3493253" cy="1728192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отчетном периоде  в администрацию города Твери поступило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</a:t>
            </a:r>
            <a:r>
              <a:rPr lang="en-US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193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обращения,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что на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276 обращений (11%) меньше,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чем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во 2 квартале 2018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года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(2469). </a:t>
            </a:r>
          </a:p>
          <a:p>
            <a:pPr algn="just">
              <a:spcAft>
                <a:spcPts val="600"/>
              </a:spcAft>
            </a:pPr>
            <a:r>
              <a:rPr lang="ru-RU" sz="1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* </a:t>
            </a:r>
            <a:r>
              <a:rPr lang="ru-RU" sz="10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Учтены обращения физических и юридических лиц</a:t>
            </a:r>
            <a:endParaRPr lang="ru-RU" sz="1000" b="1" i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2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90239" y="4437112"/>
            <a:ext cx="3456384" cy="1728192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общем количестве обращений жителями города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поставлен 2637 вопрос, что на 84 (3%) меньше, чем в аналогичном периоде 2018 года (2721 вопрос).</a:t>
            </a:r>
            <a:endParaRPr lang="ru-RU" sz="14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151256"/>
              </p:ext>
            </p:extLst>
          </p:nvPr>
        </p:nvGraphicFramePr>
        <p:xfrm>
          <a:off x="378841" y="1412776"/>
          <a:ext cx="418140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946457"/>
              </p:ext>
            </p:extLst>
          </p:nvPr>
        </p:nvGraphicFramePr>
        <p:xfrm>
          <a:off x="4666086" y="1268760"/>
          <a:ext cx="417152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 flipV="1">
            <a:off x="888247" y="548678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поступивших обращений и вопросов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80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3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обращений по каналам поступления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9160"/>
            <a:ext cx="160883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206267"/>
              </p:ext>
            </p:extLst>
          </p:nvPr>
        </p:nvGraphicFramePr>
        <p:xfrm>
          <a:off x="1179290" y="1245468"/>
          <a:ext cx="7209134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440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59632" y="771774"/>
            <a:ext cx="7488832" cy="27404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коллективных и повторных обращений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739475"/>
              </p:ext>
            </p:extLst>
          </p:nvPr>
        </p:nvGraphicFramePr>
        <p:xfrm>
          <a:off x="683568" y="1196752"/>
          <a:ext cx="7776864" cy="4709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640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5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7759" y="710972"/>
            <a:ext cx="7076473" cy="46750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обращений граждан по разделам</a:t>
            </a: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Общероссийского классификатора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03472" y="5301208"/>
            <a:ext cx="7272808" cy="79208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отчетном периоде отмечается увеличение количества обращений в разделах: «Государство, общество, политика», «Социальная сфера», </a:t>
            </a:r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«Жилищно-коммунальная сфера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», «Оборона, безопасность, законность» и уменьшение количества обращений в разделе «</a:t>
            </a:r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Экономика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».</a:t>
            </a:r>
            <a:endParaRPr lang="ru-RU" sz="12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934392"/>
              </p:ext>
            </p:extLst>
          </p:nvPr>
        </p:nvGraphicFramePr>
        <p:xfrm>
          <a:off x="1403648" y="1340769"/>
          <a:ext cx="619268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10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6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9465" y="622628"/>
            <a:ext cx="7076473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Актуальные вопросы раздела "Экономика"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447452"/>
              </p:ext>
            </p:extLst>
          </p:nvPr>
        </p:nvGraphicFramePr>
        <p:xfrm>
          <a:off x="208529" y="3429000"/>
          <a:ext cx="8721930" cy="2852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283" y="1005855"/>
            <a:ext cx="6791325" cy="23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237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7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79290" y="620687"/>
            <a:ext cx="7416824" cy="288033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Актуальные вопросы раздела "Жилищно-коммунальная сфера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725705"/>
              </p:ext>
            </p:extLst>
          </p:nvPr>
        </p:nvGraphicFramePr>
        <p:xfrm>
          <a:off x="888247" y="3140968"/>
          <a:ext cx="799288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944724"/>
            <a:ext cx="6791325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620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8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9465" y="692696"/>
            <a:ext cx="7076473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/>
              <a:t>Актуальные вопросы раздела "Социальная сфера" 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79132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789594"/>
              </p:ext>
            </p:extLst>
          </p:nvPr>
        </p:nvGraphicFramePr>
        <p:xfrm>
          <a:off x="564945" y="2924944"/>
          <a:ext cx="8255527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564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9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93803" y="620688"/>
            <a:ext cx="7076473" cy="64807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Актуальные вопросы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разделов 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Государство, общество, политика», "Оборона, безопасность, законность"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488167"/>
              </p:ext>
            </p:extLst>
          </p:nvPr>
        </p:nvGraphicFramePr>
        <p:xfrm>
          <a:off x="395536" y="2924944"/>
          <a:ext cx="799288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334695" cy="10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33761"/>
            <a:ext cx="3934371" cy="77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84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11307</TotalTime>
  <Words>573</Words>
  <Application>Microsoft Office PowerPoint</Application>
  <PresentationFormat>Экран (4:3)</PresentationFormat>
  <Paragraphs>169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Cyr</vt:lpstr>
      <vt:lpstr>Calibri</vt:lpstr>
      <vt:lpstr>Segoe UI</vt:lpstr>
      <vt:lpstr>Times New Roman</vt:lpstr>
      <vt:lpstr>Wingdings</vt:lpstr>
      <vt:lpstr>Тема Office</vt:lpstr>
      <vt:lpstr>Презентация PowerPoint</vt:lpstr>
      <vt:lpstr>Количество поступивших обращений и вопросов</vt:lpstr>
      <vt:lpstr>Количество обращений по каналам поступления</vt:lpstr>
      <vt:lpstr>Количество коллективных и повторных обращений</vt:lpstr>
      <vt:lpstr>Распределение обращений граждан по разделам Общероссийского классификатора</vt:lpstr>
      <vt:lpstr>Актуальные вопросы раздела "Экономика"</vt:lpstr>
      <vt:lpstr>Актуальные вопросы раздела "Жилищно-коммунальная сфера»</vt:lpstr>
      <vt:lpstr>Актуальные вопросы раздела "Социальная сфера" </vt:lpstr>
      <vt:lpstr>Актуальные вопросы разделов  "Государство, общество, политика», "Оборона, безопасность, законность" </vt:lpstr>
      <vt:lpstr>Структура обращений, перенаправленных из организаций в Администрацию города</vt:lpstr>
      <vt:lpstr>Обращения, поступившие из Прокуратуры</vt:lpstr>
      <vt:lpstr>Количество обращений, поступивших и рассмотренных в подразделениях Администрации города (обладающих правом юридического лица)</vt:lpstr>
      <vt:lpstr>Динамика поступивших обращений в Администрацию города в 1 полугодии 2019 и 2018 годов нарастающим итогом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ГОРОДА ТВЕРИ</dc:title>
  <dc:creator>user</dc:creator>
  <cp:lastModifiedBy>Масленникова Елена Васильевна</cp:lastModifiedBy>
  <cp:revision>276</cp:revision>
  <cp:lastPrinted>2019-08-02T13:12:57Z</cp:lastPrinted>
  <dcterms:created xsi:type="dcterms:W3CDTF">2017-03-22T12:13:20Z</dcterms:created>
  <dcterms:modified xsi:type="dcterms:W3CDTF">2021-04-13T08:47:04Z</dcterms:modified>
</cp:coreProperties>
</file>