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351" r:id="rId3"/>
    <p:sldId id="350" r:id="rId4"/>
    <p:sldId id="320" r:id="rId5"/>
    <p:sldId id="328" r:id="rId6"/>
    <p:sldId id="343" r:id="rId7"/>
    <p:sldId id="352" r:id="rId8"/>
    <p:sldId id="326" r:id="rId9"/>
    <p:sldId id="354" r:id="rId10"/>
    <p:sldId id="331" r:id="rId11"/>
    <p:sldId id="355" r:id="rId12"/>
    <p:sldId id="348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95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7;&#1080;&#1083;&#1072;&#1077;&#1074;&#1072;\&#1086;&#1073;&#1088;&#1072;&#1097;&#1077;&#1085;&#1080;&#1103;\4%20&#1082;&#1074;%202019\&#1086;&#1090;&#1095;&#1077;&#1090;%202019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504D">
                  <a:lumMod val="40000"/>
                  <a:lumOff val="60000"/>
                </a:srgbClr>
              </a:solidFill>
            </c:spPr>
          </c:dPt>
          <c:dPt>
            <c:idx val="2"/>
            <c:bubble3D val="0"/>
            <c:spPr>
              <a:solidFill>
                <a:srgbClr val="208A18"/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</c:spPr>
          </c:dPt>
          <c:dLbls>
            <c:dLbl>
              <c:idx val="2"/>
              <c:layout>
                <c:manualLayout>
                  <c:x val="1.2690949766447803E-2"/>
                  <c:y val="-5.34888863150579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177430344985229E-2"/>
                  <c:y val="8.914814385842994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4.45740719292149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8695767580743984E-2"/>
                  <c:y val="4.16024671339339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год!$AO$33:$AO$39</c:f>
              <c:strCache>
                <c:ptCount val="7"/>
                <c:pt idx="0">
                  <c:v>Тверская городская Дума</c:v>
                </c:pt>
                <c:pt idx="1">
                  <c:v>Исполнительные органы государственной власти</c:v>
                </c:pt>
                <c:pt idx="2">
                  <c:v>Законодательное Собрание Тверской области</c:v>
                </c:pt>
                <c:pt idx="3">
                  <c:v>Уполномоченные по правам</c:v>
                </c:pt>
                <c:pt idx="4">
                  <c:v>Правоохранительные органы</c:v>
                </c:pt>
                <c:pt idx="5">
                  <c:v>Прокуратура</c:v>
                </c:pt>
                <c:pt idx="6">
                  <c:v>Прочие(физ.и юрлица, общ.организации и т.п.)</c:v>
                </c:pt>
              </c:strCache>
            </c:strRef>
          </c:cat>
          <c:val>
            <c:numRef>
              <c:f>год!$AP$33:$AP$39</c:f>
              <c:numCache>
                <c:formatCode>General</c:formatCode>
                <c:ptCount val="7"/>
                <c:pt idx="0">
                  <c:v>434</c:v>
                </c:pt>
                <c:pt idx="1">
                  <c:v>5484</c:v>
                </c:pt>
                <c:pt idx="2">
                  <c:v>153</c:v>
                </c:pt>
                <c:pt idx="3">
                  <c:v>94</c:v>
                </c:pt>
                <c:pt idx="4">
                  <c:v>161</c:v>
                </c:pt>
                <c:pt idx="5">
                  <c:v>905</c:v>
                </c:pt>
                <c:pt idx="6">
                  <c:v>10458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Количество обращений из прокуратуры за год, шт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2019 год</c:v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'топ 4 2019'!$H$113</c:f>
              <c:numCache>
                <c:formatCode>General</c:formatCode>
                <c:ptCount val="1"/>
                <c:pt idx="0">
                  <c:v>821</c:v>
                </c:pt>
              </c:numCache>
            </c:numRef>
          </c:val>
        </c:ser>
        <c:ser>
          <c:idx val="1"/>
          <c:order val="1"/>
          <c:tx>
            <c:v>2018 год</c:v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'топ 4 2019'!$I$113</c:f>
              <c:numCache>
                <c:formatCode>General</c:formatCode>
                <c:ptCount val="1"/>
                <c:pt idx="0">
                  <c:v>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60865776"/>
        <c:axId val="160862248"/>
        <c:axId val="0"/>
      </c:bar3DChart>
      <c:catAx>
        <c:axId val="160865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0862248"/>
        <c:crosses val="autoZero"/>
        <c:auto val="1"/>
        <c:lblAlgn val="ctr"/>
        <c:lblOffset val="100"/>
        <c:noMultiLvlLbl val="0"/>
      </c:catAx>
      <c:valAx>
        <c:axId val="160862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08657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995621249241053"/>
          <c:y val="0.32848561288114725"/>
          <c:w val="0.33859469234877787"/>
          <c:h val="0.3454709291021780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актуальные вопросы Прокуратуры за год, шт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4 2019'!$Y$84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4 2019'!$X$85:$X$91</c:f>
              <c:strCache>
                <c:ptCount val="7"/>
                <c:pt idx="0">
                  <c:v>Жилищно-коммунальное хозяйство</c:v>
                </c:pt>
                <c:pt idx="1">
                  <c:v>Благоустройство.Обустройство придомовых территорий.</c:v>
                </c:pt>
                <c:pt idx="2">
                  <c:v> Градостроительство. Архитектура и проектирование</c:v>
                </c:pt>
                <c:pt idx="3">
                  <c:v> Дорожное хозяйство, транспорт</c:v>
                </c:pt>
                <c:pt idx="4">
                  <c:v>Имущественные, земельные  вопросы</c:v>
                </c:pt>
                <c:pt idx="5">
                  <c:v>Торговля.Размещение торговых точек</c:v>
                </c:pt>
                <c:pt idx="6">
                  <c:v>Вопросы безопасности. Публичные мероприятия.</c:v>
                </c:pt>
              </c:strCache>
            </c:strRef>
          </c:cat>
          <c:val>
            <c:numRef>
              <c:f>'топ 4 2019'!$Y$85:$Y$91</c:f>
              <c:numCache>
                <c:formatCode>General</c:formatCode>
                <c:ptCount val="7"/>
                <c:pt idx="0">
                  <c:v>162</c:v>
                </c:pt>
                <c:pt idx="1">
                  <c:v>124</c:v>
                </c:pt>
                <c:pt idx="2">
                  <c:v>76</c:v>
                </c:pt>
                <c:pt idx="3">
                  <c:v>73</c:v>
                </c:pt>
                <c:pt idx="4">
                  <c:v>29</c:v>
                </c:pt>
                <c:pt idx="5">
                  <c:v>28</c:v>
                </c:pt>
                <c:pt idx="6">
                  <c:v>19</c:v>
                </c:pt>
              </c:numCache>
            </c:numRef>
          </c:val>
        </c:ser>
        <c:ser>
          <c:idx val="1"/>
          <c:order val="1"/>
          <c:tx>
            <c:strRef>
              <c:f>'топ 4 2019'!$Z$84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4 2019'!$X$85:$X$91</c:f>
              <c:strCache>
                <c:ptCount val="7"/>
                <c:pt idx="0">
                  <c:v>Жилищно-коммунальное хозяйство</c:v>
                </c:pt>
                <c:pt idx="1">
                  <c:v>Благоустройство.Обустройство придомовых территорий.</c:v>
                </c:pt>
                <c:pt idx="2">
                  <c:v> Градостроительство. Архитектура и проектирование</c:v>
                </c:pt>
                <c:pt idx="3">
                  <c:v> Дорожное хозяйство, транспорт</c:v>
                </c:pt>
                <c:pt idx="4">
                  <c:v>Имущественные, земельные  вопросы</c:v>
                </c:pt>
                <c:pt idx="5">
                  <c:v>Торговля.Размещение торговых точек</c:v>
                </c:pt>
                <c:pt idx="6">
                  <c:v>Вопросы безопасности. Публичные мероприятия.</c:v>
                </c:pt>
              </c:strCache>
            </c:strRef>
          </c:cat>
          <c:val>
            <c:numRef>
              <c:f>'топ 4 2019'!$Z$85:$Z$91</c:f>
              <c:numCache>
                <c:formatCode>General</c:formatCode>
                <c:ptCount val="7"/>
                <c:pt idx="0">
                  <c:v>92</c:v>
                </c:pt>
                <c:pt idx="1">
                  <c:v>92</c:v>
                </c:pt>
                <c:pt idx="2">
                  <c:v>66</c:v>
                </c:pt>
                <c:pt idx="3">
                  <c:v>85</c:v>
                </c:pt>
                <c:pt idx="4">
                  <c:v>57</c:v>
                </c:pt>
                <c:pt idx="5">
                  <c:v>25</c:v>
                </c:pt>
                <c:pt idx="6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3738944"/>
        <c:axId val="543741296"/>
      </c:barChart>
      <c:catAx>
        <c:axId val="543738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43741296"/>
        <c:crosses val="autoZero"/>
        <c:auto val="1"/>
        <c:lblAlgn val="ctr"/>
        <c:lblOffset val="100"/>
        <c:noMultiLvlLbl val="0"/>
      </c:catAx>
      <c:valAx>
        <c:axId val="5437412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43738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091987511591681"/>
          <c:y val="0.3693750542177201"/>
          <c:w val="0.27437427587410929"/>
          <c:h val="0.209798416614287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динамика</a:t>
            </a:r>
            <a:r>
              <a:rPr lang="ru-RU" sz="1200" baseline="0"/>
              <a:t> поступивших обращений и вопросов, поднятых в них, нарастающим итогом по годам, шт</a:t>
            </a:r>
            <a:endParaRPr lang="ru-RU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943031568567741E-2"/>
          <c:y val="0.18326901197436157"/>
          <c:w val="0.60827122576528758"/>
          <c:h val="0.73442285379563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таблицы!$AI$68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таблицы!$AJ$67:$AK$67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таблицы!$AJ$68:$AK$68</c:f>
              <c:numCache>
                <c:formatCode>General</c:formatCode>
                <c:ptCount val="2"/>
                <c:pt idx="0">
                  <c:v>9809</c:v>
                </c:pt>
                <c:pt idx="1">
                  <c:v>10630</c:v>
                </c:pt>
              </c:numCache>
            </c:numRef>
          </c:val>
        </c:ser>
        <c:ser>
          <c:idx val="1"/>
          <c:order val="1"/>
          <c:tx>
            <c:strRef>
              <c:f>таблицы!$AI$69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107264627254314E-3"/>
                  <c:y val="-1.6776513937276093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таблицы!$AJ$67:$AK$67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таблицы!$AJ$69:$AK$69</c:f>
              <c:numCache>
                <c:formatCode>General</c:formatCode>
                <c:ptCount val="2"/>
                <c:pt idx="0">
                  <c:v>10496</c:v>
                </c:pt>
                <c:pt idx="1">
                  <c:v>11826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432960"/>
        <c:axId val="106433744"/>
      </c:barChart>
      <c:catAx>
        <c:axId val="10643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06433744"/>
        <c:crosses val="autoZero"/>
        <c:auto val="1"/>
        <c:lblAlgn val="ctr"/>
        <c:lblOffset val="100"/>
        <c:noMultiLvlLbl val="0"/>
      </c:catAx>
      <c:valAx>
        <c:axId val="106433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6432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617139533764663"/>
          <c:y val="0.43048664143112769"/>
          <c:w val="0.25353930017768533"/>
          <c:h val="0.4710046105988223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ru-RU" sz="1000"/>
              <a:t>количество вопросов, поднятых в обращениях </a:t>
            </a:r>
            <a:endParaRPr lang="en-US" sz="1000"/>
          </a:p>
          <a:p>
            <a:pPr>
              <a:defRPr sz="1000"/>
            </a:pPr>
            <a:r>
              <a:rPr lang="ru-RU" sz="1000"/>
              <a:t>за год,</a:t>
            </a:r>
            <a:r>
              <a:rPr lang="ru-RU" sz="1000" baseline="0"/>
              <a:t> шт</a:t>
            </a:r>
            <a:endParaRPr lang="ru-RU" sz="1000"/>
          </a:p>
        </c:rich>
      </c:tx>
      <c:layout>
        <c:manualLayout>
          <c:xMode val="edge"/>
          <c:yMode val="edge"/>
          <c:x val="0.16559259497653689"/>
          <c:y val="5.7917051866492389E-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таблицы!$B$76:$C$76</c:f>
              <c:strCache>
                <c:ptCount val="2"/>
                <c:pt idx="0">
                  <c:v>4 кв 2018</c:v>
                </c:pt>
                <c:pt idx="1">
                  <c:v>4 кв 2019</c:v>
                </c:pt>
              </c:strCache>
            </c:strRef>
          </c:cat>
          <c:val>
            <c:numRef>
              <c:f>таблицы!$B$77:$C$77</c:f>
              <c:numCache>
                <c:formatCode>General</c:formatCode>
                <c:ptCount val="2"/>
                <c:pt idx="0">
                  <c:v>10496</c:v>
                </c:pt>
                <c:pt idx="1">
                  <c:v>11826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434136"/>
        <c:axId val="106431784"/>
        <c:axId val="0"/>
      </c:bar3DChart>
      <c:catAx>
        <c:axId val="106434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6431784"/>
        <c:crosses val="autoZero"/>
        <c:auto val="1"/>
        <c:lblAlgn val="ctr"/>
        <c:lblOffset val="100"/>
        <c:noMultiLvlLbl val="0"/>
      </c:catAx>
      <c:valAx>
        <c:axId val="106431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4341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ru-RU" sz="1000" dirty="0"/>
              <a:t>количество поступивших обращений за </a:t>
            </a:r>
            <a:r>
              <a:rPr lang="ru-RU" sz="1000" dirty="0" smtClean="0"/>
              <a:t>год</a:t>
            </a:r>
            <a:r>
              <a:rPr lang="ru-RU" sz="1000" baseline="0" dirty="0" smtClean="0"/>
              <a:t>, </a:t>
            </a:r>
            <a:r>
              <a:rPr lang="ru-RU" sz="1000" baseline="0" dirty="0" err="1"/>
              <a:t>шт</a:t>
            </a:r>
            <a:endParaRPr lang="ru-RU" sz="1000" baseline="0" dirty="0"/>
          </a:p>
          <a:p>
            <a:pPr>
              <a:defRPr sz="1000"/>
            </a:pPr>
            <a:endParaRPr lang="ru-RU" sz="1000" dirty="0"/>
          </a:p>
        </c:rich>
      </c:tx>
      <c:layout>
        <c:manualLayout>
          <c:xMode val="edge"/>
          <c:yMode val="edge"/>
          <c:x val="0.12981798757567364"/>
          <c:y val="1.816500166161400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таблицы!$A$50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таблицы!$B$49:$C$49</c:f>
              <c:strCache>
                <c:ptCount val="2"/>
                <c:pt idx="0">
                  <c:v>4 кв 2018</c:v>
                </c:pt>
                <c:pt idx="1">
                  <c:v>4 кв 2019</c:v>
                </c:pt>
              </c:strCache>
            </c:strRef>
          </c:cat>
          <c:val>
            <c:numRef>
              <c:f>таблицы!$B$50:$C$50</c:f>
              <c:numCache>
                <c:formatCode>General</c:formatCode>
                <c:ptCount val="2"/>
                <c:pt idx="0">
                  <c:v>9809</c:v>
                </c:pt>
                <c:pt idx="1">
                  <c:v>10630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867344"/>
        <c:axId val="160862640"/>
        <c:axId val="0"/>
      </c:bar3DChart>
      <c:catAx>
        <c:axId val="160867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0862640"/>
        <c:crosses val="autoZero"/>
        <c:auto val="1"/>
        <c:lblAlgn val="ctr"/>
        <c:lblOffset val="100"/>
        <c:noMultiLvlLbl val="0"/>
      </c:catAx>
      <c:valAx>
        <c:axId val="1608626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0867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b="1" i="0" baseline="0">
                <a:effectLst/>
              </a:rPr>
              <a:t>количество обращений по каналу поступления , шт</a:t>
            </a:r>
            <a:endParaRPr lang="ru-RU">
              <a:effectLst/>
            </a:endParaRPr>
          </a:p>
        </c:rich>
      </c:tx>
      <c:layout>
        <c:manualLayout>
          <c:xMode val="edge"/>
          <c:yMode val="edge"/>
          <c:x val="0.10294444444444445"/>
          <c:y val="1.0409891528110601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'исправить на год!'!$AK$4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'исправить на год!'!$AJ$5:$AJ$7</c:f>
              <c:strCache>
                <c:ptCount val="3"/>
                <c:pt idx="0">
                  <c:v>письменные</c:v>
                </c:pt>
                <c:pt idx="1">
                  <c:v>по горячей линии</c:v>
                </c:pt>
                <c:pt idx="2">
                  <c:v>на личном приеме</c:v>
                </c:pt>
              </c:strCache>
            </c:strRef>
          </c:cat>
          <c:val>
            <c:numRef>
              <c:f>'исправить на год!'!$AK$5:$AK$7</c:f>
              <c:numCache>
                <c:formatCode>General</c:formatCode>
                <c:ptCount val="3"/>
                <c:pt idx="0">
                  <c:v>10064</c:v>
                </c:pt>
                <c:pt idx="1">
                  <c:v>216</c:v>
                </c:pt>
                <c:pt idx="2">
                  <c:v>350</c:v>
                </c:pt>
              </c:numCache>
            </c:numRef>
          </c:val>
        </c:ser>
        <c:ser>
          <c:idx val="1"/>
          <c:order val="1"/>
          <c:tx>
            <c:strRef>
              <c:f>'исправить на год!'!$AL$4</c:f>
              <c:strCache>
                <c:ptCount val="1"/>
                <c:pt idx="0">
                  <c:v>9 мес 2019 года</c:v>
                </c:pt>
              </c:strCache>
            </c:strRef>
          </c:tx>
          <c:invertIfNegative val="0"/>
          <c:cat>
            <c:strRef>
              <c:f>'исправить на год!'!$AJ$5:$AJ$7</c:f>
              <c:strCache>
                <c:ptCount val="3"/>
                <c:pt idx="0">
                  <c:v>письменные</c:v>
                </c:pt>
                <c:pt idx="1">
                  <c:v>по горячей линии</c:v>
                </c:pt>
                <c:pt idx="2">
                  <c:v>на личном приеме</c:v>
                </c:pt>
              </c:strCache>
            </c:strRef>
          </c:cat>
          <c:val>
            <c:numRef>
              <c:f>'исправить на год!'!$AL$5:$AL$7</c:f>
            </c:numRef>
          </c:val>
        </c:ser>
        <c:ser>
          <c:idx val="2"/>
          <c:order val="2"/>
          <c:tx>
            <c:strRef>
              <c:f>'исправить на год!'!$AM$4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'исправить на год!'!$AJ$5:$AJ$7</c:f>
              <c:strCache>
                <c:ptCount val="3"/>
                <c:pt idx="0">
                  <c:v>письменные</c:v>
                </c:pt>
                <c:pt idx="1">
                  <c:v>по горячей линии</c:v>
                </c:pt>
                <c:pt idx="2">
                  <c:v>на личном приеме</c:v>
                </c:pt>
              </c:strCache>
            </c:strRef>
          </c:cat>
          <c:val>
            <c:numRef>
              <c:f>'исправить на год!'!$AM$5:$AM$7</c:f>
              <c:numCache>
                <c:formatCode>General</c:formatCode>
                <c:ptCount val="3"/>
                <c:pt idx="0">
                  <c:v>9324</c:v>
                </c:pt>
                <c:pt idx="1">
                  <c:v>235</c:v>
                </c:pt>
                <c:pt idx="2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60867736"/>
        <c:axId val="160863032"/>
      </c:barChart>
      <c:catAx>
        <c:axId val="160867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0863032"/>
        <c:crosses val="autoZero"/>
        <c:auto val="1"/>
        <c:lblAlgn val="ctr"/>
        <c:lblOffset val="100"/>
        <c:noMultiLvlLbl val="0"/>
      </c:catAx>
      <c:valAx>
        <c:axId val="16086303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60867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Результаты рассмотрения обращений физлиц по годам, шт</a:t>
            </a: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год!$B$46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год!$A$47:$A$52</c:f>
              <c:strCache>
                <c:ptCount val="6"/>
                <c:pt idx="0">
                  <c:v>меры приняты</c:v>
                </c:pt>
                <c:pt idx="1">
                  <c:v>поддержано</c:v>
                </c:pt>
                <c:pt idx="2">
                  <c:v>разяснено</c:v>
                </c:pt>
                <c:pt idx="3">
                  <c:v>не поддержано</c:v>
                </c:pt>
                <c:pt idx="4">
                  <c:v>дан ответ автору</c:v>
                </c:pt>
                <c:pt idx="5">
                  <c:v>без ответа</c:v>
                </c:pt>
              </c:strCache>
            </c:strRef>
          </c:cat>
          <c:val>
            <c:numRef>
              <c:f>год!$B$47:$B$52</c:f>
              <c:numCache>
                <c:formatCode>General</c:formatCode>
                <c:ptCount val="6"/>
                <c:pt idx="0">
                  <c:v>665</c:v>
                </c:pt>
                <c:pt idx="1">
                  <c:v>316</c:v>
                </c:pt>
                <c:pt idx="2">
                  <c:v>6462</c:v>
                </c:pt>
                <c:pt idx="3">
                  <c:v>5</c:v>
                </c:pt>
                <c:pt idx="4">
                  <c:v>449</c:v>
                </c:pt>
                <c:pt idx="5">
                  <c:v>49</c:v>
                </c:pt>
              </c:numCache>
            </c:numRef>
          </c:val>
        </c:ser>
        <c:ser>
          <c:idx val="1"/>
          <c:order val="1"/>
          <c:tx>
            <c:strRef>
              <c:f>год!$C$46</c:f>
              <c:strCache>
                <c:ptCount val="1"/>
                <c:pt idx="0">
                  <c:v>2018 год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год!$A$47:$A$52</c:f>
              <c:strCache>
                <c:ptCount val="6"/>
                <c:pt idx="0">
                  <c:v>меры приняты</c:v>
                </c:pt>
                <c:pt idx="1">
                  <c:v>поддержано</c:v>
                </c:pt>
                <c:pt idx="2">
                  <c:v>разяснено</c:v>
                </c:pt>
                <c:pt idx="3">
                  <c:v>не поддержано</c:v>
                </c:pt>
                <c:pt idx="4">
                  <c:v>дан ответ автору</c:v>
                </c:pt>
                <c:pt idx="5">
                  <c:v>без ответа</c:v>
                </c:pt>
              </c:strCache>
            </c:strRef>
          </c:cat>
          <c:val>
            <c:numRef>
              <c:f>год!$C$47:$C$52</c:f>
              <c:numCache>
                <c:formatCode>General</c:formatCode>
                <c:ptCount val="6"/>
                <c:pt idx="0">
                  <c:v>683</c:v>
                </c:pt>
                <c:pt idx="1">
                  <c:v>262</c:v>
                </c:pt>
                <c:pt idx="2">
                  <c:v>7182</c:v>
                </c:pt>
                <c:pt idx="3">
                  <c:v>28</c:v>
                </c:pt>
                <c:pt idx="4">
                  <c:v>372</c:v>
                </c:pt>
                <c:pt idx="5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60866168"/>
        <c:axId val="160860288"/>
      </c:barChart>
      <c:catAx>
        <c:axId val="160866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0860288"/>
        <c:crosses val="autoZero"/>
        <c:auto val="1"/>
        <c:lblAlgn val="ctr"/>
        <c:lblOffset val="100"/>
        <c:noMultiLvlLbl val="0"/>
      </c:catAx>
      <c:valAx>
        <c:axId val="16086028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60866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085573825130546"/>
          <c:y val="0.49704181373879991"/>
          <c:w val="0.12881739499393682"/>
          <c:h val="0.234163777709313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/>
            </a:pPr>
            <a:r>
              <a:rPr lang="ru-RU" sz="1000"/>
              <a:t>количество вопросов в обращениях за год, шт.</a:t>
            </a:r>
          </a:p>
        </c:rich>
      </c:tx>
      <c:layout>
        <c:manualLayout>
          <c:xMode val="edge"/>
          <c:yMode val="edge"/>
          <c:x val="7.2034165271777723E-2"/>
          <c:y val="1.79358602339853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976535630167632"/>
          <c:y val="0.15878907008902551"/>
          <c:w val="0.61790978881081671"/>
          <c:h val="0.77599316594859613"/>
        </c:manualLayout>
      </c:layout>
      <c:radarChart>
        <c:radarStyle val="marker"/>
        <c:varyColors val="0"/>
        <c:ser>
          <c:idx val="0"/>
          <c:order val="0"/>
          <c:tx>
            <c:strRef>
              <c:f>год!$I$14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9.2681765118135754E-3"/>
                  <c:y val="8.96769473824936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0925170272982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314142678347933E-2"/>
                  <c:y val="-2.3222175239706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178784341209013E-3"/>
                  <c:y val="2.98931003899755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812872597115773E-2"/>
                  <c:y val="-3.288241042897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год!$H$15:$H$19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год!$I$15:$I$19</c:f>
              <c:numCache>
                <c:formatCode>General</c:formatCode>
                <c:ptCount val="5"/>
                <c:pt idx="0">
                  <c:v>1068</c:v>
                </c:pt>
                <c:pt idx="1">
                  <c:v>1070</c:v>
                </c:pt>
                <c:pt idx="2">
                  <c:v>5870</c:v>
                </c:pt>
                <c:pt idx="3">
                  <c:v>171</c:v>
                </c:pt>
                <c:pt idx="4">
                  <c:v>2317</c:v>
                </c:pt>
              </c:numCache>
            </c:numRef>
          </c:val>
        </c:ser>
        <c:ser>
          <c:idx val="1"/>
          <c:order val="1"/>
          <c:tx>
            <c:strRef>
              <c:f>год!$J$14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1.0519745229747392E-2"/>
                  <c:y val="-5.3481345763841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463114725186406E-2"/>
                  <c:y val="-1.7676237480204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835860593975783E-2"/>
                  <c:y val="-0.13772810554006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087218649419913E-2"/>
                  <c:y val="-4.9398936841292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204724532036146E-4"/>
                  <c:y val="4.5079266145569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год!$H$15:$H$19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год!$J$15:$J$19</c:f>
              <c:numCache>
                <c:formatCode>General</c:formatCode>
                <c:ptCount val="5"/>
                <c:pt idx="0">
                  <c:v>1164</c:v>
                </c:pt>
                <c:pt idx="1">
                  <c:v>1220</c:v>
                </c:pt>
                <c:pt idx="2">
                  <c:v>6351</c:v>
                </c:pt>
                <c:pt idx="3">
                  <c:v>281</c:v>
                </c:pt>
                <c:pt idx="4">
                  <c:v>2810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865384"/>
        <c:axId val="160860680"/>
      </c:radarChart>
      <c:catAx>
        <c:axId val="1608653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60860680"/>
        <c:crosses val="autoZero"/>
        <c:auto val="0"/>
        <c:lblAlgn val="ctr"/>
        <c:lblOffset val="100"/>
        <c:noMultiLvlLbl val="0"/>
      </c:catAx>
      <c:valAx>
        <c:axId val="160860680"/>
        <c:scaling>
          <c:orientation val="minMax"/>
          <c:max val="7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0865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002500438759955"/>
          <c:y val="0.44430269821055973"/>
          <c:w val="0.12246559431761483"/>
          <c:h val="0.10619129613354145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7856774368721151"/>
          <c:y val="0.10871930687940322"/>
          <c:w val="0.65427504751561227"/>
          <c:h val="0.76347933070866136"/>
        </c:manualLayout>
      </c:layout>
      <c:radarChart>
        <c:radarStyle val="marker"/>
        <c:varyColors val="0"/>
        <c:ser>
          <c:idx val="0"/>
          <c:order val="0"/>
          <c:tx>
            <c:strRef>
              <c:f>год!$L$14</c:f>
              <c:strCache>
                <c:ptCount val="1"/>
                <c:pt idx="0">
                  <c:v>2018 год</c:v>
                </c:pt>
              </c:strCache>
            </c:strRef>
          </c:tx>
          <c:spPr>
            <a:ln w="10160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-1.8092105263157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37617554858934E-2"/>
                  <c:y val="-1.8092105263157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341692789968646E-2"/>
                  <c:y val="-5.0986842105263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8808777429467086E-2"/>
                  <c:y val="-2.6315789473684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021943573667714E-3"/>
                  <c:y val="3.7828947368421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год!$K$15:$K$19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год!$L$15:$L$19</c:f>
              <c:numCache>
                <c:formatCode>0.0%</c:formatCode>
                <c:ptCount val="5"/>
                <c:pt idx="0">
                  <c:v>0.1017530487804878</c:v>
                </c:pt>
                <c:pt idx="1">
                  <c:v>0.10194359756097561</c:v>
                </c:pt>
                <c:pt idx="2">
                  <c:v>0.55926067073170727</c:v>
                </c:pt>
                <c:pt idx="3">
                  <c:v>1.6291920731707318E-2</c:v>
                </c:pt>
                <c:pt idx="4">
                  <c:v>0.22075076219512196</c:v>
                </c:pt>
              </c:numCache>
            </c:numRef>
          </c:val>
        </c:ser>
        <c:ser>
          <c:idx val="1"/>
          <c:order val="1"/>
          <c:tx>
            <c:strRef>
              <c:f>год!$M$14</c:f>
              <c:strCache>
                <c:ptCount val="1"/>
                <c:pt idx="0">
                  <c:v>2019 год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5.7470600462535394E-17"/>
                  <c:y val="2.9605263157894735E-2"/>
                </c:manualLayout>
              </c:layout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64576802507837E-2"/>
                  <c:y val="2.4671052631578948E-2"/>
                </c:manualLayout>
              </c:layout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269592476489028E-3"/>
                  <c:y val="-6.4144736842105268E-2"/>
                </c:manualLayout>
              </c:layout>
              <c:spPr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066463419110167E-3"/>
                  <c:y val="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год!$K$15:$K$19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год!$M$15:$M$19</c:f>
              <c:numCache>
                <c:formatCode>0.0%</c:formatCode>
                <c:ptCount val="5"/>
                <c:pt idx="0">
                  <c:v>9.8427194317605271E-2</c:v>
                </c:pt>
                <c:pt idx="1">
                  <c:v>0.10316252325384745</c:v>
                </c:pt>
                <c:pt idx="2">
                  <c:v>0.53703703703703709</c:v>
                </c:pt>
                <c:pt idx="3">
                  <c:v>2.3761204126500929E-2</c:v>
                </c:pt>
                <c:pt idx="4">
                  <c:v>0.23761204126500929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864208"/>
        <c:axId val="160861072"/>
      </c:radarChart>
      <c:catAx>
        <c:axId val="1608642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60861072"/>
        <c:crosses val="autoZero"/>
        <c:auto val="0"/>
        <c:lblAlgn val="ctr"/>
        <c:lblOffset val="100"/>
        <c:noMultiLvlLbl val="0"/>
      </c:catAx>
      <c:valAx>
        <c:axId val="160861072"/>
        <c:scaling>
          <c:orientation val="minMax"/>
        </c:scaling>
        <c:delete val="0"/>
        <c:axPos val="l"/>
        <c:majorGridlines/>
        <c:numFmt formatCode="0.0%" sourceLinked="1"/>
        <c:majorTickMark val="cross"/>
        <c:minorTickMark val="none"/>
        <c:tickLblPos val="nextTo"/>
        <c:crossAx val="160864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актуальные темы</a:t>
            </a:r>
            <a:r>
              <a:rPr lang="ru-RU" baseline="0"/>
              <a:t> по годам, шт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'топ год'!$B$1</c:f>
              <c:strCache>
                <c:ptCount val="1"/>
                <c:pt idx="0">
                  <c:v>итого 2019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год'!$A$2:$A$16</c:f>
              <c:strCache>
                <c:ptCount val="15"/>
                <c:pt idx="0">
                  <c:v>Комплексное благоустройство</c:v>
                </c:pt>
                <c:pt idx="1">
                  <c:v>Дорожное хозяйство, транспорт</c:v>
                </c:pt>
                <c:pt idx="2">
                  <c:v>Градостроительство. Архитектура и проектирование</c:v>
                </c:pt>
                <c:pt idx="3">
                  <c:v>Предоставление коммунальных услуг ненадлежащего качества, оплата услуг</c:v>
                </c:pt>
                <c:pt idx="4">
                  <c:v> Размещение торговых точек, развитие предпринимательской деятельности. Торговые точкит</c:v>
                </c:pt>
                <c:pt idx="5">
                  <c:v>Борьба с аварийностью. Безопасность дорожного движения</c:v>
                </c:pt>
                <c:pt idx="6">
                  <c:v>Содержание общего имущества, капремонт.</c:v>
                </c:pt>
                <c:pt idx="7">
                  <c:v>Арендные отношения</c:v>
                </c:pt>
                <c:pt idx="8">
                  <c:v>Улучшение жилищных условий</c:v>
                </c:pt>
                <c:pt idx="9">
                  <c:v>Землеустройство. Установление границ Кадастровая деятельность</c:v>
                </c:pt>
                <c:pt idx="10">
                  <c:v>Обращение с твердыми коммунальными отходами, свалки</c:v>
                </c:pt>
                <c:pt idx="11">
                  <c:v>Финансовая помощь</c:v>
                </c:pt>
                <c:pt idx="12">
                  <c:v>Ветхое и аварийное жилье, переселение</c:v>
                </c:pt>
                <c:pt idx="13">
                  <c:v>Нехватка мест в дошкольных образовательных организациях</c:v>
                </c:pt>
                <c:pt idx="14">
                  <c:v> Управляющие организации, товарищества собственников жилья и иные формы управления собственностью</c:v>
                </c:pt>
              </c:strCache>
            </c:strRef>
          </c:cat>
          <c:val>
            <c:numRef>
              <c:f>'топ год'!$B$2:$B$16</c:f>
              <c:numCache>
                <c:formatCode>General</c:formatCode>
                <c:ptCount val="15"/>
                <c:pt idx="0">
                  <c:v>1664</c:v>
                </c:pt>
                <c:pt idx="1">
                  <c:v>981</c:v>
                </c:pt>
                <c:pt idx="2">
                  <c:v>808</c:v>
                </c:pt>
                <c:pt idx="3">
                  <c:v>676</c:v>
                </c:pt>
                <c:pt idx="4">
                  <c:v>383</c:v>
                </c:pt>
                <c:pt idx="5">
                  <c:v>350</c:v>
                </c:pt>
                <c:pt idx="6">
                  <c:v>293</c:v>
                </c:pt>
                <c:pt idx="7">
                  <c:v>282</c:v>
                </c:pt>
                <c:pt idx="8">
                  <c:v>282</c:v>
                </c:pt>
                <c:pt idx="9">
                  <c:v>247</c:v>
                </c:pt>
                <c:pt idx="10">
                  <c:v>238</c:v>
                </c:pt>
                <c:pt idx="11">
                  <c:v>234</c:v>
                </c:pt>
                <c:pt idx="12">
                  <c:v>190</c:v>
                </c:pt>
                <c:pt idx="13">
                  <c:v>179</c:v>
                </c:pt>
                <c:pt idx="14">
                  <c:v>118</c:v>
                </c:pt>
              </c:numCache>
            </c:numRef>
          </c:val>
        </c:ser>
        <c:ser>
          <c:idx val="1"/>
          <c:order val="1"/>
          <c:tx>
            <c:strRef>
              <c:f>'топ год'!$C$1</c:f>
              <c:strCache>
                <c:ptCount val="1"/>
                <c:pt idx="0">
                  <c:v>итого 2018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'топ год'!$A$2:$A$16</c:f>
              <c:strCache>
                <c:ptCount val="15"/>
                <c:pt idx="0">
                  <c:v>Комплексное благоустройство</c:v>
                </c:pt>
                <c:pt idx="1">
                  <c:v>Дорожное хозяйство, транспорт</c:v>
                </c:pt>
                <c:pt idx="2">
                  <c:v>Градостроительство. Архитектура и проектирование</c:v>
                </c:pt>
                <c:pt idx="3">
                  <c:v>Предоставление коммунальных услуг ненадлежащего качества, оплата услуг</c:v>
                </c:pt>
                <c:pt idx="4">
                  <c:v> Размещение торговых точек, развитие предпринимательской деятельности. Торговые точкит</c:v>
                </c:pt>
                <c:pt idx="5">
                  <c:v>Борьба с аварийностью. Безопасность дорожного движения</c:v>
                </c:pt>
                <c:pt idx="6">
                  <c:v>Содержание общего имущества, капремонт.</c:v>
                </c:pt>
                <c:pt idx="7">
                  <c:v>Арендные отношения</c:v>
                </c:pt>
                <c:pt idx="8">
                  <c:v>Улучшение жилищных условий</c:v>
                </c:pt>
                <c:pt idx="9">
                  <c:v>Землеустройство. Установление границ Кадастровая деятельность</c:v>
                </c:pt>
                <c:pt idx="10">
                  <c:v>Обращение с твердыми коммунальными отходами, свалки</c:v>
                </c:pt>
                <c:pt idx="11">
                  <c:v>Финансовая помощь</c:v>
                </c:pt>
                <c:pt idx="12">
                  <c:v>Ветхое и аварийное жилье, переселение</c:v>
                </c:pt>
                <c:pt idx="13">
                  <c:v>Нехватка мест в дошкольных образовательных организациях</c:v>
                </c:pt>
                <c:pt idx="14">
                  <c:v> Управляющие организации, товарищества собственников жилья и иные формы управления собственностью</c:v>
                </c:pt>
              </c:strCache>
            </c:strRef>
          </c:cat>
          <c:val>
            <c:numRef>
              <c:f>'топ год'!$C$2:$C$16</c:f>
              <c:numCache>
                <c:formatCode>General</c:formatCode>
                <c:ptCount val="15"/>
                <c:pt idx="0">
                  <c:v>1649</c:v>
                </c:pt>
                <c:pt idx="1">
                  <c:v>977</c:v>
                </c:pt>
                <c:pt idx="2">
                  <c:v>594</c:v>
                </c:pt>
                <c:pt idx="3">
                  <c:v>550</c:v>
                </c:pt>
                <c:pt idx="4">
                  <c:v>518</c:v>
                </c:pt>
                <c:pt idx="5">
                  <c:v>243</c:v>
                </c:pt>
                <c:pt idx="6">
                  <c:v>294</c:v>
                </c:pt>
                <c:pt idx="7">
                  <c:v>223</c:v>
                </c:pt>
                <c:pt idx="8">
                  <c:v>266</c:v>
                </c:pt>
                <c:pt idx="9">
                  <c:v>227</c:v>
                </c:pt>
                <c:pt idx="10">
                  <c:v>213</c:v>
                </c:pt>
                <c:pt idx="11">
                  <c:v>223</c:v>
                </c:pt>
                <c:pt idx="12">
                  <c:v>189</c:v>
                </c:pt>
                <c:pt idx="13">
                  <c:v>217</c:v>
                </c:pt>
                <c:pt idx="14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864600"/>
        <c:axId val="160866560"/>
      </c:barChart>
      <c:catAx>
        <c:axId val="160864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0866560"/>
        <c:crosses val="autoZero"/>
        <c:auto val="1"/>
        <c:lblAlgn val="ctr"/>
        <c:lblOffset val="100"/>
        <c:noMultiLvlLbl val="0"/>
      </c:catAx>
      <c:valAx>
        <c:axId val="1608665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0864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24178612126477"/>
          <c:y val="0.36350047257229068"/>
          <c:w val="0.15509258205533225"/>
          <c:h val="0.30117748591541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0.18943</cdr:x>
      <cdr:y>0.37358</cdr:y>
    </cdr:from>
    <cdr:to>
      <cdr:x>0.25979</cdr:x>
      <cdr:y>0.44781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0.48465</cdr:x>
      <cdr:y>0.45679</cdr:y>
    </cdr:from>
    <cdr:to>
      <cdr:x>0.54369</cdr:x>
      <cdr:y>0.51677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0.48862</cdr:x>
      <cdr:y>0.53225</cdr:y>
    </cdr:from>
    <cdr:to>
      <cdr:x>0.55295</cdr:x>
      <cdr:y>0.60023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73831" y="2394225"/>
          <a:ext cx="457352" cy="3057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baseline="0"/>
            <a:t>13 </a:t>
          </a:r>
          <a:r>
            <a:rPr lang="ru-RU" sz="1200" b="1"/>
            <a:t>%</a:t>
          </a:r>
        </a:p>
      </cdr:txBody>
    </cdr:sp>
  </cdr:relSizeAnchor>
  <cdr:relSizeAnchor xmlns:cdr="http://schemas.openxmlformats.org/drawingml/2006/chartDrawing">
    <cdr:from>
      <cdr:x>0.49268</cdr:x>
      <cdr:y>0.8</cdr:y>
    </cdr:from>
    <cdr:to>
      <cdr:x>0.56729</cdr:x>
      <cdr:y>0.9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317306" y="2304256"/>
          <a:ext cx="50236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8 %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0.66045</cdr:x>
      <cdr:y>0.61478</cdr:y>
    </cdr:from>
    <cdr:to>
      <cdr:x>0.75527</cdr:x>
      <cdr:y>0.70309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01177" y="1928490"/>
          <a:ext cx="402164" cy="277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13%</a:t>
          </a:r>
          <a:endParaRPr lang="ru-RU" sz="1400" b="1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0.28694</cdr:x>
      <cdr:y>0.92151</cdr:y>
    </cdr:from>
    <cdr:to>
      <cdr:x>0.86923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17001" y="2890679"/>
          <a:ext cx="246969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 smtClean="0"/>
            <a:t>2018 год                                     2019   год</a:t>
          </a:r>
          <a:endParaRPr lang="ru-RU" sz="1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0.41425</cdr:x>
      <cdr:y>0.91582</cdr:y>
    </cdr:from>
    <cdr:to>
      <cdr:x>0.41326</cdr:x>
      <cdr:y>0.91727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0.66092</cdr:x>
      <cdr:y>0.62222</cdr:y>
    </cdr:from>
    <cdr:to>
      <cdr:x>0.76459</cdr:x>
      <cdr:y>0.71027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8" y="2016224"/>
          <a:ext cx="406621" cy="285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8%</a:t>
          </a:r>
          <a:endParaRPr lang="ru-RU" sz="1400" b="1" dirty="0"/>
        </a:p>
        <a:p xmlns:a="http://schemas.openxmlformats.org/drawingml/2006/main">
          <a:pPr>
            <a:lnSpc>
              <a:spcPts val="1200"/>
            </a:lnSpc>
          </a:pP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0.16667</cdr:x>
      <cdr:y>0.57927</cdr:y>
    </cdr:from>
    <cdr:to>
      <cdr:x>0.27315</cdr:x>
      <cdr:y>0.65084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0" y="2826808"/>
          <a:ext cx="486833" cy="349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8%</a:t>
          </a:r>
        </a:p>
      </cdr:txBody>
    </cdr:sp>
  </cdr:relSizeAnchor>
  <cdr:relSizeAnchor xmlns:cdr="http://schemas.openxmlformats.org/drawingml/2006/chartDrawing">
    <cdr:from>
      <cdr:x>0.44001</cdr:x>
      <cdr:y>0.57548</cdr:y>
    </cdr:from>
    <cdr:to>
      <cdr:x>0.49204</cdr:x>
      <cdr:y>0.64113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00131" y="2808312"/>
          <a:ext cx="378365" cy="320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-8%</a:t>
          </a:r>
        </a:p>
      </cdr:txBody>
    </cdr:sp>
  </cdr:relSizeAnchor>
  <cdr:relSizeAnchor xmlns:cdr="http://schemas.openxmlformats.org/drawingml/2006/chartDrawing">
    <cdr:from>
      <cdr:x>0.72277</cdr:x>
      <cdr:y>0.48694</cdr:y>
    </cdr:from>
    <cdr:to>
      <cdr:x>0.77228</cdr:x>
      <cdr:y>0.53682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56584" y="2376264"/>
          <a:ext cx="360040" cy="243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40%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0.11481</cdr:x>
      <cdr:y>0.54842</cdr:y>
    </cdr:from>
    <cdr:to>
      <cdr:x>0.18121</cdr:x>
      <cdr:y>0.6014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0127" y="2722960"/>
          <a:ext cx="583406" cy="2738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0.10668</cdr:x>
      <cdr:y>0.53862</cdr:y>
    </cdr:from>
    <cdr:to>
      <cdr:x>0.17443</cdr:x>
      <cdr:y>0.58112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28689" y="2675335"/>
          <a:ext cx="595313" cy="214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-3%</a:t>
          </a:r>
        </a:p>
      </cdr:txBody>
    </cdr:sp>
  </cdr:relSizeAnchor>
  <cdr:relSizeAnchor xmlns:cdr="http://schemas.openxmlformats.org/drawingml/2006/chartDrawing">
    <cdr:from>
      <cdr:x>0.3696</cdr:x>
      <cdr:y>0.53837</cdr:y>
    </cdr:from>
    <cdr:to>
      <cdr:x>0.4485</cdr:x>
      <cdr:y>0.58872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01731" y="2699810"/>
          <a:ext cx="534054" cy="2525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-10%</a:t>
          </a:r>
        </a:p>
      </cdr:txBody>
    </cdr:sp>
  </cdr:relSizeAnchor>
  <cdr:relSizeAnchor xmlns:cdr="http://schemas.openxmlformats.org/drawingml/2006/chartDrawing">
    <cdr:from>
      <cdr:x>0.23404</cdr:x>
      <cdr:y>0.48821</cdr:y>
    </cdr:from>
    <cdr:to>
      <cdr:x>0.30851</cdr:x>
      <cdr:y>0.53129</cdr:y>
    </cdr:to>
    <cdr:sp macro="" textlink="">
      <cdr:nvSpPr>
        <cdr:cNvPr id="5" name="TextBox 4"/>
        <cdr:cNvSpPr txBox="1"/>
      </cdr:nvSpPr>
      <cdr:spPr>
        <a:xfrm xmlns:a="http://schemas.openxmlformats.org/drawingml/2006/main" rot="10800000" flipV="1">
          <a:off x="1584174" y="2448272"/>
          <a:ext cx="504057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21%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0.5</cdr:x>
      <cdr:y>0.77539</cdr:y>
    </cdr:from>
    <cdr:to>
      <cdr:x>0.57447</cdr:x>
      <cdr:y>0.81847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84376" y="3888432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/>
            <a:t>-</a:t>
          </a:r>
          <a:r>
            <a:rPr lang="ru-RU" sz="1100" b="1" dirty="0" smtClean="0"/>
            <a:t>82%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0.6383</cdr:x>
      <cdr:y>0.47385</cdr:y>
    </cdr:from>
    <cdr:to>
      <cdr:x>0.69149</cdr:x>
      <cdr:y>0.53129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20480" y="2376264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21%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0.76596</cdr:x>
      <cdr:y>0.66052</cdr:y>
    </cdr:from>
    <cdr:to>
      <cdr:x>0.82979</cdr:x>
      <cdr:y>0.71796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184576" y="3312368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-51%</a:t>
          </a:r>
          <a:endParaRPr lang="ru-RU" sz="11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0.29523</cdr:x>
      <cdr:y>0.59713</cdr:y>
    </cdr:from>
    <cdr:to>
      <cdr:x>0.42942</cdr:x>
      <cdr:y>0.65141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2376264"/>
          <a:ext cx="36004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32%</a:t>
          </a:r>
        </a:p>
        <a:p xmlns:a="http://schemas.openxmlformats.org/drawingml/2006/main"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объединений,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поступивших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Твери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2019 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8790" y="61367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</a:t>
            </a:r>
            <a:r>
              <a:rPr lang="ru-RU" sz="2000" dirty="0" smtClean="0"/>
              <a:t>темы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883031"/>
              </p:ext>
            </p:extLst>
          </p:nvPr>
        </p:nvGraphicFramePr>
        <p:xfrm>
          <a:off x="687670" y="1124744"/>
          <a:ext cx="79084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620689"/>
            <a:ext cx="7722046" cy="26898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Обращения, поступившие из Прокуратуры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97582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8460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89670"/>
            <a:ext cx="4282731" cy="167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693960"/>
              </p:ext>
            </p:extLst>
          </p:nvPr>
        </p:nvGraphicFramePr>
        <p:xfrm>
          <a:off x="1475656" y="2636913"/>
          <a:ext cx="2682957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498023"/>
              </p:ext>
            </p:extLst>
          </p:nvPr>
        </p:nvGraphicFramePr>
        <p:xfrm>
          <a:off x="5364088" y="980728"/>
          <a:ext cx="352839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7435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71600" y="548680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1520" y="630932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5" y="2708920"/>
            <a:ext cx="7632849" cy="72008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-14456" y="21359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4" y="152598"/>
            <a:ext cx="646113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94069" y="6309320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5373216"/>
            <a:ext cx="7272808" cy="108012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В отчетном периоде в Администрации города Твери зарегистрировано 17689 входящих документа, из них – 10630 обращений граждан, организаций и общественных объединений (18366 и 9809 входящих в аналогичном периоде 2018 года соответственно). </a:t>
            </a:r>
          </a:p>
          <a:p>
            <a:pPr algn="just">
              <a:spcAft>
                <a:spcPts val="600"/>
              </a:spcAft>
            </a:pP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	Структура источников поступления писем и запросов за отчетный период представлена на графике.</a:t>
            </a:r>
            <a:endParaRPr lang="ru-RU" sz="12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49787" y="692696"/>
            <a:ext cx="7076473" cy="64807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входящей документации, направленной из организаций в Администрацию города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428218"/>
              </p:ext>
            </p:extLst>
          </p:nvPr>
        </p:nvGraphicFramePr>
        <p:xfrm>
          <a:off x="660822" y="1412776"/>
          <a:ext cx="7702882" cy="3818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1110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4933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79290" y="640378"/>
            <a:ext cx="7076473" cy="412358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поступивших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обращений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Администрацию города за 2019 и 2018 годы нарастающим итогом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84606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640588"/>
              </p:ext>
            </p:extLst>
          </p:nvPr>
        </p:nvGraphicFramePr>
        <p:xfrm>
          <a:off x="646584" y="1124744"/>
          <a:ext cx="7813848" cy="2155793"/>
        </p:xfrm>
        <a:graphic>
          <a:graphicData uri="http://schemas.openxmlformats.org/drawingml/2006/table">
            <a:tbl>
              <a:tblPr/>
              <a:tblGrid>
                <a:gridCol w="1126412"/>
                <a:gridCol w="690054"/>
                <a:gridCol w="761089"/>
                <a:gridCol w="679906"/>
                <a:gridCol w="690054"/>
                <a:gridCol w="690054"/>
                <a:gridCol w="578428"/>
                <a:gridCol w="558132"/>
                <a:gridCol w="740794"/>
                <a:gridCol w="619019"/>
                <a:gridCol w="679906"/>
              </a:tblGrid>
              <a:tr h="443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период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1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2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3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4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1 кв 2019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2 кв 2019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3 кв 2019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4 кв 2019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динамика 2019 к 2018 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динамика , %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355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количество поступивших обращений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1663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2469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3213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2464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2290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2193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2643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3504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02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итого  год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9809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10630</a:t>
                      </a:r>
                    </a:p>
                  </a:txBody>
                  <a:tcPr marL="6413" marR="6413" marT="64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821</a:t>
                      </a:r>
                    </a:p>
                  </a:txBody>
                  <a:tcPr marL="6413" marR="6413" marT="64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8%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443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период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1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2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3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4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1 кв 2019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2 кв 2019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3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4 кв 2018 года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динамика 2019 к 2018 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Arial Cyr"/>
                        </a:rPr>
                        <a:t>динамика, %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341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количество вопросов, поднятых в обращениях 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1734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2721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3439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2602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2571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2637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2844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3774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1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итого  год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10496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11826</a:t>
                      </a:r>
                    </a:p>
                  </a:txBody>
                  <a:tcPr marL="6413" marR="6413" marT="64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1330</a:t>
                      </a:r>
                    </a:p>
                  </a:txBody>
                  <a:tcPr marL="6413" marR="6413" marT="641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13%</a:t>
                      </a:r>
                    </a:p>
                  </a:txBody>
                  <a:tcPr marL="6413" marR="6413" marT="6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083680"/>
              </p:ext>
            </p:extLst>
          </p:nvPr>
        </p:nvGraphicFramePr>
        <p:xfrm>
          <a:off x="1331640" y="3429000"/>
          <a:ext cx="673325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14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2723" y="4725144"/>
            <a:ext cx="3493253" cy="144016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 в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Администрацию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города Твери поступило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10630 обращений,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что на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821 обращение (8 %) больше, </a:t>
            </a: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чем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за 2018 год (9809).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90239" y="4725144"/>
            <a:ext cx="3456384" cy="1440160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just">
              <a:spcAft>
                <a:spcPts val="600"/>
              </a:spcAft>
            </a:pPr>
            <a:r>
              <a:rPr lang="ru-RU" sz="1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общем количестве обращений жителями города </a:t>
            </a:r>
            <a:r>
              <a:rPr lang="ru-RU" sz="1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поставлено 11826 вопроса, что на 1330 (13%) больше, чем в аналогичном периоде 2018 года (10496).</a:t>
            </a:r>
            <a:endParaRPr lang="ru-RU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406162"/>
              </p:ext>
            </p:extLst>
          </p:nvPr>
        </p:nvGraphicFramePr>
        <p:xfrm>
          <a:off x="4579135" y="1212478"/>
          <a:ext cx="4241337" cy="313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894552"/>
              </p:ext>
            </p:extLst>
          </p:nvPr>
        </p:nvGraphicFramePr>
        <p:xfrm>
          <a:off x="396675" y="1124744"/>
          <a:ext cx="392226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03648" y="4149080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2018 год                                   2019   год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160883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749838"/>
              </p:ext>
            </p:extLst>
          </p:nvPr>
        </p:nvGraphicFramePr>
        <p:xfrm>
          <a:off x="1259632" y="1196752"/>
          <a:ext cx="7272808" cy="487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771774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1679575"/>
            <a:ext cx="7840663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568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630932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923872"/>
              </p:ext>
            </p:extLst>
          </p:nvPr>
        </p:nvGraphicFramePr>
        <p:xfrm>
          <a:off x="1503326" y="1124744"/>
          <a:ext cx="6768752" cy="5014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79290" y="634753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рассмотрения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6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Общероссийского классификатора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12542" y="5517232"/>
            <a:ext cx="7272808" cy="79208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отчетном периоде отмечается увеличение количества обращений во всех разделах  в связи с увеличением общего количества обращений: «Государство, общество, политика»,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«</a:t>
            </a:r>
            <a:r>
              <a:rPr lang="ru-RU" sz="1200" b="1" kern="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Экономика»,«Социальная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сфера», «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Жилищно-коммунальная сфера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», «Оборона, безопасность, законность».</a:t>
            </a:r>
            <a:endParaRPr lang="ru-RU" sz="12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188926"/>
              </p:ext>
            </p:extLst>
          </p:nvPr>
        </p:nvGraphicFramePr>
        <p:xfrm>
          <a:off x="461159" y="1268760"/>
          <a:ext cx="822168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в процентах от общего количества обращений граждан за отчетный период (структура обращений)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2542" y="5517232"/>
            <a:ext cx="7272808" cy="792088"/>
          </a:xfrm>
          <a:prstGeom prst="rect">
            <a:avLst/>
          </a:prstGeom>
          <a:solidFill>
            <a:schemeClr val="bg1"/>
          </a:solidFill>
          <a:ln w="57150" cap="flat" cmpd="sng" algn="ctr">
            <a:solidFill>
              <a:srgbClr val="E4960A"/>
            </a:solidFill>
            <a:prstDash val="solid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нализ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процентного распределения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количества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обращений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 сферам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 2019 году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 </a:t>
            </a:r>
            <a:r>
              <a:rPr lang="ru-RU" sz="1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сравнению с прошлым годом показывает, что количество обращений </a:t>
            </a:r>
            <a:r>
              <a:rPr lang="ru-RU" sz="12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остается на прежнем уровне, наблюдаются незначительные изменения, не меняющие структуру в целом.</a:t>
            </a:r>
            <a:endParaRPr lang="ru-RU" sz="1200" b="1" kern="0" dirty="0">
              <a:solidFill>
                <a:schemeClr val="tx1">
                  <a:lumMod val="95000"/>
                  <a:lumOff val="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154668"/>
              </p:ext>
            </p:extLst>
          </p:nvPr>
        </p:nvGraphicFramePr>
        <p:xfrm>
          <a:off x="930116" y="1268760"/>
          <a:ext cx="735523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276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11337</TotalTime>
  <Words>534</Words>
  <Application>Microsoft Office PowerPoint</Application>
  <PresentationFormat>Экран (4:3)</PresentationFormat>
  <Paragraphs>150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Cyr</vt:lpstr>
      <vt:lpstr>Calibri</vt:lpstr>
      <vt:lpstr>Segoe UI</vt:lpstr>
      <vt:lpstr>Times New Roman</vt:lpstr>
      <vt:lpstr>Тема Office</vt:lpstr>
      <vt:lpstr>Презентация PowerPoint</vt:lpstr>
      <vt:lpstr>Структура входящей документации, направленной из организаций в Администрацию города</vt:lpstr>
      <vt:lpstr>Динамика поступивших обращений в Администрацию города за 2019 и 2018 годы нарастающим итогом</vt:lpstr>
      <vt:lpstr>Количество поступивших обращений и вопросов</vt:lpstr>
      <vt:lpstr>Количество обращений по каналам поступления</vt:lpstr>
      <vt:lpstr>Количество коллективных и повторных обращений</vt:lpstr>
      <vt:lpstr>Результаты рассмотрения обращений</vt:lpstr>
      <vt:lpstr>Распределение обращений граждан по разделам Общероссийского классификатора</vt:lpstr>
      <vt:lpstr>Распределение в процентах от общего количества обращений граждан за отчетный период (структура обращений)</vt:lpstr>
      <vt:lpstr>Актуальные темы</vt:lpstr>
      <vt:lpstr>Обращения, поступившие из Прокуратуры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Масленникова Елена Васильевна</cp:lastModifiedBy>
  <cp:revision>310</cp:revision>
  <cp:lastPrinted>2019-11-29T14:10:55Z</cp:lastPrinted>
  <dcterms:created xsi:type="dcterms:W3CDTF">2017-03-22T12:13:20Z</dcterms:created>
  <dcterms:modified xsi:type="dcterms:W3CDTF">2021-04-13T08:54:07Z</dcterms:modified>
</cp:coreProperties>
</file>