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20" r:id="rId3"/>
    <p:sldId id="328" r:id="rId4"/>
    <p:sldId id="343" r:id="rId5"/>
    <p:sldId id="326" r:id="rId6"/>
    <p:sldId id="331" r:id="rId7"/>
    <p:sldId id="333" r:id="rId8"/>
    <p:sldId id="330" r:id="rId9"/>
    <p:sldId id="329" r:id="rId10"/>
    <p:sldId id="345" r:id="rId11"/>
    <p:sldId id="335" r:id="rId12"/>
    <p:sldId id="350" r:id="rId13"/>
    <p:sldId id="348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поступивших обращений во 2 квартале </a:t>
            </a:r>
            <a:r>
              <a:rPr lang="ru-RU" sz="1400" baseline="0"/>
              <a:t>, шт</a:t>
            </a:r>
          </a:p>
          <a:p>
            <a:pPr>
              <a:defRPr sz="1400"/>
            </a:pPr>
            <a:endParaRPr lang="ru-RU" sz="1400"/>
          </a:p>
        </c:rich>
      </c:tx>
      <c:layout>
        <c:manualLayout>
          <c:xMode val="edge"/>
          <c:yMode val="edge"/>
          <c:x val="0.12981804087960505"/>
          <c:y val="1.816500166161400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A249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3 кв 2019 года</c:v>
                </c:pt>
                <c:pt idx="1">
                  <c:v>3 кв 2018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2643</c:v>
                </c:pt>
                <c:pt idx="1">
                  <c:v>3213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743880"/>
        <c:axId val="151741528"/>
        <c:axId val="0"/>
      </c:bar3DChart>
      <c:catAx>
        <c:axId val="15174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1741528"/>
        <c:crosses val="autoZero"/>
        <c:auto val="1"/>
        <c:lblAlgn val="ctr"/>
        <c:lblOffset val="100"/>
        <c:noMultiLvlLbl val="0"/>
      </c:catAx>
      <c:valAx>
        <c:axId val="1517415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1743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Актуальные вопросы обращений</a:t>
            </a:r>
            <a:r>
              <a:rPr lang="ru-RU" sz="1200" baseline="0"/>
              <a:t> прокуратуры, шт</a:t>
            </a:r>
            <a:endParaRPr lang="ru-RU" sz="12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3 кв 2019'!$M$70</c:f>
              <c:strCache>
                <c:ptCount val="1"/>
                <c:pt idx="0">
                  <c:v>3 кв 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3 кв 2019'!$L$71:$L$77</c:f>
              <c:strCache>
                <c:ptCount val="7"/>
                <c:pt idx="0">
                  <c:v>Жилищно-коммунальное хозяйство</c:v>
                </c:pt>
                <c:pt idx="1">
                  <c:v>Благоустройство.Обустройство придомовых территорий.</c:v>
                </c:pt>
                <c:pt idx="2">
                  <c:v> Дорожное хозяйство, транспорт</c:v>
                </c:pt>
                <c:pt idx="3">
                  <c:v> Градостроительство. Архитектура и проектирование</c:v>
                </c:pt>
                <c:pt idx="4">
                  <c:v>Торговля.Размещение торговых точек</c:v>
                </c:pt>
                <c:pt idx="5">
                  <c:v>Вопросы безопасности. Публичные мероприятия.</c:v>
                </c:pt>
                <c:pt idx="6">
                  <c:v>Имущественные, земельные  вопросы</c:v>
                </c:pt>
              </c:strCache>
            </c:strRef>
          </c:cat>
          <c:val>
            <c:numRef>
              <c:f>'топ 3 кв 2019'!$M$71:$M$77</c:f>
              <c:numCache>
                <c:formatCode>General</c:formatCode>
                <c:ptCount val="7"/>
                <c:pt idx="0">
                  <c:v>38</c:v>
                </c:pt>
                <c:pt idx="1">
                  <c:v>38</c:v>
                </c:pt>
                <c:pt idx="2">
                  <c:v>21</c:v>
                </c:pt>
                <c:pt idx="3">
                  <c:v>16</c:v>
                </c:pt>
                <c:pt idx="4">
                  <c:v>8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'топ 3 кв 2019'!$N$70</c:f>
              <c:strCache>
                <c:ptCount val="1"/>
                <c:pt idx="0">
                  <c:v>3 кв 2018</c:v>
                </c:pt>
              </c:strCache>
            </c:strRef>
          </c:tx>
          <c:spPr>
            <a:solidFill>
              <a:srgbClr val="38852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3 кв 2019'!$L$71:$L$77</c:f>
              <c:strCache>
                <c:ptCount val="7"/>
                <c:pt idx="0">
                  <c:v>Жилищно-коммунальное хозяйство</c:v>
                </c:pt>
                <c:pt idx="1">
                  <c:v>Благоустройство.Обустройство придомовых территорий.</c:v>
                </c:pt>
                <c:pt idx="2">
                  <c:v> Дорожное хозяйство, транспорт</c:v>
                </c:pt>
                <c:pt idx="3">
                  <c:v> Градостроительство. Архитектура и проектирование</c:v>
                </c:pt>
                <c:pt idx="4">
                  <c:v>Торговля.Размещение торговых точек</c:v>
                </c:pt>
                <c:pt idx="5">
                  <c:v>Вопросы безопасности. Публичные мероприятия.</c:v>
                </c:pt>
                <c:pt idx="6">
                  <c:v>Имущественные, земельные  вопросы</c:v>
                </c:pt>
              </c:strCache>
            </c:strRef>
          </c:cat>
          <c:val>
            <c:numRef>
              <c:f>'топ 3 кв 2019'!$N$71:$N$77</c:f>
              <c:numCache>
                <c:formatCode>General</c:formatCode>
                <c:ptCount val="7"/>
                <c:pt idx="0">
                  <c:v>28</c:v>
                </c:pt>
                <c:pt idx="1">
                  <c:v>27</c:v>
                </c:pt>
                <c:pt idx="2">
                  <c:v>24</c:v>
                </c:pt>
                <c:pt idx="3">
                  <c:v>26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490536"/>
        <c:axId val="541479920"/>
      </c:barChart>
      <c:catAx>
        <c:axId val="154490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41479920"/>
        <c:crosses val="autoZero"/>
        <c:auto val="1"/>
        <c:lblAlgn val="ctr"/>
        <c:lblOffset val="100"/>
        <c:noMultiLvlLbl val="0"/>
      </c:catAx>
      <c:valAx>
        <c:axId val="541479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4490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586180612858558"/>
          <c:y val="0.47175215386212316"/>
          <c:w val="8.2593250444049748E-2"/>
          <c:h val="0.166667037383038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динамика</a:t>
            </a:r>
            <a:r>
              <a:rPr lang="ru-RU" sz="1200" baseline="0"/>
              <a:t> поступивших обращений и вопросов, поднятых в них, нарастающим итогом по годам, шт</a:t>
            </a:r>
            <a:endParaRPr lang="ru-RU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943031568567741E-2"/>
          <c:y val="0.18326901197436157"/>
          <c:w val="0.60827122576528758"/>
          <c:h val="0.73442285379563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таблицы!$AD$68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таблицы!$AE$68:$AF$68</c:f>
              <c:numCache>
                <c:formatCode>General</c:formatCode>
                <c:ptCount val="2"/>
                <c:pt idx="0">
                  <c:v>7345</c:v>
                </c:pt>
                <c:pt idx="1">
                  <c:v>7126</c:v>
                </c:pt>
              </c:numCache>
            </c:numRef>
          </c:val>
        </c:ser>
        <c:ser>
          <c:idx val="1"/>
          <c:order val="1"/>
          <c:tx>
            <c:strRef>
              <c:f>таблицы!$AD$69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таблицы!$AE$69:$AF$69</c:f>
              <c:numCache>
                <c:formatCode>General</c:formatCode>
                <c:ptCount val="2"/>
                <c:pt idx="0">
                  <c:v>7980</c:v>
                </c:pt>
                <c:pt idx="1">
                  <c:v>8052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1479136"/>
        <c:axId val="541480312"/>
      </c:barChart>
      <c:catAx>
        <c:axId val="54147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41480312"/>
        <c:crosses val="autoZero"/>
        <c:auto val="1"/>
        <c:lblAlgn val="ctr"/>
        <c:lblOffset val="100"/>
        <c:noMultiLvlLbl val="0"/>
      </c:catAx>
      <c:valAx>
        <c:axId val="541480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41479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72489621621321"/>
          <c:y val="0.43048664143112769"/>
          <c:w val="0.32898575375654437"/>
          <c:h val="0.2814076946411849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вопросов, поднятых в обращениях во 2 квартале по годам ,</a:t>
            </a:r>
            <a:r>
              <a:rPr lang="ru-RU" sz="1400" baseline="0"/>
              <a:t> шт</a:t>
            </a:r>
            <a:endParaRPr lang="ru-RU" sz="1400"/>
          </a:p>
        </c:rich>
      </c:tx>
      <c:layout>
        <c:manualLayout>
          <c:xMode val="edge"/>
          <c:yMode val="edge"/>
          <c:x val="0.12966069853301532"/>
          <c:y val="1.3888784236898617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A249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3 кв 2019 года</c:v>
                </c:pt>
                <c:pt idx="1">
                  <c:v>3 кв 2018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2844</c:v>
                </c:pt>
                <c:pt idx="1">
                  <c:v>3439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741920"/>
        <c:axId val="151744272"/>
        <c:axId val="0"/>
      </c:bar3DChart>
      <c:catAx>
        <c:axId val="15174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1744272"/>
        <c:crosses val="autoZero"/>
        <c:auto val="1"/>
        <c:lblAlgn val="ctr"/>
        <c:lblOffset val="100"/>
        <c:noMultiLvlLbl val="0"/>
      </c:catAx>
      <c:valAx>
        <c:axId val="15174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7419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количество обращений по каналу поступления в 2 квартале, шт</a:t>
            </a:r>
          </a:p>
        </c:rich>
      </c:tx>
      <c:layout>
        <c:manualLayout>
          <c:xMode val="edge"/>
          <c:yMode val="edge"/>
          <c:x val="0.17472468003355252"/>
          <c:y val="2.00003336447350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24501762601084E-2"/>
          <c:y val="0.13945291937030038"/>
          <c:w val="0.76493565654999207"/>
          <c:h val="0.7723991089783728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3 квартал 2018 года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3097</c:v>
                </c:pt>
                <c:pt idx="1">
                  <c:v>59</c:v>
                </c:pt>
                <c:pt idx="2">
                  <c:v>57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3 квартал 2019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2488</c:v>
                </c:pt>
                <c:pt idx="1">
                  <c:v>57</c:v>
                </c:pt>
                <c:pt idx="2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743096"/>
        <c:axId val="154487400"/>
      </c:barChart>
      <c:catAx>
        <c:axId val="151743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4487400"/>
        <c:crosses val="autoZero"/>
        <c:auto val="1"/>
        <c:lblAlgn val="ctr"/>
        <c:lblOffset val="100"/>
        <c:noMultiLvlLbl val="0"/>
      </c:catAx>
      <c:valAx>
        <c:axId val="1544874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1743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08096797178706"/>
          <c:y val="0.4926005938876285"/>
          <c:w val="0.19646841825184225"/>
          <c:h val="0.12473586458472358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повторных и коллективных обращений </a:t>
            </a:r>
          </a:p>
          <a:p>
            <a:pPr>
              <a:defRPr/>
            </a:pPr>
            <a:r>
              <a:rPr lang="ru-RU"/>
              <a:t>в 3 квартале, шт</a:t>
            </a:r>
          </a:p>
        </c:rich>
      </c:tx>
      <c:layout>
        <c:manualLayout>
          <c:xMode val="edge"/>
          <c:yMode val="edge"/>
          <c:x val="0.18806550733049737"/>
          <c:y val="1.628380523231056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48612134728677"/>
          <c:y val="0.15471472944043865"/>
          <c:w val="0.64367901985785014"/>
          <c:h val="0.72476804932078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3 квартал 2019 года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525421114485183E-2"/>
                  <c:y val="-6.0644998966635819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таблицы!$K$14:$M$14</c:f>
              <c:numCache>
                <c:formatCode>General</c:formatCode>
                <c:ptCount val="2"/>
                <c:pt idx="0">
                  <c:v>138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3 квартал 2018 года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6666666666666666E-2"/>
                  <c:y val="-4.63037007473247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таблицы!$K$15:$M$15</c:f>
              <c:numCache>
                <c:formatCode>General</c:formatCode>
                <c:ptCount val="2"/>
                <c:pt idx="0">
                  <c:v>142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490144"/>
        <c:axId val="154492104"/>
      </c:barChart>
      <c:catAx>
        <c:axId val="1544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4492104"/>
        <c:crosses val="autoZero"/>
        <c:auto val="1"/>
        <c:lblAlgn val="ctr"/>
        <c:lblOffset val="100"/>
        <c:noMultiLvlLbl val="0"/>
      </c:catAx>
      <c:valAx>
        <c:axId val="154492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490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53164244382155"/>
          <c:y val="0.23053465108896787"/>
          <c:w val="0.22410586770737073"/>
          <c:h val="0.451909081055133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554429363298366"/>
          <c:y val="8.3614748118804677E-2"/>
          <c:w val="0.47928425731466512"/>
          <c:h val="0.81764912196127371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3 кв 2019 года</c:v>
                </c:pt>
              </c:strCache>
            </c:strRef>
          </c:tx>
          <c:spPr>
            <a:ln w="57150">
              <a:solidFill>
                <a:srgbClr val="FBAC1D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57150">
                <a:solidFill>
                  <a:srgbClr val="FBAC1D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2.7795386868852329E-2"/>
                  <c:y val="3.5435880963144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1098710825488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91397218254484E-2"/>
                  <c:y val="-3.2288694126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8405520408105864E-3"/>
                  <c:y val="-4.9455625336037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867386025589817E-2"/>
                  <c:y val="2.2299119034395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BAC1D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257</c:v>
                </c:pt>
                <c:pt idx="1">
                  <c:v>329</c:v>
                </c:pt>
                <c:pt idx="2">
                  <c:v>1535</c:v>
                </c:pt>
                <c:pt idx="3">
                  <c:v>61</c:v>
                </c:pt>
                <c:pt idx="4">
                  <c:v>662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3 кв 2018 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8E40"/>
              </a:solidFill>
              <a:ln w="28575">
                <a:solidFill>
                  <a:srgbClr val="007E39"/>
                </a:solidFill>
                <a:prstDash val="solid"/>
              </a:ln>
            </c:spPr>
          </c:marker>
          <c:dPt>
            <c:idx val="2"/>
            <c:marker>
              <c:spPr>
                <a:solidFill>
                  <a:srgbClr val="008E40"/>
                </a:solidFill>
                <a:ln w="28575">
                  <a:solidFill>
                    <a:srgbClr val="008E40"/>
                  </a:solidFill>
                  <a:prstDash val="solid"/>
                </a:ln>
              </c:spPr>
            </c:marker>
            <c:bubble3D val="0"/>
            <c:spPr>
              <a:ln w="28575">
                <a:solidFill>
                  <a:srgbClr val="008E4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946011859208494E-3"/>
                  <c:y val="2.9448883848655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568347042763986E-3"/>
                  <c:y val="5.0835439127583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046588993696388E-2"/>
                  <c:y val="-3.2288694126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27228396483136E-2"/>
                  <c:y val="-2.0896777122709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00039350273396E-2"/>
                  <c:y val="6.5954115411462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511</c:v>
                </c:pt>
                <c:pt idx="1">
                  <c:v>331</c:v>
                </c:pt>
                <c:pt idx="2">
                  <c:v>1976</c:v>
                </c:pt>
                <c:pt idx="3">
                  <c:v>65</c:v>
                </c:pt>
                <c:pt idx="4">
                  <c:v>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491320"/>
        <c:axId val="154491712"/>
      </c:radarChart>
      <c:catAx>
        <c:axId val="15449132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4491712"/>
        <c:crosses val="autoZero"/>
        <c:auto val="0"/>
        <c:lblAlgn val="ctr"/>
        <c:lblOffset val="100"/>
        <c:noMultiLvlLbl val="0"/>
      </c:catAx>
      <c:valAx>
        <c:axId val="1544917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4491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864670325300256"/>
          <c:y val="0.5152999625046869"/>
          <c:w val="0.16927101284056667"/>
          <c:h val="0.1566707286589176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Актуальные вопросы раздела "Государство, общество, политика",</a:t>
            </a:r>
            <a:r>
              <a:rPr lang="ru-RU" sz="1200" baseline="0"/>
              <a:t> шт</a:t>
            </a:r>
            <a:endParaRPr lang="ru-RU" sz="12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3 кв 2019'!$G$3</c:f>
              <c:strCache>
                <c:ptCount val="1"/>
                <c:pt idx="0">
                  <c:v>3 кв 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3 кв 2019'!$F$4:$F$8</c:f>
              <c:strCache>
                <c:ptCount val="5"/>
                <c:pt idx="0">
                  <c:v>Арендные отношения</c:v>
                </c:pt>
                <c:pt idx="1">
                  <c:v>Развитие предпринимательской деятельности</c:v>
                </c:pt>
                <c:pt idx="2">
                  <c:v> Привлечение к административной ответственности</c:v>
                </c:pt>
                <c:pt idx="3">
                  <c:v>Право на предпринимательскую деятельность</c:v>
                </c:pt>
                <c:pt idx="4">
                  <c:v>Праздники. Памятные даты. Юбилеи</c:v>
                </c:pt>
              </c:strCache>
            </c:strRef>
          </c:cat>
          <c:val>
            <c:numRef>
              <c:f>'топ 3 кв 2019'!$G$4:$G$8</c:f>
              <c:numCache>
                <c:formatCode>General</c:formatCode>
                <c:ptCount val="5"/>
                <c:pt idx="0">
                  <c:v>46</c:v>
                </c:pt>
                <c:pt idx="1">
                  <c:v>25</c:v>
                </c:pt>
                <c:pt idx="2">
                  <c:v>20</c:v>
                </c:pt>
                <c:pt idx="3">
                  <c:v>13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'топ 3 кв 2019'!$H$3</c:f>
              <c:strCache>
                <c:ptCount val="1"/>
                <c:pt idx="0">
                  <c:v>3 кв 2018</c:v>
                </c:pt>
              </c:strCache>
            </c:strRef>
          </c:tx>
          <c:spPr>
            <a:solidFill>
              <a:srgbClr val="1E940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3 кв 2019'!$F$4:$F$8</c:f>
              <c:strCache>
                <c:ptCount val="5"/>
                <c:pt idx="0">
                  <c:v>Арендные отношения</c:v>
                </c:pt>
                <c:pt idx="1">
                  <c:v>Развитие предпринимательской деятельности</c:v>
                </c:pt>
                <c:pt idx="2">
                  <c:v> Привлечение к административной ответственности</c:v>
                </c:pt>
                <c:pt idx="3">
                  <c:v>Право на предпринимательскую деятельность</c:v>
                </c:pt>
                <c:pt idx="4">
                  <c:v>Праздники. Памятные даты. Юбилеи</c:v>
                </c:pt>
              </c:strCache>
            </c:strRef>
          </c:cat>
          <c:val>
            <c:numRef>
              <c:f>'топ 3 кв 2019'!$H$4:$H$8</c:f>
              <c:numCache>
                <c:formatCode>General</c:formatCode>
                <c:ptCount val="5"/>
                <c:pt idx="0">
                  <c:v>95</c:v>
                </c:pt>
                <c:pt idx="1">
                  <c:v>152</c:v>
                </c:pt>
                <c:pt idx="2">
                  <c:v>13</c:v>
                </c:pt>
                <c:pt idx="3">
                  <c:v>28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488576"/>
        <c:axId val="154485440"/>
      </c:barChart>
      <c:catAx>
        <c:axId val="154488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54485440"/>
        <c:crosses val="autoZero"/>
        <c:auto val="1"/>
        <c:lblAlgn val="ctr"/>
        <c:lblOffset val="100"/>
        <c:noMultiLvlLbl val="0"/>
      </c:catAx>
      <c:valAx>
        <c:axId val="1544854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4488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/>
            </a:pPr>
            <a:r>
              <a:rPr lang="ru-RU" sz="1100"/>
              <a:t>Актуальные вопросы раздела "Оборона, безопасность, законность", шт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3762330729067036"/>
          <c:y val="0.2465494236127973"/>
          <c:w val="0.48244472690329426"/>
          <c:h val="0.606304300068218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'топ 3 кв 2019'!$G$41</c:f>
              <c:strCache>
                <c:ptCount val="1"/>
                <c:pt idx="0">
                  <c:v>3 кв 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3 кв 2019'!$F$42:$F$43</c:f>
              <c:strCache>
                <c:ptCount val="2"/>
                <c:pt idx="0">
                  <c:v> Государственная безопасность, борьба с терроризмом и экстремизмом</c:v>
                </c:pt>
                <c:pt idx="1">
                  <c:v>Памятники воинам, воинские захоронения, мемориалы</c:v>
                </c:pt>
              </c:strCache>
            </c:strRef>
          </c:cat>
          <c:val>
            <c:numRef>
              <c:f>'топ 3 кв 2019'!$G$42:$G$43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'топ 3 кв 2019'!$H$41</c:f>
              <c:strCache>
                <c:ptCount val="1"/>
                <c:pt idx="0">
                  <c:v>3 кв 2018</c:v>
                </c:pt>
              </c:strCache>
            </c:strRef>
          </c:tx>
          <c:spPr>
            <a:solidFill>
              <a:srgbClr val="1E940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3 кв 2019'!$F$42:$F$43</c:f>
              <c:strCache>
                <c:ptCount val="2"/>
                <c:pt idx="0">
                  <c:v> Государственная безопасность, борьба с терроризмом и экстремизмом</c:v>
                </c:pt>
                <c:pt idx="1">
                  <c:v>Памятники воинам, воинские захоронения, мемориалы</c:v>
                </c:pt>
              </c:strCache>
            </c:strRef>
          </c:cat>
          <c:val>
            <c:numRef>
              <c:f>'топ 3 кв 2019'!$H$42:$H$43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485832"/>
        <c:axId val="154486224"/>
      </c:barChart>
      <c:catAx>
        <c:axId val="154485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4486224"/>
        <c:crosses val="autoZero"/>
        <c:auto val="1"/>
        <c:lblAlgn val="ctr"/>
        <c:lblOffset val="100"/>
        <c:noMultiLvlLbl val="0"/>
      </c:catAx>
      <c:valAx>
        <c:axId val="154486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4485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882301219585"/>
          <c:y val="0.42281852926278957"/>
          <c:w val="0.15463619755718652"/>
          <c:h val="0.3959732007183312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таблицы!$AR$71:$AR$74</c:f>
              <c:strCache>
                <c:ptCount val="4"/>
                <c:pt idx="0">
                  <c:v>Тверская городская Дума</c:v>
                </c:pt>
                <c:pt idx="1">
                  <c:v>исполнительные органы государственной власти</c:v>
                </c:pt>
                <c:pt idx="2">
                  <c:v>Законодательное Собрание Тверской области</c:v>
                </c:pt>
                <c:pt idx="3">
                  <c:v>Прочие</c:v>
                </c:pt>
              </c:strCache>
            </c:strRef>
          </c:cat>
          <c:val>
            <c:numRef>
              <c:f>таблицы!$AS$71:$AS$74</c:f>
              <c:numCache>
                <c:formatCode>General</c:formatCode>
                <c:ptCount val="4"/>
                <c:pt idx="0">
                  <c:v>32</c:v>
                </c:pt>
                <c:pt idx="1">
                  <c:v>626</c:v>
                </c:pt>
                <c:pt idx="2">
                  <c:v>21</c:v>
                </c:pt>
                <c:pt idx="3">
                  <c:v>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обращений из прокуратуры, шт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'топ 3 кв 2019'!$G$88</c:f>
              <c:strCache>
                <c:ptCount val="1"/>
                <c:pt idx="0">
                  <c:v>итого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E39"/>
              </a:solidFill>
            </c:spPr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3 кв 2019'!$H$87:$I$87</c:f>
              <c:strCache>
                <c:ptCount val="2"/>
                <c:pt idx="0">
                  <c:v>3 кв 2018</c:v>
                </c:pt>
                <c:pt idx="1">
                  <c:v>3  кв 2019</c:v>
                </c:pt>
              </c:strCache>
            </c:strRef>
          </c:cat>
          <c:val>
            <c:numRef>
              <c:f>'топ 3 кв 2019'!$H$88:$I$88</c:f>
              <c:numCache>
                <c:formatCode>General</c:formatCode>
                <c:ptCount val="2"/>
                <c:pt idx="0">
                  <c:v>148</c:v>
                </c:pt>
                <c:pt idx="1">
                  <c:v>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487008"/>
        <c:axId val="154488968"/>
      </c:barChart>
      <c:catAx>
        <c:axId val="15448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4488968"/>
        <c:crosses val="autoZero"/>
        <c:auto val="1"/>
        <c:lblAlgn val="ctr"/>
        <c:lblOffset val="100"/>
        <c:noMultiLvlLbl val="0"/>
      </c:catAx>
      <c:valAx>
        <c:axId val="154488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487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0.41425</cdr:x>
      <cdr:y>0.91582</cdr:y>
    </cdr:from>
    <cdr:to>
      <cdr:x>0.41326</cdr:x>
      <cdr:y>0.91727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0.28036</cdr:x>
      <cdr:y>0.70302</cdr:y>
    </cdr:from>
    <cdr:to>
      <cdr:x>0.38403</cdr:x>
      <cdr:y>0.79107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7269" y="3213178"/>
          <a:ext cx="781052" cy="419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-18%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0.31469</cdr:x>
      <cdr:y>0.64056</cdr:y>
    </cdr:from>
    <cdr:to>
      <cdr:x>0.40951</cdr:x>
      <cdr:y>0.72887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98270" y="1939017"/>
          <a:ext cx="748393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-17%</a:t>
          </a:r>
        </a:p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0.1546</cdr:x>
      <cdr:y>0.42768</cdr:y>
    </cdr:from>
    <cdr:to>
      <cdr:x>0.22214</cdr:x>
      <cdr:y>0.49904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347" y="1529612"/>
          <a:ext cx="465855" cy="255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-20%</a:t>
          </a:r>
        </a:p>
      </cdr:txBody>
    </cdr:sp>
  </cdr:relSizeAnchor>
  <cdr:relSizeAnchor xmlns:cdr="http://schemas.openxmlformats.org/drawingml/2006/chartDrawing">
    <cdr:from>
      <cdr:x>0.41155</cdr:x>
      <cdr:y>0.43891</cdr:y>
    </cdr:from>
    <cdr:to>
      <cdr:x>0.46287</cdr:x>
      <cdr:y>0.49692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81795" y="1584176"/>
          <a:ext cx="434214" cy="20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-3%</a:t>
          </a:r>
        </a:p>
      </cdr:txBody>
    </cdr:sp>
  </cdr:relSizeAnchor>
  <cdr:relSizeAnchor xmlns:cdr="http://schemas.openxmlformats.org/drawingml/2006/chartDrawing">
    <cdr:from>
      <cdr:x>0.66689</cdr:x>
      <cdr:y>0.45886</cdr:y>
    </cdr:from>
    <cdr:to>
      <cdr:x>0.7325</cdr:x>
      <cdr:y>0.53024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42035" y="1656184"/>
          <a:ext cx="555076" cy="25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72%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0.83423</cdr:x>
      <cdr:y>0.76261</cdr:y>
    </cdr:from>
    <cdr:to>
      <cdr:x>0.88513</cdr:x>
      <cdr:y>0.8099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0.5984</cdr:x>
      <cdr:y>0.74321</cdr:y>
    </cdr:from>
    <cdr:to>
      <cdr:x>0.65075</cdr:x>
      <cdr:y>0.80432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0.22579</cdr:x>
      <cdr:y>0.47522</cdr:y>
    </cdr:from>
    <cdr:to>
      <cdr:x>0.29867</cdr:x>
      <cdr:y>0.51036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7785" y="2447925"/>
          <a:ext cx="42862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0.25656</cdr:x>
      <cdr:y>0.44933</cdr:y>
    </cdr:from>
    <cdr:to>
      <cdr:x>0.33269</cdr:x>
      <cdr:y>0.50851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08760" y="2314575"/>
          <a:ext cx="4476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-3%</a:t>
          </a:r>
        </a:p>
      </cdr:txBody>
    </cdr:sp>
  </cdr:relSizeAnchor>
  <cdr:relSizeAnchor xmlns:cdr="http://schemas.openxmlformats.org/drawingml/2006/chartDrawing">
    <cdr:from>
      <cdr:x>0.60641</cdr:x>
      <cdr:y>0.80769</cdr:y>
    </cdr:from>
    <cdr:to>
      <cdr:x>0.72303</cdr:x>
      <cdr:y>0.8432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66160" y="4160520"/>
          <a:ext cx="685800" cy="1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-78%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0.72292</cdr:x>
      <cdr:y>0.675</cdr:y>
    </cdr:from>
    <cdr:to>
      <cdr:x>0.83223</cdr:x>
      <cdr:y>0.76349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05175" y="1828800"/>
          <a:ext cx="495300" cy="271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38</a:t>
          </a:r>
          <a:r>
            <a:rPr lang="ru-RU" sz="1100" b="1" baseline="0"/>
            <a:t>%</a:t>
          </a:r>
          <a:endParaRPr lang="ru-RU" sz="1100" b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0.18943</cdr:x>
      <cdr:y>0.37358</cdr:y>
    </cdr:from>
    <cdr:to>
      <cdr:x>0.25979</cdr:x>
      <cdr:y>0.44781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0.48465</cdr:x>
      <cdr:y>0.45679</cdr:y>
    </cdr:from>
    <cdr:to>
      <cdr:x>0.54369</cdr:x>
      <cdr:y>0.51677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0.49398</cdr:x>
      <cdr:y>0.51813</cdr:y>
    </cdr:from>
    <cdr:to>
      <cdr:x>0.55831</cdr:x>
      <cdr:y>0.62162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67872" y="1380452"/>
          <a:ext cx="399522" cy="275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+ 1%</a:t>
          </a:r>
        </a:p>
      </cdr:txBody>
    </cdr:sp>
  </cdr:relSizeAnchor>
  <cdr:relSizeAnchor xmlns:cdr="http://schemas.openxmlformats.org/drawingml/2006/chartDrawing">
    <cdr:from>
      <cdr:x>0.49856</cdr:x>
      <cdr:y>0.78378</cdr:y>
    </cdr:from>
    <cdr:to>
      <cdr:x>0.57317</cdr:x>
      <cdr:y>0.89189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096344" y="2088232"/>
          <a:ext cx="46336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-3%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квартале 2019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endParaRPr lang="ru-RU" sz="2000" dirty="0"/>
          </a:p>
          <a:p>
            <a:pPr>
              <a:buFont typeface="Wingdings" pitchFamily="2" charset="2"/>
              <a:buChar char="q"/>
            </a:pPr>
            <a:endParaRPr lang="ru-RU" sz="2000" dirty="0" smtClean="0"/>
          </a:p>
          <a:p>
            <a:pPr>
              <a:buFont typeface="Wingdings" pitchFamily="2" charset="2"/>
              <a:buChar char="q"/>
            </a:pPr>
            <a:endParaRPr lang="ru-RU" sz="2000" dirty="0"/>
          </a:p>
          <a:p>
            <a:pPr>
              <a:buFont typeface="Wingdings" pitchFamily="2" charset="2"/>
              <a:buChar char="q"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10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49787" y="692696"/>
            <a:ext cx="7076473" cy="64807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обращений, перенаправленных из организаций в Администрацию города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933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654689"/>
              </p:ext>
            </p:extLst>
          </p:nvPr>
        </p:nvGraphicFramePr>
        <p:xfrm>
          <a:off x="1259632" y="1700808"/>
          <a:ext cx="72008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612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620689"/>
            <a:ext cx="7722046" cy="26898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Обращения, поступившие из Прокуратуры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7582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585782"/>
              </p:ext>
            </p:extLst>
          </p:nvPr>
        </p:nvGraphicFramePr>
        <p:xfrm>
          <a:off x="558345" y="1052736"/>
          <a:ext cx="3581607" cy="210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980728"/>
            <a:ext cx="4503489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764934"/>
              </p:ext>
            </p:extLst>
          </p:nvPr>
        </p:nvGraphicFramePr>
        <p:xfrm>
          <a:off x="268333" y="3573016"/>
          <a:ext cx="8607334" cy="268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737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12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933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9290" y="640378"/>
            <a:ext cx="7076473" cy="412358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поступивших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Администрацию города за 9 месяцев 2019 и 2018 годов нарастающим итогом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249957"/>
              </p:ext>
            </p:extLst>
          </p:nvPr>
        </p:nvGraphicFramePr>
        <p:xfrm>
          <a:off x="1214766" y="1124744"/>
          <a:ext cx="6814329" cy="2467710"/>
        </p:xfrm>
        <a:graphic>
          <a:graphicData uri="http://schemas.openxmlformats.org/drawingml/2006/table">
            <a:tbl>
              <a:tblPr/>
              <a:tblGrid>
                <a:gridCol w="1137430"/>
                <a:gridCol w="696803"/>
                <a:gridCol w="840263"/>
                <a:gridCol w="696803"/>
                <a:gridCol w="696803"/>
                <a:gridCol w="686557"/>
                <a:gridCol w="748039"/>
                <a:gridCol w="625074"/>
                <a:gridCol w="686557"/>
              </a:tblGrid>
              <a:tr h="352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период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 кв 2019 года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 кв 2019 года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 кв 2019 года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 кв 2018 года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 кв 2018 года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 кв 2018 года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динамика 2019 к 2018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динамика , 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8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количество поступивших обращений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2290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2193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2643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1663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2469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3213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2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итого  год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7126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7345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-219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-3%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2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период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 кв 2019 года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 кв 2019 года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 кв 2019 года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 кв 2018 года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2 кв 2018 года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3 кв 2018 года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динамика 2019 к 2018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динамика, 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514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количество вопросов, поднятых в обращениях 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2571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2637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2844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1820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2721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3439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2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итого  год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8052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7980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7425" marR="7425" marT="74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7425" marR="7425" marT="74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761352"/>
              </p:ext>
            </p:extLst>
          </p:nvPr>
        </p:nvGraphicFramePr>
        <p:xfrm>
          <a:off x="1619672" y="3645024"/>
          <a:ext cx="621051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4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71600" y="548680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5" y="2708920"/>
            <a:ext cx="7632849" cy="72008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14456" y="21359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2723" y="4437112"/>
            <a:ext cx="3493253" cy="172819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 в администрацию города Твери поступило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2643 обращения,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что на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570 обращений (18 %) меньше,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чем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3квартале 2018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(3213).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90239" y="4437112"/>
            <a:ext cx="3456384" cy="172819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общем количестве обращений жителями города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поставлено 2844 вопроса, что на 585 (17%) меньше, чем в аналогичном периоде 2018 года (3439).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752546"/>
              </p:ext>
            </p:extLst>
          </p:nvPr>
        </p:nvGraphicFramePr>
        <p:xfrm>
          <a:off x="476002" y="1052736"/>
          <a:ext cx="3879974" cy="314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168578"/>
              </p:ext>
            </p:extLst>
          </p:nvPr>
        </p:nvGraphicFramePr>
        <p:xfrm>
          <a:off x="4755995" y="1052736"/>
          <a:ext cx="421837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160883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686635"/>
              </p:ext>
            </p:extLst>
          </p:nvPr>
        </p:nvGraphicFramePr>
        <p:xfrm>
          <a:off x="514141" y="1412776"/>
          <a:ext cx="8460224" cy="360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641961"/>
              </p:ext>
            </p:extLst>
          </p:nvPr>
        </p:nvGraphicFramePr>
        <p:xfrm>
          <a:off x="825625" y="1196752"/>
          <a:ext cx="7858760" cy="497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2542" y="5517232"/>
            <a:ext cx="7272808" cy="79208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отмечается уменьшение количества обращений в разделах: «Государство, общество, политика»,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Экономика» и увеличение количества обращений в разделе «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Жилищно-коммунальная сфера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».</a:t>
            </a:r>
            <a:endParaRPr lang="ru-RU" sz="12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18975"/>
              </p:ext>
            </p:extLst>
          </p:nvPr>
        </p:nvGraphicFramePr>
        <p:xfrm>
          <a:off x="1362517" y="1196752"/>
          <a:ext cx="6754718" cy="406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622628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вопросы раздела "Экономика"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23" y="1124744"/>
            <a:ext cx="7780337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71" y="3284984"/>
            <a:ext cx="7748389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79290" y="620687"/>
            <a:ext cx="7416824" cy="288033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раздела "Жилищно-коммунальная сфера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5" y="944724"/>
            <a:ext cx="7780337" cy="199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5" y="2996952"/>
            <a:ext cx="823201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62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69269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Актуальные вопросы раздела "Социальная сфера" 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47" y="1340768"/>
            <a:ext cx="778033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6" y="2839988"/>
            <a:ext cx="818351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56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93803" y="620688"/>
            <a:ext cx="7076473" cy="64807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разделов 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Государство, общество, политика», "Оборона, безопасность, законность"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3" y="1484784"/>
            <a:ext cx="42734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46" y="1484784"/>
            <a:ext cx="417152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009706"/>
              </p:ext>
            </p:extLst>
          </p:nvPr>
        </p:nvGraphicFramePr>
        <p:xfrm>
          <a:off x="168413" y="2636912"/>
          <a:ext cx="441993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03187"/>
              </p:ext>
            </p:extLst>
          </p:nvPr>
        </p:nvGraphicFramePr>
        <p:xfrm>
          <a:off x="4572000" y="2708920"/>
          <a:ext cx="439002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418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10783</TotalTime>
  <Words>469</Words>
  <Application>Microsoft Office PowerPoint</Application>
  <PresentationFormat>Экран (4:3)</PresentationFormat>
  <Paragraphs>129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Cyr</vt:lpstr>
      <vt:lpstr>Calibri</vt:lpstr>
      <vt:lpstr>Segoe UI</vt:lpstr>
      <vt:lpstr>Times New Roman</vt:lpstr>
      <vt:lpstr>Wingdings</vt:lpstr>
      <vt:lpstr>Тема Office</vt:lpstr>
      <vt:lpstr>Презентация PowerPoint</vt:lpstr>
      <vt:lpstr>Количество поступивших обращений и вопросов</vt:lpstr>
      <vt:lpstr>Количество обращений по каналам поступления</vt:lpstr>
      <vt:lpstr>Количество коллективных и повторных обращений</vt:lpstr>
      <vt:lpstr>Распределение обращений граждан по разделам Общероссийского классификатора</vt:lpstr>
      <vt:lpstr>Актуальные вопросы раздела "Экономика"</vt:lpstr>
      <vt:lpstr>Актуальные вопросы раздела "Жилищно-коммунальная сфера»</vt:lpstr>
      <vt:lpstr>Актуальные вопросы раздела "Социальная сфера" </vt:lpstr>
      <vt:lpstr>Актуальные вопросы разделов  "Государство, общество, политика», "Оборона, безопасность, законность" </vt:lpstr>
      <vt:lpstr>Структура обращений, перенаправленных из организаций в Администрацию города</vt:lpstr>
      <vt:lpstr>Обращения, поступившие из Прокуратуры</vt:lpstr>
      <vt:lpstr>Динамика поступивших обращений в Администрацию города за 9 месяцев 2019 и 2018 годов нарастающим итогом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Масленникова Елена Васильевна</cp:lastModifiedBy>
  <cp:revision>279</cp:revision>
  <cp:lastPrinted>2019-08-02T13:12:57Z</cp:lastPrinted>
  <dcterms:created xsi:type="dcterms:W3CDTF">2017-03-22T12:13:20Z</dcterms:created>
  <dcterms:modified xsi:type="dcterms:W3CDTF">2021-04-13T08:47:59Z</dcterms:modified>
</cp:coreProperties>
</file>