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320" r:id="rId3"/>
    <p:sldId id="338" r:id="rId4"/>
    <p:sldId id="326" r:id="rId5"/>
    <p:sldId id="328" r:id="rId6"/>
    <p:sldId id="329" r:id="rId7"/>
    <p:sldId id="330" r:id="rId8"/>
    <p:sldId id="331" r:id="rId9"/>
    <p:sldId id="332" r:id="rId10"/>
    <p:sldId id="333" r:id="rId11"/>
    <p:sldId id="343" r:id="rId12"/>
    <p:sldId id="335" r:id="rId13"/>
    <p:sldId id="345" r:id="rId14"/>
    <p:sldId id="346" r:id="rId15"/>
    <p:sldId id="347" r:id="rId16"/>
    <p:sldId id="349" r:id="rId17"/>
    <p:sldId id="348" r:id="rId18"/>
    <p:sldId id="350" r:id="rId19"/>
    <p:sldId id="341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95B"/>
    <a:srgbClr val="3D7327"/>
    <a:srgbClr val="FFFFFF"/>
    <a:srgbClr val="E4960A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7;&#1080;&#1083;&#1072;&#1077;&#1074;&#1072;\&#1086;&#1073;&#1088;&#1072;&#1097;&#1077;&#1085;&#1080;&#1103;\4%20&#1082;&#1074;\&#1086;&#1090;&#1095;&#1077;&#1090;%20&#1087;&#1086;&#1083;&#1085;&#1099;&#1081;%202018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поступивших обращений во 4 квартале </a:t>
            </a:r>
            <a:r>
              <a:rPr lang="ru-RU" sz="1400" baseline="0"/>
              <a:t>по годам, шт</a:t>
            </a:r>
          </a:p>
          <a:p>
            <a:pPr>
              <a:defRPr sz="1400"/>
            </a:pPr>
            <a:endParaRPr lang="ru-RU" sz="1400"/>
          </a:p>
        </c:rich>
      </c:tx>
      <c:layout>
        <c:manualLayout>
          <c:xMode val="edge"/>
          <c:yMode val="edge"/>
          <c:x val="0.12981804382885873"/>
          <c:y val="1.816504554577736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16031924580856E-2"/>
          <c:y val="0.2616805051957060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A249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2464*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4 кв 2018 года</c:v>
                </c:pt>
                <c:pt idx="1">
                  <c:v>4 кв 2017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2464</c:v>
                </c:pt>
                <c:pt idx="1">
                  <c:v>2336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898984"/>
        <c:axId val="157903296"/>
        <c:axId val="0"/>
      </c:bar3DChart>
      <c:catAx>
        <c:axId val="15789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7903296"/>
        <c:crosses val="autoZero"/>
        <c:auto val="1"/>
        <c:lblAlgn val="ctr"/>
        <c:lblOffset val="100"/>
        <c:noMultiLvlLbl val="0"/>
      </c:catAx>
      <c:valAx>
        <c:axId val="157903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7898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94725016699391"/>
          <c:y val="7.6937609228167003E-2"/>
          <c:w val="0.59654946730630398"/>
          <c:h val="0.83100347706727784"/>
        </c:manualLayout>
      </c:layout>
      <c:radarChart>
        <c:radarStyle val="marker"/>
        <c:varyColors val="0"/>
        <c:ser>
          <c:idx val="0"/>
          <c:order val="0"/>
          <c:tx>
            <c:v>2018 год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5424164524421594E-2"/>
                  <c:y val="-1.0400416016640665E-2"/>
                </c:manualLayout>
              </c:layout>
              <c:spPr>
                <a:solidFill>
                  <a:srgbClr val="FFC0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844901456726647E-2"/>
                  <c:y val="-9.5493873447684112E-3"/>
                </c:manualLayout>
              </c:layout>
              <c:spPr>
                <a:solidFill>
                  <a:srgbClr val="FFC0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127677806341048E-2"/>
                  <c:y val="-3.5810202542881545E-2"/>
                </c:manualLayout>
              </c:layout>
              <c:spPr>
                <a:solidFill>
                  <a:srgbClr val="FFC0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710368466152529E-2"/>
                  <c:y val="2.704108164326573E-2"/>
                </c:manualLayout>
              </c:layout>
              <c:spPr>
                <a:solidFill>
                  <a:srgbClr val="FFC0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год!$H$15:$H$19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год!$I$15:$I$19</c:f>
              <c:numCache>
                <c:formatCode>General</c:formatCode>
                <c:ptCount val="5"/>
                <c:pt idx="0">
                  <c:v>1068</c:v>
                </c:pt>
                <c:pt idx="1">
                  <c:v>1070</c:v>
                </c:pt>
                <c:pt idx="2">
                  <c:v>5870</c:v>
                </c:pt>
                <c:pt idx="3">
                  <c:v>171</c:v>
                </c:pt>
                <c:pt idx="4">
                  <c:v>2317</c:v>
                </c:pt>
              </c:numCache>
            </c:numRef>
          </c:val>
        </c:ser>
        <c:ser>
          <c:idx val="1"/>
          <c:order val="1"/>
          <c:tx>
            <c:v>2017 год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Pt>
            <c:idx val="0"/>
            <c:bubble3D val="0"/>
          </c:dPt>
          <c:dLbls>
            <c:dLbl>
              <c:idx val="0"/>
              <c:layout>
                <c:manualLayout>
                  <c:x val="1.8851756640959727E-2"/>
                  <c:y val="3.3800860695845154E-2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8834618680377042E-2"/>
                  <c:y val="-4.2972243051457852E-2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37960582691287E-3"/>
                  <c:y val="-2.3944214461491847E-2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989717223650387E-2"/>
                  <c:y val="-2.1486121525728926E-2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5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год!$H$15:$H$19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год!$J$15:$J$19</c:f>
              <c:numCache>
                <c:formatCode>General</c:formatCode>
                <c:ptCount val="5"/>
                <c:pt idx="0">
                  <c:v>984</c:v>
                </c:pt>
                <c:pt idx="1">
                  <c:v>786</c:v>
                </c:pt>
                <c:pt idx="2">
                  <c:v>5173</c:v>
                </c:pt>
                <c:pt idx="3">
                  <c:v>130</c:v>
                </c:pt>
                <c:pt idx="4">
                  <c:v>2718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9283456"/>
        <c:axId val="549280320"/>
      </c:radarChart>
      <c:catAx>
        <c:axId val="54928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549280320"/>
        <c:crosses val="autoZero"/>
        <c:auto val="0"/>
        <c:lblAlgn val="ctr"/>
        <c:lblOffset val="100"/>
        <c:noMultiLvlLbl val="0"/>
      </c:catAx>
      <c:valAx>
        <c:axId val="5492803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4928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15674486704593"/>
          <c:y val="0.43433945756780401"/>
          <c:w val="0.1685604787833398"/>
          <c:h val="0.17634917857490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год!$B$45</c:f>
              <c:strCache>
                <c:ptCount val="1"/>
                <c:pt idx="0">
                  <c:v> 2018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год!$A$46:$A$50</c:f>
              <c:strCache>
                <c:ptCount val="5"/>
                <c:pt idx="0">
                  <c:v>меры приняты/поддержано</c:v>
                </c:pt>
                <c:pt idx="1">
                  <c:v>раъзяснено</c:v>
                </c:pt>
                <c:pt idx="2">
                  <c:v>не поддержано</c:v>
                </c:pt>
                <c:pt idx="3">
                  <c:v>дооптвет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год!$B$46:$B$50</c:f>
              <c:numCache>
                <c:formatCode>General</c:formatCode>
                <c:ptCount val="5"/>
                <c:pt idx="0">
                  <c:v>872</c:v>
                </c:pt>
                <c:pt idx="1">
                  <c:v>6771</c:v>
                </c:pt>
                <c:pt idx="2">
                  <c:v>28</c:v>
                </c:pt>
                <c:pt idx="3">
                  <c:v>370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год!$C$45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год!$A$46:$A$50</c:f>
              <c:strCache>
                <c:ptCount val="5"/>
                <c:pt idx="0">
                  <c:v>меры приняты/поддержано</c:v>
                </c:pt>
                <c:pt idx="1">
                  <c:v>раъзяснено</c:v>
                </c:pt>
                <c:pt idx="2">
                  <c:v>не поддержано</c:v>
                </c:pt>
                <c:pt idx="3">
                  <c:v>дооптвет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год!$C$46:$C$50</c:f>
              <c:numCache>
                <c:formatCode>General</c:formatCode>
                <c:ptCount val="5"/>
                <c:pt idx="0">
                  <c:v>711</c:v>
                </c:pt>
                <c:pt idx="1">
                  <c:v>7674</c:v>
                </c:pt>
                <c:pt idx="2">
                  <c:v>8</c:v>
                </c:pt>
                <c:pt idx="3">
                  <c:v>89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49277184"/>
        <c:axId val="549277576"/>
      </c:barChart>
      <c:catAx>
        <c:axId val="54927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49277576"/>
        <c:crosses val="autoZero"/>
        <c:auto val="1"/>
        <c:lblAlgn val="ctr"/>
        <c:lblOffset val="100"/>
        <c:noMultiLvlLbl val="0"/>
      </c:catAx>
      <c:valAx>
        <c:axId val="5492775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549277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год'!$R$1</c:f>
              <c:strCache>
                <c:ptCount val="1"/>
                <c:pt idx="0">
                  <c:v>итого 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год'!$Q$2:$Q$14</c:f>
              <c:strCache>
                <c:ptCount val="13"/>
                <c:pt idx="0">
                  <c:v>Благоустройство городов и поселков. Обустройство придомовых территорий</c:v>
                </c:pt>
                <c:pt idx="1">
                  <c:v>Дорожное хозяйство</c:v>
                </c:pt>
                <c:pt idx="2">
                  <c:v>Транспортное обслуживание населения </c:v>
                </c:pt>
                <c:pt idx="3">
                  <c:v>Градостроительство. Архитектура и проектирование</c:v>
                </c:pt>
                <c:pt idx="4">
                  <c:v>Улучшение жилищных условий</c:v>
                </c:pt>
                <c:pt idx="5">
                  <c:v>Предоставление коммунальных услуг ненадлежащего качества (водоснабжение, отопление, канализация)</c:v>
                </c:pt>
                <c:pt idx="6">
                  <c:v>Содержание общего имущества </c:v>
                </c:pt>
                <c:pt idx="7">
                  <c:v>Социальное обеспечение, материальная помощь </c:v>
                </c:pt>
                <c:pt idx="8">
                  <c:v>Детские дошкольные воспитательные учреждения, получение места </c:v>
                </c:pt>
                <c:pt idx="9">
                  <c:v> Торговля. Размещение торговых точек</c:v>
                </c:pt>
                <c:pt idx="10">
                  <c:v> Борьба с антисанитарией. Уборка мусора</c:v>
                </c:pt>
                <c:pt idx="11">
                  <c:v> Арендные отношения</c:v>
                </c:pt>
                <c:pt idx="12">
                  <c:v>Обследование жилого фонда на предмет пригодности для проживания (ветхое и аварийное жилье)</c:v>
                </c:pt>
              </c:strCache>
            </c:strRef>
          </c:cat>
          <c:val>
            <c:numRef>
              <c:f>'топ год'!$R$2:$R$14</c:f>
              <c:numCache>
                <c:formatCode>General</c:formatCode>
                <c:ptCount val="13"/>
                <c:pt idx="0">
                  <c:v>1664</c:v>
                </c:pt>
                <c:pt idx="1">
                  <c:v>1318</c:v>
                </c:pt>
                <c:pt idx="2">
                  <c:v>828</c:v>
                </c:pt>
                <c:pt idx="3">
                  <c:v>631</c:v>
                </c:pt>
                <c:pt idx="4">
                  <c:v>450</c:v>
                </c:pt>
                <c:pt idx="5">
                  <c:v>364</c:v>
                </c:pt>
                <c:pt idx="6">
                  <c:v>354</c:v>
                </c:pt>
                <c:pt idx="7">
                  <c:v>301</c:v>
                </c:pt>
                <c:pt idx="8">
                  <c:v>290</c:v>
                </c:pt>
                <c:pt idx="9">
                  <c:v>268</c:v>
                </c:pt>
                <c:pt idx="10">
                  <c:v>263</c:v>
                </c:pt>
                <c:pt idx="11">
                  <c:v>223</c:v>
                </c:pt>
                <c:pt idx="12">
                  <c:v>125</c:v>
                </c:pt>
              </c:numCache>
            </c:numRef>
          </c:val>
        </c:ser>
        <c:ser>
          <c:idx val="1"/>
          <c:order val="1"/>
          <c:tx>
            <c:strRef>
              <c:f>'топ год'!$S$1</c:f>
              <c:strCache>
                <c:ptCount val="1"/>
                <c:pt idx="0">
                  <c:v>итого 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год'!$Q$2:$Q$14</c:f>
              <c:strCache>
                <c:ptCount val="13"/>
                <c:pt idx="0">
                  <c:v>Благоустройство городов и поселков. Обустройство придомовых территорий</c:v>
                </c:pt>
                <c:pt idx="1">
                  <c:v>Дорожное хозяйство</c:v>
                </c:pt>
                <c:pt idx="2">
                  <c:v>Транспортное обслуживание населения </c:v>
                </c:pt>
                <c:pt idx="3">
                  <c:v>Градостроительство. Архитектура и проектирование</c:v>
                </c:pt>
                <c:pt idx="4">
                  <c:v>Улучшение жилищных условий</c:v>
                </c:pt>
                <c:pt idx="5">
                  <c:v>Предоставление коммунальных услуг ненадлежащего качества (водоснабжение, отопление, канализация)</c:v>
                </c:pt>
                <c:pt idx="6">
                  <c:v>Содержание общего имущества </c:v>
                </c:pt>
                <c:pt idx="7">
                  <c:v>Социальное обеспечение, материальная помощь </c:v>
                </c:pt>
                <c:pt idx="8">
                  <c:v>Детские дошкольные воспитательные учреждения, получение места </c:v>
                </c:pt>
                <c:pt idx="9">
                  <c:v> Торговля. Размещение торговых точек</c:v>
                </c:pt>
                <c:pt idx="10">
                  <c:v> Борьба с антисанитарией. Уборка мусора</c:v>
                </c:pt>
                <c:pt idx="11">
                  <c:v> Арендные отношения</c:v>
                </c:pt>
                <c:pt idx="12">
                  <c:v>Обследование жилого фонда на предмет пригодности для проживания (ветхое и аварийное жилье)</c:v>
                </c:pt>
              </c:strCache>
            </c:strRef>
          </c:cat>
          <c:val>
            <c:numRef>
              <c:f>'топ год'!$S$2:$S$14</c:f>
              <c:numCache>
                <c:formatCode>General</c:formatCode>
                <c:ptCount val="13"/>
                <c:pt idx="0">
                  <c:v>1923</c:v>
                </c:pt>
                <c:pt idx="1">
                  <c:v>977</c:v>
                </c:pt>
                <c:pt idx="2">
                  <c:v>796</c:v>
                </c:pt>
                <c:pt idx="3">
                  <c:v>412</c:v>
                </c:pt>
                <c:pt idx="4">
                  <c:v>467</c:v>
                </c:pt>
                <c:pt idx="5">
                  <c:v>529</c:v>
                </c:pt>
                <c:pt idx="6">
                  <c:v>273</c:v>
                </c:pt>
                <c:pt idx="7">
                  <c:v>292</c:v>
                </c:pt>
                <c:pt idx="8">
                  <c:v>241</c:v>
                </c:pt>
                <c:pt idx="9">
                  <c:v>186</c:v>
                </c:pt>
                <c:pt idx="10">
                  <c:v>102</c:v>
                </c:pt>
                <c:pt idx="11">
                  <c:v>173</c:v>
                </c:pt>
                <c:pt idx="12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109728"/>
        <c:axId val="552105416"/>
      </c:barChart>
      <c:catAx>
        <c:axId val="552109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52105416"/>
        <c:crosses val="autoZero"/>
        <c:auto val="1"/>
        <c:lblAlgn val="ctr"/>
        <c:lblOffset val="100"/>
        <c:noMultiLvlLbl val="0"/>
      </c:catAx>
      <c:valAx>
        <c:axId val="552105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52109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обращений из прокуратуры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2018 год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'топ 4 2018'!$H$113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</c:ser>
        <c:ser>
          <c:idx val="1"/>
          <c:order val="1"/>
          <c:tx>
            <c:v>2017 год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'топ 4 2018'!$I$113</c:f>
              <c:numCache>
                <c:formatCode>General</c:formatCode>
                <c:ptCount val="1"/>
                <c:pt idx="0">
                  <c:v>584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box"/>
        <c:axId val="552108160"/>
        <c:axId val="552105808"/>
        <c:axId val="0"/>
      </c:bar3DChart>
      <c:catAx>
        <c:axId val="552108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2105808"/>
        <c:crosses val="autoZero"/>
        <c:auto val="1"/>
        <c:lblAlgn val="ctr"/>
        <c:lblOffset val="100"/>
        <c:noMultiLvlLbl val="0"/>
      </c:catAx>
      <c:valAx>
        <c:axId val="552105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52108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вопросов, поднятых в обращениях во 4 квартале по годам ,</a:t>
            </a:r>
            <a:r>
              <a:rPr lang="ru-RU" sz="1400" baseline="0"/>
              <a:t> шт</a:t>
            </a:r>
            <a:endParaRPr lang="ru-RU" sz="1400"/>
          </a:p>
        </c:rich>
      </c:tx>
      <c:layout>
        <c:manualLayout>
          <c:xMode val="edge"/>
          <c:yMode val="edge"/>
          <c:x val="0.12966069458708965"/>
          <c:y val="1.388882117289518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A249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4 кв 2018 года</c:v>
                </c:pt>
                <c:pt idx="1">
                  <c:v>4 кв 2017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2602</c:v>
                </c:pt>
                <c:pt idx="1">
                  <c:v>2475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903688"/>
        <c:axId val="157899376"/>
        <c:axId val="0"/>
      </c:bar3DChart>
      <c:catAx>
        <c:axId val="157903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7899376"/>
        <c:crosses val="autoZero"/>
        <c:auto val="1"/>
        <c:lblAlgn val="ctr"/>
        <c:lblOffset val="100"/>
        <c:noMultiLvlLbl val="0"/>
      </c:catAx>
      <c:valAx>
        <c:axId val="15789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903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динамика обращений и вопросов в обращениях по годам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таблицы!$AD$68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таблицы!$AE$68:$AF$68</c:f>
              <c:numCache>
                <c:formatCode>General</c:formatCode>
                <c:ptCount val="2"/>
                <c:pt idx="0">
                  <c:v>9256</c:v>
                </c:pt>
                <c:pt idx="1">
                  <c:v>9809</c:v>
                </c:pt>
              </c:numCache>
            </c:numRef>
          </c:val>
        </c:ser>
        <c:ser>
          <c:idx val="1"/>
          <c:order val="1"/>
          <c:tx>
            <c:strRef>
              <c:f>таблицы!$AD$69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0913295968975328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таблицы!$AE$69:$AF$69</c:f>
              <c:numCache>
                <c:formatCode>General</c:formatCode>
                <c:ptCount val="2"/>
                <c:pt idx="0">
                  <c:v>9791</c:v>
                </c:pt>
                <c:pt idx="1">
                  <c:v>10496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904472"/>
        <c:axId val="157900160"/>
      </c:barChart>
      <c:catAx>
        <c:axId val="157904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7900160"/>
        <c:crosses val="autoZero"/>
        <c:auto val="1"/>
        <c:lblAlgn val="ctr"/>
        <c:lblOffset val="100"/>
        <c:noMultiLvlLbl val="0"/>
      </c:catAx>
      <c:valAx>
        <c:axId val="15790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904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76715410573682"/>
          <c:y val="0.41350311336605938"/>
          <c:w val="0.33830901906492461"/>
          <c:h val="0.2891867909816712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количество обращений по каналу поступления в 4 квартале, шт</a:t>
            </a:r>
          </a:p>
        </c:rich>
      </c:tx>
      <c:layout>
        <c:manualLayout>
          <c:xMode val="edge"/>
          <c:yMode val="edge"/>
          <c:x val="0.1747246053198574"/>
          <c:y val="2.0000134254317955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4 квартал 2017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2204</c:v>
                </c:pt>
                <c:pt idx="1">
                  <c:v>69</c:v>
                </c:pt>
                <c:pt idx="2">
                  <c:v>63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4 квартал 2018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2311</c:v>
                </c:pt>
                <c:pt idx="1">
                  <c:v>72</c:v>
                </c:pt>
                <c:pt idx="2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900552"/>
        <c:axId val="157902904"/>
      </c:barChart>
      <c:catAx>
        <c:axId val="157900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7902904"/>
        <c:crosses val="autoZero"/>
        <c:auto val="1"/>
        <c:lblAlgn val="ctr"/>
        <c:lblOffset val="100"/>
        <c:noMultiLvlLbl val="0"/>
      </c:catAx>
      <c:valAx>
        <c:axId val="1579029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7900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38020710364871"/>
          <c:y val="0.47000875315120538"/>
          <c:w val="0.13332162965671138"/>
          <c:h val="0.2849154973336227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Актуальные вопросы раздела "Социальная сфера", шт</a:t>
            </a:r>
          </a:p>
        </c:rich>
      </c:tx>
      <c:layout>
        <c:manualLayout>
          <c:xMode val="edge"/>
          <c:yMode val="edge"/>
          <c:x val="0.25503172957472847"/>
          <c:y val="2.7777777777777776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4 кв 2018</c:v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4 2018'!$G$17:$G$22</c:f>
              <c:strCache>
                <c:ptCount val="6"/>
                <c:pt idx="0">
                  <c:v>Социальное обеспечение, материальная помощь многодетным, пенсионерам и малообеспеченным слоям населения</c:v>
                </c:pt>
                <c:pt idx="1">
                  <c:v> Получение места в детских дошкольных воспитательных учреждениях</c:v>
                </c:pt>
                <c:pt idx="2">
                  <c:v>Детские дошкольные воспитательные учреждения</c:v>
                </c:pt>
                <c:pt idx="3">
                  <c:v>Государственные общеобразовательные школы, кадетские и иные образовательные учреждения</c:v>
                </c:pt>
                <c:pt idx="4">
                  <c:v>Детские дошкольные воспитательные учреждения</c:v>
                </c:pt>
                <c:pt idx="5">
                  <c:v>Государственные общеобразовательные школы, кадетские и иные образовательные учреждения</c:v>
                </c:pt>
              </c:strCache>
            </c:strRef>
          </c:cat>
          <c:val>
            <c:numRef>
              <c:f>'топ 4 2018'!$H$17:$H$22</c:f>
              <c:numCache>
                <c:formatCode>General</c:formatCode>
                <c:ptCount val="6"/>
                <c:pt idx="0">
                  <c:v>78</c:v>
                </c:pt>
                <c:pt idx="1">
                  <c:v>25</c:v>
                </c:pt>
                <c:pt idx="2">
                  <c:v>18</c:v>
                </c:pt>
                <c:pt idx="3">
                  <c:v>11</c:v>
                </c:pt>
                <c:pt idx="4">
                  <c:v>18</c:v>
                </c:pt>
                <c:pt idx="5">
                  <c:v>11</c:v>
                </c:pt>
              </c:numCache>
            </c:numRef>
          </c:val>
        </c:ser>
        <c:ser>
          <c:idx val="1"/>
          <c:order val="1"/>
          <c:tx>
            <c:v>4 кв 2017</c:v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4 2018'!$G$17:$G$22</c:f>
              <c:strCache>
                <c:ptCount val="6"/>
                <c:pt idx="0">
                  <c:v>Социальное обеспечение, материальная помощь многодетным, пенсионерам и малообеспеченным слоям населения</c:v>
                </c:pt>
                <c:pt idx="1">
                  <c:v> Получение места в детских дошкольных воспитательных учреждениях</c:v>
                </c:pt>
                <c:pt idx="2">
                  <c:v>Детские дошкольные воспитательные учреждения</c:v>
                </c:pt>
                <c:pt idx="3">
                  <c:v>Государственные общеобразовательные школы, кадетские и иные образовательные учреждения</c:v>
                </c:pt>
                <c:pt idx="4">
                  <c:v>Детские дошкольные воспитательные учреждения</c:v>
                </c:pt>
                <c:pt idx="5">
                  <c:v>Государственные общеобразовательные школы, кадетские и иные образовательные учреждения</c:v>
                </c:pt>
              </c:strCache>
            </c:strRef>
          </c:cat>
          <c:val>
            <c:numRef>
              <c:f>'топ 4 2018'!$I$17:$I$22</c:f>
              <c:numCache>
                <c:formatCode>General</c:formatCode>
                <c:ptCount val="6"/>
                <c:pt idx="0">
                  <c:v>104</c:v>
                </c:pt>
                <c:pt idx="1">
                  <c:v>12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622728"/>
        <c:axId val="108623512"/>
      </c:barChart>
      <c:catAx>
        <c:axId val="108622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8623512"/>
        <c:crosses val="autoZero"/>
        <c:auto val="1"/>
        <c:lblAlgn val="ctr"/>
        <c:lblOffset val="100"/>
        <c:noMultiLvlLbl val="0"/>
      </c:catAx>
      <c:valAx>
        <c:axId val="1086235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8622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b="1" i="0" baseline="0">
                <a:effectLst/>
              </a:rPr>
              <a:t>Актуальные вопросы раздела "Оборона, безопасность, законность", шт</a:t>
            </a:r>
            <a:endParaRPr lang="ru-RU" sz="1400">
              <a:effectLst/>
            </a:endParaRPr>
          </a:p>
        </c:rich>
      </c:tx>
      <c:layout>
        <c:manualLayout>
          <c:xMode val="edge"/>
          <c:yMode val="edge"/>
          <c:x val="0.19216123353088896"/>
          <c:y val="3.3224607766500595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4 2018'!$H$47</c:f>
              <c:strCache>
                <c:ptCount val="1"/>
                <c:pt idx="0">
                  <c:v>4 кв 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4 2018'!$G$48:$G$51</c:f>
              <c:strCache>
                <c:ptCount val="4"/>
                <c:pt idx="0">
                  <c:v>Органы ЗАГСА</c:v>
                </c:pt>
                <c:pt idx="1">
                  <c:v>Порядок рассмотрения дела в суде</c:v>
                </c:pt>
                <c:pt idx="2">
                  <c:v>Памятники воинам, воинские захоронения, мемориалы</c:v>
                </c:pt>
                <c:pt idx="3">
                  <c:v>Привлечение к административной ответственности</c:v>
                </c:pt>
              </c:strCache>
            </c:strRef>
          </c:cat>
          <c:val>
            <c:numRef>
              <c:f>'топ 4 2018'!$H$48:$H$51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'топ 4 2018'!$I$47</c:f>
              <c:strCache>
                <c:ptCount val="1"/>
                <c:pt idx="0">
                  <c:v>4 кв 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4 2018'!$G$48:$G$51</c:f>
              <c:strCache>
                <c:ptCount val="4"/>
                <c:pt idx="0">
                  <c:v>Органы ЗАГСА</c:v>
                </c:pt>
                <c:pt idx="1">
                  <c:v>Порядок рассмотрения дела в суде</c:v>
                </c:pt>
                <c:pt idx="2">
                  <c:v>Памятники воинам, воинские захоронения, мемориалы</c:v>
                </c:pt>
                <c:pt idx="3">
                  <c:v>Привлечение к административной ответственности</c:v>
                </c:pt>
              </c:strCache>
            </c:strRef>
          </c:cat>
          <c:val>
            <c:numRef>
              <c:f>'топ 4 2018'!$I$48:$I$51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9278752"/>
        <c:axId val="549281888"/>
      </c:barChart>
      <c:catAx>
        <c:axId val="549278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49281888"/>
        <c:crosses val="autoZero"/>
        <c:auto val="1"/>
        <c:lblAlgn val="ctr"/>
        <c:lblOffset val="100"/>
        <c:noMultiLvlLbl val="0"/>
      </c:catAx>
      <c:valAx>
        <c:axId val="5492818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49278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b="1" i="0" u="none" strike="noStrike" baseline="0">
                <a:effectLst/>
              </a:rPr>
              <a:t>Актуальные вопросы раздела "Жилищно-коммунальная сфера", шт</a:t>
            </a:r>
            <a:endParaRPr lang="ru-RU" sz="140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4 2018'!$H$63</c:f>
              <c:strCache>
                <c:ptCount val="1"/>
                <c:pt idx="0">
                  <c:v>4 кв 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4 2018'!$G$64:$G$76</c:f>
              <c:strCache>
                <c:ptCount val="13"/>
                <c:pt idx="0">
                  <c:v>Предоставление коммунальных услуг ненадлежащего качества</c:v>
                </c:pt>
                <c:pt idx="1">
                  <c:v> Содержание общего имущества (канализация, вентиляция, кровля, ограждающие конструкции, инженерное оборудование, места общего пользования, придомовая территория)</c:v>
                </c:pt>
                <c:pt idx="2">
                  <c:v>Улучшение жилищных условий, предоставление жилого помещения по договору социального найма гражданам, состоящим на учете в органе местного самоуправления в качестве нуждающихся в жилых помещениях</c:v>
                </c:pt>
                <c:pt idx="3">
                  <c:v> Несанкционированная свалка мусора, биоотходы</c:v>
                </c:pt>
                <c:pt idx="4">
                  <c:v> Перебои в теплоснабжении</c:v>
                </c:pt>
                <c:pt idx="5">
                  <c:v>Обследование жилого фонда на предмет пригодности для проживания (ветхое и аварийное жилье)</c:v>
                </c:pt>
                <c:pt idx="6">
                  <c:v>Переселение из подвалов, бараков, коммуналок, общежитий, аварийных домов, ветхого жилья, санитарно-защитной зоны</c:v>
                </c:pt>
                <c:pt idx="7">
                  <c:v>Перебои в электроснабжении</c:v>
                </c:pt>
                <c:pt idx="8">
                  <c:v>Нежилые помещения</c:v>
                </c:pt>
                <c:pt idx="9">
                  <c:v>Перебои в водоснабжении</c:v>
                </c:pt>
                <c:pt idx="10">
                  <c:v>Оплата жилищно-коммунальных услуг (ЖКХ), взносов в Фонд капитального ремонта</c:v>
                </c:pt>
                <c:pt idx="11">
                  <c:v>Улучшение жилищных условий, предоставление жилого помещения по договору социального найма гражданам, состоящим на учете в органе местного самоуправления в качестве нуждающихся в жилых помещениях</c:v>
                </c:pt>
                <c:pt idx="12">
                  <c:v>Капитальный ремонт общего имущества</c:v>
                </c:pt>
              </c:strCache>
            </c:strRef>
          </c:cat>
          <c:val>
            <c:numRef>
              <c:f>'топ 4 2018'!$H$64:$H$76</c:f>
              <c:numCache>
                <c:formatCode>General</c:formatCode>
                <c:ptCount val="13"/>
                <c:pt idx="0">
                  <c:v>203</c:v>
                </c:pt>
                <c:pt idx="1">
                  <c:v>110</c:v>
                </c:pt>
                <c:pt idx="2">
                  <c:v>93</c:v>
                </c:pt>
                <c:pt idx="3">
                  <c:v>65</c:v>
                </c:pt>
                <c:pt idx="4">
                  <c:v>35</c:v>
                </c:pt>
                <c:pt idx="5">
                  <c:v>33</c:v>
                </c:pt>
                <c:pt idx="6">
                  <c:v>24</c:v>
                </c:pt>
                <c:pt idx="7">
                  <c:v>19</c:v>
                </c:pt>
                <c:pt idx="8">
                  <c:v>17</c:v>
                </c:pt>
                <c:pt idx="9">
                  <c:v>15</c:v>
                </c:pt>
                <c:pt idx="10">
                  <c:v>14</c:v>
                </c:pt>
                <c:pt idx="11">
                  <c:v>13</c:v>
                </c:pt>
                <c:pt idx="12">
                  <c:v>12</c:v>
                </c:pt>
              </c:numCache>
            </c:numRef>
          </c:val>
        </c:ser>
        <c:ser>
          <c:idx val="1"/>
          <c:order val="1"/>
          <c:tx>
            <c:strRef>
              <c:f>'топ 4 2018'!$I$63</c:f>
              <c:strCache>
                <c:ptCount val="1"/>
                <c:pt idx="0">
                  <c:v>4 кв 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4 2018'!$G$64:$G$76</c:f>
              <c:strCache>
                <c:ptCount val="13"/>
                <c:pt idx="0">
                  <c:v>Предоставление коммунальных услуг ненадлежащего качества</c:v>
                </c:pt>
                <c:pt idx="1">
                  <c:v> Содержание общего имущества (канализация, вентиляция, кровля, ограждающие конструкции, инженерное оборудование, места общего пользования, придомовая территория)</c:v>
                </c:pt>
                <c:pt idx="2">
                  <c:v>Улучшение жилищных условий, предоставление жилого помещения по договору социального найма гражданам, состоящим на учете в органе местного самоуправления в качестве нуждающихся в жилых помещениях</c:v>
                </c:pt>
                <c:pt idx="3">
                  <c:v> Несанкционированная свалка мусора, биоотходы</c:v>
                </c:pt>
                <c:pt idx="4">
                  <c:v> Перебои в теплоснабжении</c:v>
                </c:pt>
                <c:pt idx="5">
                  <c:v>Обследование жилого фонда на предмет пригодности для проживания (ветхое и аварийное жилье)</c:v>
                </c:pt>
                <c:pt idx="6">
                  <c:v>Переселение из подвалов, бараков, коммуналок, общежитий, аварийных домов, ветхого жилья, санитарно-защитной зоны</c:v>
                </c:pt>
                <c:pt idx="7">
                  <c:v>Перебои в электроснабжении</c:v>
                </c:pt>
                <c:pt idx="8">
                  <c:v>Нежилые помещения</c:v>
                </c:pt>
                <c:pt idx="9">
                  <c:v>Перебои в водоснабжении</c:v>
                </c:pt>
                <c:pt idx="10">
                  <c:v>Оплата жилищно-коммунальных услуг (ЖКХ), взносов в Фонд капитального ремонта</c:v>
                </c:pt>
                <c:pt idx="11">
                  <c:v>Улучшение жилищных условий, предоставление жилого помещения по договору социального найма гражданам, состоящим на учете в органе местного самоуправления в качестве нуждающихся в жилых помещениях</c:v>
                </c:pt>
                <c:pt idx="12">
                  <c:v>Капитальный ремонт общего имущества</c:v>
                </c:pt>
              </c:strCache>
            </c:strRef>
          </c:cat>
          <c:val>
            <c:numRef>
              <c:f>'топ 4 2018'!$I$64:$I$76</c:f>
              <c:numCache>
                <c:formatCode>General</c:formatCode>
                <c:ptCount val="13"/>
                <c:pt idx="0">
                  <c:v>262</c:v>
                </c:pt>
                <c:pt idx="1">
                  <c:v>98</c:v>
                </c:pt>
                <c:pt idx="2">
                  <c:v>81</c:v>
                </c:pt>
                <c:pt idx="3">
                  <c:v>62</c:v>
                </c:pt>
                <c:pt idx="4">
                  <c:v>8</c:v>
                </c:pt>
                <c:pt idx="5">
                  <c:v>27</c:v>
                </c:pt>
                <c:pt idx="6">
                  <c:v>31</c:v>
                </c:pt>
                <c:pt idx="7">
                  <c:v>19</c:v>
                </c:pt>
                <c:pt idx="8">
                  <c:v>7</c:v>
                </c:pt>
                <c:pt idx="9">
                  <c:v>13</c:v>
                </c:pt>
                <c:pt idx="10">
                  <c:v>37</c:v>
                </c:pt>
                <c:pt idx="11">
                  <c:v>0</c:v>
                </c:pt>
                <c:pt idx="1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9277968"/>
        <c:axId val="549280712"/>
      </c:barChart>
      <c:catAx>
        <c:axId val="549277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49280712"/>
        <c:crosses val="autoZero"/>
        <c:auto val="1"/>
        <c:lblAlgn val="ctr"/>
        <c:lblOffset val="100"/>
        <c:noMultiLvlLbl val="0"/>
      </c:catAx>
      <c:valAx>
        <c:axId val="5492807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49277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актуальные вопросы Прокуратуры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4 2018'!$Y$84</c:f>
              <c:strCache>
                <c:ptCount val="1"/>
                <c:pt idx="0">
                  <c:v>4 кв 2018</c:v>
                </c:pt>
              </c:strCache>
            </c:strRef>
          </c:tx>
          <c:spPr>
            <a:solidFill>
              <a:srgbClr val="DBA71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2018'!$X$85:$X$91</c:f>
              <c:strCache>
                <c:ptCount val="7"/>
                <c:pt idx="0">
                  <c:v>Благоустройство.Обустройство придомовых территорий.</c:v>
                </c:pt>
                <c:pt idx="1">
                  <c:v>Жилищно-коммунальное хозяйство</c:v>
                </c:pt>
                <c:pt idx="2">
                  <c:v> Градостроительство. Архитектура и проектирование</c:v>
                </c:pt>
                <c:pt idx="3">
                  <c:v> Дорожное хозяйство, транспорт</c:v>
                </c:pt>
                <c:pt idx="4">
                  <c:v>Вопросы безопасности. Публичные мероприятия.</c:v>
                </c:pt>
                <c:pt idx="5">
                  <c:v>Имущественные, земельные  вопросы</c:v>
                </c:pt>
                <c:pt idx="6">
                  <c:v>Торговля.Размещение торговых точек</c:v>
                </c:pt>
              </c:strCache>
            </c:strRef>
          </c:cat>
          <c:val>
            <c:numRef>
              <c:f>'топ 4 2018'!$Y$85:$Y$91</c:f>
              <c:numCache>
                <c:formatCode>General</c:formatCode>
                <c:ptCount val="7"/>
                <c:pt idx="0">
                  <c:v>36</c:v>
                </c:pt>
                <c:pt idx="1">
                  <c:v>31</c:v>
                </c:pt>
                <c:pt idx="2">
                  <c:v>24</c:v>
                </c:pt>
                <c:pt idx="3">
                  <c:v>16</c:v>
                </c:pt>
                <c:pt idx="4">
                  <c:v>11</c:v>
                </c:pt>
                <c:pt idx="5">
                  <c:v>6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'топ 4 2018'!$Z$84</c:f>
              <c:strCache>
                <c:ptCount val="1"/>
                <c:pt idx="0">
                  <c:v>4 кв 2017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2018'!$X$85:$X$91</c:f>
              <c:strCache>
                <c:ptCount val="7"/>
                <c:pt idx="0">
                  <c:v>Благоустройство.Обустройство придомовых территорий.</c:v>
                </c:pt>
                <c:pt idx="1">
                  <c:v>Жилищно-коммунальное хозяйство</c:v>
                </c:pt>
                <c:pt idx="2">
                  <c:v> Градостроительство. Архитектура и проектирование</c:v>
                </c:pt>
                <c:pt idx="3">
                  <c:v> Дорожное хозяйство, транспорт</c:v>
                </c:pt>
                <c:pt idx="4">
                  <c:v>Вопросы безопасности. Публичные мероприятия.</c:v>
                </c:pt>
                <c:pt idx="5">
                  <c:v>Имущественные, земельные  вопросы</c:v>
                </c:pt>
                <c:pt idx="6">
                  <c:v>Торговля.Размещение торговых точек</c:v>
                </c:pt>
              </c:strCache>
            </c:strRef>
          </c:cat>
          <c:val>
            <c:numRef>
              <c:f>'топ 4 2018'!$Z$85:$Z$91</c:f>
              <c:numCache>
                <c:formatCode>General</c:formatCode>
                <c:ptCount val="7"/>
                <c:pt idx="0">
                  <c:v>21</c:v>
                </c:pt>
                <c:pt idx="1">
                  <c:v>28</c:v>
                </c:pt>
                <c:pt idx="2">
                  <c:v>19</c:v>
                </c:pt>
                <c:pt idx="3">
                  <c:v>19</c:v>
                </c:pt>
                <c:pt idx="4">
                  <c:v>9</c:v>
                </c:pt>
                <c:pt idx="5">
                  <c:v>9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9276792"/>
        <c:axId val="549279928"/>
      </c:barChart>
      <c:catAx>
        <c:axId val="549276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49279928"/>
        <c:crosses val="autoZero"/>
        <c:auto val="1"/>
        <c:lblAlgn val="ctr"/>
        <c:lblOffset val="100"/>
        <c:noMultiLvlLbl val="0"/>
      </c:catAx>
      <c:valAx>
        <c:axId val="5492799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49276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обращений из Прокуратуры,шт</a:t>
            </a:r>
          </a:p>
        </c:rich>
      </c:tx>
      <c:layout/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2018'!$H$106:$I$106</c:f>
              <c:strCache>
                <c:ptCount val="2"/>
                <c:pt idx="0">
                  <c:v>4 кв 2018</c:v>
                </c:pt>
                <c:pt idx="1">
                  <c:v>4 кв 2017</c:v>
                </c:pt>
              </c:strCache>
            </c:strRef>
          </c:cat>
          <c:val>
            <c:numRef>
              <c:f>'топ 4 2018'!$H$107:$I$107</c:f>
              <c:numCache>
                <c:formatCode>General</c:formatCode>
                <c:ptCount val="2"/>
                <c:pt idx="0">
                  <c:v>171</c:v>
                </c:pt>
                <c:pt idx="1">
                  <c:v>138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49282672"/>
        <c:axId val="549279144"/>
        <c:axId val="0"/>
      </c:bar3DChart>
      <c:catAx>
        <c:axId val="54928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49279144"/>
        <c:crosses val="autoZero"/>
        <c:auto val="1"/>
        <c:lblAlgn val="ctr"/>
        <c:lblOffset val="100"/>
        <c:noMultiLvlLbl val="0"/>
      </c:catAx>
      <c:valAx>
        <c:axId val="549279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928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0.41425</cdr:x>
      <cdr:y>0.91582</cdr:y>
    </cdr:from>
    <cdr:to>
      <cdr:x>0.41326</cdr:x>
      <cdr:y>0.91727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0.28036</cdr:x>
      <cdr:y>0.69637</cdr:y>
    </cdr:from>
    <cdr:to>
      <cdr:x>0.38378</cdr:x>
      <cdr:y>0.78738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7269" y="3213178"/>
          <a:ext cx="781052" cy="419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+5%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0.31568</cdr:x>
      <cdr:y>0.62555</cdr:y>
    </cdr:from>
    <cdr:to>
      <cdr:x>0.41025</cdr:x>
      <cdr:y>0.71773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98270" y="1939017"/>
          <a:ext cx="748393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+5%</a:t>
          </a:r>
        </a:p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0.18894</cdr:x>
      <cdr:y>0.35745</cdr:y>
    </cdr:from>
    <cdr:to>
      <cdr:x>0.25979</cdr:x>
      <cdr:y>0.43143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0.48416</cdr:x>
      <cdr:y>0.44017</cdr:y>
    </cdr:from>
    <cdr:to>
      <cdr:x>0.5432</cdr:x>
      <cdr:y>0.49966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0.46054</cdr:x>
      <cdr:y>0.44292</cdr:y>
    </cdr:from>
    <cdr:to>
      <cdr:x>0.51224</cdr:x>
      <cdr:y>0.55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54919" y="1275751"/>
          <a:ext cx="421545" cy="308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+ 7%</a:t>
          </a:r>
        </a:p>
      </cdr:txBody>
    </cdr:sp>
  </cdr:relSizeAnchor>
  <cdr:relSizeAnchor xmlns:cdr="http://schemas.openxmlformats.org/drawingml/2006/chartDrawing">
    <cdr:from>
      <cdr:x>0.47235</cdr:x>
      <cdr:y>0.78085</cdr:y>
    </cdr:from>
    <cdr:to>
      <cdr:x>0.55895</cdr:x>
      <cdr:y>0.84658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65714" y="3627664"/>
          <a:ext cx="598715" cy="312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/>
            <a:t>+6%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0.15046</cdr:x>
      <cdr:y>0.48216</cdr:y>
    </cdr:from>
    <cdr:to>
      <cdr:x>0.218</cdr:x>
      <cdr:y>0.55863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2396" y="1801586"/>
          <a:ext cx="54428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+ 5%</a:t>
          </a:r>
        </a:p>
      </cdr:txBody>
    </cdr:sp>
  </cdr:relSizeAnchor>
  <cdr:relSizeAnchor xmlns:cdr="http://schemas.openxmlformats.org/drawingml/2006/chartDrawing">
    <cdr:from>
      <cdr:x>0.40855</cdr:x>
      <cdr:y>0.46031</cdr:y>
    </cdr:from>
    <cdr:to>
      <cdr:x>0.48453</cdr:x>
      <cdr:y>0.52221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03709" y="1719957"/>
          <a:ext cx="725984" cy="231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-4%</a:t>
          </a:r>
        </a:p>
      </cdr:txBody>
    </cdr:sp>
  </cdr:relSizeAnchor>
  <cdr:relSizeAnchor xmlns:cdr="http://schemas.openxmlformats.org/drawingml/2006/chartDrawing">
    <cdr:from>
      <cdr:x>0.68436</cdr:x>
      <cdr:y>0.49308</cdr:y>
    </cdr:from>
    <cdr:to>
      <cdr:x>0.75022</cdr:x>
      <cdr:y>0.56956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39050" y="1842404"/>
          <a:ext cx="629288" cy="285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-29%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0.11382</cdr:x>
      <cdr:y>0.54621</cdr:y>
    </cdr:from>
    <cdr:to>
      <cdr:x>0.18022</cdr:x>
      <cdr:y>0.60115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27" y="2722960"/>
          <a:ext cx="583406" cy="27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b="1" i="1"/>
        </a:p>
      </cdr:txBody>
    </cdr:sp>
  </cdr:relSizeAnchor>
  <cdr:relSizeAnchor xmlns:cdr="http://schemas.openxmlformats.org/drawingml/2006/chartDrawing">
    <cdr:from>
      <cdr:x>0.10569</cdr:x>
      <cdr:y>0.53666</cdr:y>
    </cdr:from>
    <cdr:to>
      <cdr:x>0.17344</cdr:x>
      <cdr:y>0.57965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28689" y="2675335"/>
          <a:ext cx="595313" cy="214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22,6%</a:t>
          </a:r>
        </a:p>
      </cdr:txBody>
    </cdr:sp>
  </cdr:relSizeAnchor>
  <cdr:relSizeAnchor xmlns:cdr="http://schemas.openxmlformats.org/drawingml/2006/chartDrawing">
    <cdr:from>
      <cdr:x>0.27317</cdr:x>
      <cdr:y>0.55977</cdr:y>
    </cdr:from>
    <cdr:to>
      <cdr:x>0.33798</cdr:x>
      <cdr:y>0.61954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28214" y="2697556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-11,8%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0.4595</cdr:x>
      <cdr:y>0.30575</cdr:y>
    </cdr:from>
    <cdr:to>
      <cdr:x>0.5162</cdr:x>
      <cdr:y>0.36552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84398" y="1473420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250%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0.62151</cdr:x>
      <cdr:y>0.33563</cdr:y>
    </cdr:from>
    <cdr:to>
      <cdr:x>0.68632</cdr:x>
      <cdr:y>0.38046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524558" y="161743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0.62151</cdr:x>
      <cdr:y>0.32069</cdr:y>
    </cdr:from>
    <cdr:to>
      <cdr:x>0.68632</cdr:x>
      <cdr:y>0.38046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24558" y="154542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315,7%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0.78353</cdr:x>
      <cdr:y>0.32069</cdr:y>
    </cdr:from>
    <cdr:to>
      <cdr:x>0.84024</cdr:x>
      <cdr:y>0.36552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964718" y="1545428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300%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38499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обращений граждан,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в администрацию города Твери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 2018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745" y="0"/>
            <a:ext cx="504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548680"/>
            <a:ext cx="7200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52289"/>
            <a:ext cx="7704856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раздела "Жилищно-коммунальная сфера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634"/>
            <a:ext cx="646604" cy="792089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914400"/>
            <a:ext cx="51530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62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431833"/>
              </p:ext>
            </p:extLst>
          </p:nvPr>
        </p:nvGraphicFramePr>
        <p:xfrm>
          <a:off x="827584" y="1268760"/>
          <a:ext cx="7776864" cy="498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92088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14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97582"/>
            <a:ext cx="7722046" cy="57606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Обращения, поступившие из Прокуратуры в 4 квартале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7582"/>
            <a:ext cx="646604" cy="792089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57301"/>
            <a:ext cx="4376936" cy="249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162053"/>
              </p:ext>
            </p:extLst>
          </p:nvPr>
        </p:nvGraphicFramePr>
        <p:xfrm>
          <a:off x="1331640" y="3356992"/>
          <a:ext cx="7128792" cy="307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391409"/>
              </p:ext>
            </p:extLst>
          </p:nvPr>
        </p:nvGraphicFramePr>
        <p:xfrm>
          <a:off x="899592" y="857300"/>
          <a:ext cx="3438128" cy="249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737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38499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обращений граждан, 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в администрацию города Твери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745" y="0"/>
            <a:ext cx="504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548680"/>
            <a:ext cx="7200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155451" y="5805264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Е.А. </a:t>
            </a:r>
            <a:r>
              <a:rPr lang="ru-RU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4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521441"/>
              </p:ext>
            </p:extLst>
          </p:nvPr>
        </p:nvGraphicFramePr>
        <p:xfrm>
          <a:off x="881062" y="1556792"/>
          <a:ext cx="7381875" cy="4446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13783" y="161587"/>
            <a:ext cx="7076473" cy="38709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РАЗДЕЛАМ,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30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15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4552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13783" y="161587"/>
            <a:ext cx="7076473" cy="38709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ГОДАМ,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5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16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13783" y="161587"/>
            <a:ext cx="7076473" cy="38709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ГОДАМ,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062407"/>
              </p:ext>
            </p:extLst>
          </p:nvPr>
        </p:nvGraphicFramePr>
        <p:xfrm>
          <a:off x="127562" y="1019476"/>
          <a:ext cx="8888875" cy="481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4636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17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075053"/>
              </p:ext>
            </p:extLst>
          </p:nvPr>
        </p:nvGraphicFramePr>
        <p:xfrm>
          <a:off x="395536" y="980728"/>
          <a:ext cx="8545834" cy="497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13783" y="161587"/>
            <a:ext cx="7076473" cy="38709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ТЕМЫ ОБРАЩЕНИЙ ПО ГОДАМ,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7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738762"/>
              </p:ext>
            </p:extLst>
          </p:nvPr>
        </p:nvGraphicFramePr>
        <p:xfrm>
          <a:off x="2289572" y="1252537"/>
          <a:ext cx="4564856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213783" y="161587"/>
            <a:ext cx="7076473" cy="38709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 ИЗ ПРОКУРАТУРЫ,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938572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2,74%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429255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71600" y="548680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745" y="0"/>
            <a:ext cx="504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5" y="2708920"/>
            <a:ext cx="7632849" cy="72008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788441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81128"/>
            <a:ext cx="3960440" cy="194421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 в администрацию города Твери поступило </a:t>
            </a:r>
            <a:r>
              <a:rPr lang="en-US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2464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обращения, </a:t>
            </a: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что на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128 обращений (5%) больше, </a:t>
            </a: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чем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во 4 квартале 2017 </a:t>
            </a: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года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(2336). </a:t>
            </a:r>
          </a:p>
          <a:p>
            <a:pPr algn="just">
              <a:spcAft>
                <a:spcPts val="600"/>
              </a:spcAft>
            </a:pP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 </a:t>
            </a:r>
            <a:r>
              <a:rPr lang="ru-RU" sz="1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Учтены обращения физических и юридических лиц</a:t>
            </a:r>
            <a:endParaRPr lang="ru-RU" sz="1000" b="1" i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4581128"/>
            <a:ext cx="3893840" cy="194421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общем количестве обращений жителями города поставлено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2602 вопроса, что на 127 вопросов (5%) больше, чем в аналогичном периоде 2017 года (2475 вопросов).</a:t>
            </a:r>
            <a:endParaRPr lang="ru-RU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472118"/>
              </p:ext>
            </p:extLst>
          </p:nvPr>
        </p:nvGraphicFramePr>
        <p:xfrm>
          <a:off x="316761" y="944724"/>
          <a:ext cx="372557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938045"/>
              </p:ext>
            </p:extLst>
          </p:nvPr>
        </p:nvGraphicFramePr>
        <p:xfrm>
          <a:off x="4644008" y="937506"/>
          <a:ext cx="4026243" cy="342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66626"/>
            <a:ext cx="7931224" cy="778098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оличество поступивших обращений и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вопросов, поднятых в них, в 1,2,3, 4 кварталах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67972"/>
              </p:ext>
            </p:extLst>
          </p:nvPr>
        </p:nvGraphicFramePr>
        <p:xfrm>
          <a:off x="755576" y="1196752"/>
          <a:ext cx="8229600" cy="2236421"/>
        </p:xfrm>
        <a:graphic>
          <a:graphicData uri="http://schemas.openxmlformats.org/drawingml/2006/table">
            <a:tbl>
              <a:tblPr/>
              <a:tblGrid>
                <a:gridCol w="1153158"/>
                <a:gridCol w="704708"/>
                <a:gridCol w="704708"/>
                <a:gridCol w="704708"/>
                <a:gridCol w="704708"/>
                <a:gridCol w="704708"/>
                <a:gridCol w="704708"/>
                <a:gridCol w="760764"/>
                <a:gridCol w="760764"/>
                <a:gridCol w="629966"/>
                <a:gridCol w="696700"/>
              </a:tblGrid>
              <a:tr h="408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 Cyr"/>
                        </a:rPr>
                        <a:t>количество поступивших обращений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1 кв 2018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2 кв 2018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3 кв 2018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4 кв 2018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1 кв 2017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2 кв 2017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3 кв 2017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4 кв 2017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динамика 2018 к 2017 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динамика , %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60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1663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2469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3213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2464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1953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2445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2522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2336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553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6%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итого  год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9809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9256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45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количество вопросов, поднятых в обращениях 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1 кв 2018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2 кв 2018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3 кв 2018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4 кв 2018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1 кв 2017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2 кв 2017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3 кв 2017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4 кв 2017 года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динамика 2018 к 2017 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динамика, %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28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1734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2721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3439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2602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2071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2583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2662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2475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705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7%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итого  год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10496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9791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123363"/>
              </p:ext>
            </p:extLst>
          </p:nvPr>
        </p:nvGraphicFramePr>
        <p:xfrm>
          <a:off x="755576" y="3501008"/>
          <a:ext cx="81532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774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3783" y="161587"/>
            <a:ext cx="7076473" cy="38709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РАЗДЕЛАМ,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ШТ,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660130"/>
            <a:ext cx="7272808" cy="93722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отмечается увеличение количества обращений по разделам: «Государство, общество, политика», «Экономика».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74" y="917834"/>
            <a:ext cx="4422837" cy="445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3" y="917835"/>
            <a:ext cx="4356484" cy="445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76473" cy="70609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каналу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2088232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219286"/>
              </p:ext>
            </p:extLst>
          </p:nvPr>
        </p:nvGraphicFramePr>
        <p:xfrm>
          <a:off x="467544" y="1340768"/>
          <a:ext cx="8555716" cy="352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152636"/>
            <a:ext cx="7076473" cy="46805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раздела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Государство, общество, политика"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84969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03" y="1052736"/>
            <a:ext cx="51530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5730" y="116632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Актуальные вопросы раздела "Социальная сфера" 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48" y="548679"/>
            <a:ext cx="51530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582475"/>
              </p:ext>
            </p:extLst>
          </p:nvPr>
        </p:nvGraphicFramePr>
        <p:xfrm>
          <a:off x="395536" y="2708920"/>
          <a:ext cx="860444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756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вопросы раздела "Экономика"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958100" cy="29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8038"/>
            <a:ext cx="4104456" cy="296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76473" cy="57606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раздела "Оборона,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законность"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1530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379634"/>
              </p:ext>
            </p:extLst>
          </p:nvPr>
        </p:nvGraphicFramePr>
        <p:xfrm>
          <a:off x="582135" y="2996952"/>
          <a:ext cx="840877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205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10398</TotalTime>
  <Words>461</Words>
  <Application>Microsoft Office PowerPoint</Application>
  <PresentationFormat>Экран (4:3)</PresentationFormat>
  <Paragraphs>128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Cyr</vt:lpstr>
      <vt:lpstr>Calibri</vt:lpstr>
      <vt:lpstr>Segoe UI</vt:lpstr>
      <vt:lpstr>Times New Roman</vt:lpstr>
      <vt:lpstr>Тема Office</vt:lpstr>
      <vt:lpstr>Презентация PowerPoint</vt:lpstr>
      <vt:lpstr>Количество поступивших обращений</vt:lpstr>
      <vt:lpstr>Количество поступивших обращений и  количество вопросов, поднятых в них, в 1,2,3, 4 кварталах</vt:lpstr>
      <vt:lpstr>РАСПРЕДЕЛЕНИЕ ОБРАЩЕНИЙ  по РАЗДЕЛАМ, ШТ, %</vt:lpstr>
      <vt:lpstr>Количество обращений по каналу поступления</vt:lpstr>
      <vt:lpstr>Актуальные вопросы раздела  "Государство, общество, политика"</vt:lpstr>
      <vt:lpstr>Актуальные вопросы раздела "Социальная сфера" </vt:lpstr>
      <vt:lpstr>Актуальные вопросы раздела "Экономика"</vt:lpstr>
      <vt:lpstr>Актуальные вопросы раздела "Оборона, безопасность, законность"</vt:lpstr>
      <vt:lpstr>Актуальные вопросы раздела "Жилищно-коммунальная сфера»</vt:lpstr>
      <vt:lpstr>Презентация PowerPoint</vt:lpstr>
      <vt:lpstr>Обращения, поступившие из Прокуратуры в 4 квартале </vt:lpstr>
      <vt:lpstr>Презентация PowerPoint</vt:lpstr>
      <vt:lpstr>РАСПРЕДЕЛЕНИЕ ОБРАЩЕНИЙ ПО РАЗДЕЛАМ, ШТ</vt:lpstr>
      <vt:lpstr>ДИНАМИКА ОБРАЩЕНИЙ ПО ГОДАМ, ШТ</vt:lpstr>
      <vt:lpstr>РЕЗУЛЬТАТЫ РАССМОТРЕНИЯ ОБРАЩЕНИЙ ПО ГОДАМ, ШТ</vt:lpstr>
      <vt:lpstr>АКТУАЛЬНЫЕ ТЕМЫ ОБРАЩЕНИЙ ПО ГОДАМ, ШТ</vt:lpstr>
      <vt:lpstr>ОБРАЩЕНИЯ ИЗ ПРОКУРАТУРЫ, ШТ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Масленникова Елена Васильевна</cp:lastModifiedBy>
  <cp:revision>244</cp:revision>
  <cp:lastPrinted>2018-08-09T14:48:17Z</cp:lastPrinted>
  <dcterms:created xsi:type="dcterms:W3CDTF">2017-03-22T12:13:20Z</dcterms:created>
  <dcterms:modified xsi:type="dcterms:W3CDTF">2021-04-13T08:54:52Z</dcterms:modified>
</cp:coreProperties>
</file>