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20" r:id="rId3"/>
    <p:sldId id="328" r:id="rId4"/>
    <p:sldId id="343" r:id="rId5"/>
    <p:sldId id="326" r:id="rId6"/>
    <p:sldId id="351" r:id="rId7"/>
    <p:sldId id="331" r:id="rId8"/>
    <p:sldId id="333" r:id="rId9"/>
    <p:sldId id="330" r:id="rId10"/>
    <p:sldId id="329" r:id="rId11"/>
    <p:sldId id="335" r:id="rId12"/>
    <p:sldId id="350" r:id="rId13"/>
    <p:sldId id="348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18"/>
    <a:srgbClr val="23961A"/>
    <a:srgbClr val="7DB95B"/>
    <a:srgbClr val="E4960A"/>
    <a:srgbClr val="3D7327"/>
    <a:srgbClr val="FFFFFF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количество поступивших обращений </a:t>
            </a:r>
            <a:endParaRPr lang="ru-RU" sz="1400" dirty="0" smtClean="0"/>
          </a:p>
          <a:p>
            <a:pPr>
              <a:defRPr sz="1400"/>
            </a:pPr>
            <a:r>
              <a:rPr lang="ru-RU" sz="1400" dirty="0" smtClean="0"/>
              <a:t>за </a:t>
            </a:r>
            <a:r>
              <a:rPr lang="ru-RU" sz="1400" dirty="0"/>
              <a:t>4 квартал</a:t>
            </a:r>
            <a:r>
              <a:rPr lang="ru-RU" sz="1400" baseline="0" dirty="0"/>
              <a:t>, </a:t>
            </a:r>
            <a:r>
              <a:rPr lang="ru-RU" sz="1400" baseline="0" dirty="0" err="1"/>
              <a:t>шт</a:t>
            </a:r>
            <a:endParaRPr lang="ru-RU" sz="1400" baseline="0" dirty="0"/>
          </a:p>
          <a:p>
            <a:pPr>
              <a:defRPr sz="1400"/>
            </a:pPr>
            <a:endParaRPr lang="ru-RU" sz="1400" dirty="0"/>
          </a:p>
        </c:rich>
      </c:tx>
      <c:layout>
        <c:manualLayout>
          <c:xMode val="edge"/>
          <c:yMode val="edge"/>
          <c:x val="0.12981798757567364"/>
          <c:y val="1.816500166161400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4 кв 2018</c:v>
                </c:pt>
                <c:pt idx="1">
                  <c:v>4 кв 2019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2464</c:v>
                </c:pt>
                <c:pt idx="1">
                  <c:v>3504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938856"/>
        <c:axId val="160934152"/>
        <c:axId val="0"/>
      </c:bar3DChart>
      <c:catAx>
        <c:axId val="16093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0934152"/>
        <c:crosses val="autoZero"/>
        <c:auto val="1"/>
        <c:lblAlgn val="ctr"/>
        <c:lblOffset val="100"/>
        <c:noMultiLvlLbl val="0"/>
      </c:catAx>
      <c:valAx>
        <c:axId val="1609341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0938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Актуальные вопросы раздела "Государство, общество, политика", шт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3155966720889929"/>
          <c:y val="0.14697617593158219"/>
          <c:w val="0.65525489922124758"/>
          <c:h val="0.74692871698917906"/>
        </c:manualLayout>
      </c:layout>
      <c:barChart>
        <c:barDir val="bar"/>
        <c:grouping val="clustered"/>
        <c:varyColors val="0"/>
        <c:ser>
          <c:idx val="0"/>
          <c:order val="0"/>
          <c:tx>
            <c:v>4 кв 2019 года</c:v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4 2019'!$G$3:$G$8</c:f>
              <c:strCache>
                <c:ptCount val="6"/>
                <c:pt idx="0">
                  <c:v>Арендные отношения</c:v>
                </c:pt>
                <c:pt idx="1">
                  <c:v>Развитие предпринимательской деятельности, малый и средний бизнес</c:v>
                </c:pt>
                <c:pt idx="2">
                  <c:v>Право на предпринимательскую деятельность</c:v>
                </c:pt>
                <c:pt idx="3">
                  <c:v>Увековечение памяти выдающихся людей, исторических событий. Присвоение имен</c:v>
                </c:pt>
                <c:pt idx="4">
                  <c:v>Праздники, памятные даты.</c:v>
                </c:pt>
                <c:pt idx="5">
                  <c:v>Деятельность органов МСУ</c:v>
                </c:pt>
              </c:strCache>
            </c:strRef>
          </c:cat>
          <c:val>
            <c:numRef>
              <c:f>'топ 4 2019'!$H$3:$H$8</c:f>
              <c:numCache>
                <c:formatCode>General</c:formatCode>
                <c:ptCount val="6"/>
                <c:pt idx="0">
                  <c:v>126</c:v>
                </c:pt>
                <c:pt idx="1">
                  <c:v>26</c:v>
                </c:pt>
                <c:pt idx="2">
                  <c:v>19</c:v>
                </c:pt>
                <c:pt idx="3">
                  <c:v>8</c:v>
                </c:pt>
                <c:pt idx="4">
                  <c:v>15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v>4 кв 2018 года</c:v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4 2019'!$G$3:$G$8</c:f>
              <c:strCache>
                <c:ptCount val="6"/>
                <c:pt idx="0">
                  <c:v>Арендные отношения</c:v>
                </c:pt>
                <c:pt idx="1">
                  <c:v>Развитие предпринимательской деятельности, малый и средний бизнес</c:v>
                </c:pt>
                <c:pt idx="2">
                  <c:v>Право на предпринимательскую деятельность</c:v>
                </c:pt>
                <c:pt idx="3">
                  <c:v>Увековечение памяти выдающихся людей, исторических событий. Присвоение имен</c:v>
                </c:pt>
                <c:pt idx="4">
                  <c:v>Праздники, памятные даты.</c:v>
                </c:pt>
                <c:pt idx="5">
                  <c:v>Деятельность органов МСУ</c:v>
                </c:pt>
              </c:strCache>
            </c:strRef>
          </c:cat>
          <c:val>
            <c:numRef>
              <c:f>'топ 4 2019'!$I$3:$I$8</c:f>
              <c:numCache>
                <c:formatCode>General</c:formatCode>
                <c:ptCount val="6"/>
                <c:pt idx="0">
                  <c:v>70</c:v>
                </c:pt>
                <c:pt idx="1">
                  <c:v>51</c:v>
                </c:pt>
                <c:pt idx="2">
                  <c:v>20</c:v>
                </c:pt>
                <c:pt idx="3">
                  <c:v>14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8614832"/>
        <c:axId val="548615224"/>
      </c:barChart>
      <c:catAx>
        <c:axId val="548614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548615224"/>
        <c:crosses val="autoZero"/>
        <c:auto val="1"/>
        <c:lblAlgn val="ctr"/>
        <c:lblOffset val="100"/>
        <c:noMultiLvlLbl val="0"/>
      </c:catAx>
      <c:valAx>
        <c:axId val="5486152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48614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41035397599456"/>
          <c:y val="0.40617829712317899"/>
          <c:w val="0.22051995936155705"/>
          <c:h val="0.22058980956618757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 b="1" i="0" baseline="0">
                <a:effectLst/>
              </a:rPr>
              <a:t>Актуальные вопросы раздела "Оборона, безопасность, законность", шт</a:t>
            </a:r>
            <a:endParaRPr lang="ru-RU" sz="1200">
              <a:effectLst/>
            </a:endParaRPr>
          </a:p>
        </c:rich>
      </c:tx>
      <c:layout>
        <c:manualLayout>
          <c:xMode val="edge"/>
          <c:yMode val="edge"/>
          <c:x val="0.10569074196434312"/>
          <c:y val="0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4 кв 2018 года</c:v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4 2019'!$G$48:$G$50</c:f>
              <c:strCache>
                <c:ptCount val="3"/>
                <c:pt idx="0">
                  <c:v>Государственная безопасность, борьба с терроризмом и экстремизмом</c:v>
                </c:pt>
                <c:pt idx="1">
                  <c:v>Нарушение правил парковки автотранспорта, в том числе на внутридворовой территории и вне организованных автостоянок</c:v>
                </c:pt>
                <c:pt idx="2">
                  <c:v>Памятники воинам, воинские захоронения, мемориалы</c:v>
                </c:pt>
              </c:strCache>
            </c:strRef>
          </c:cat>
          <c:val>
            <c:numRef>
              <c:f>'топ 4 2019'!$H$48:$H$50</c:f>
              <c:numCache>
                <c:formatCode>General</c:formatCode>
                <c:ptCount val="3"/>
                <c:pt idx="0">
                  <c:v>32</c:v>
                </c:pt>
                <c:pt idx="1">
                  <c:v>21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v>4 кв 2019 года</c:v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4 2019'!$G$48:$G$50</c:f>
              <c:strCache>
                <c:ptCount val="3"/>
                <c:pt idx="0">
                  <c:v>Государственная безопасность, борьба с терроризмом и экстремизмом</c:v>
                </c:pt>
                <c:pt idx="1">
                  <c:v>Нарушение правил парковки автотранспорта, в том числе на внутридворовой территории и вне организованных автостоянок</c:v>
                </c:pt>
                <c:pt idx="2">
                  <c:v>Памятники воинам, воинские захоронения, мемориалы</c:v>
                </c:pt>
              </c:strCache>
            </c:strRef>
          </c:cat>
          <c:val>
            <c:numRef>
              <c:f>'топ 4 2019'!$I$48:$I$50</c:f>
              <c:numCache>
                <c:formatCode>General</c:formatCode>
                <c:ptCount val="3"/>
                <c:pt idx="0">
                  <c:v>21</c:v>
                </c:pt>
                <c:pt idx="1">
                  <c:v>18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8618360"/>
        <c:axId val="548618752"/>
      </c:barChart>
      <c:catAx>
        <c:axId val="548618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548618752"/>
        <c:crosses val="autoZero"/>
        <c:auto val="1"/>
        <c:lblAlgn val="ctr"/>
        <c:lblOffset val="100"/>
        <c:noMultiLvlLbl val="0"/>
      </c:catAx>
      <c:valAx>
        <c:axId val="5486187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486183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количество обращений из Прокуратуры в 4 кв,шт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4 2019'!$H$106:$I$106</c:f>
              <c:strCache>
                <c:ptCount val="2"/>
                <c:pt idx="0">
                  <c:v>4 кв 2018</c:v>
                </c:pt>
                <c:pt idx="1">
                  <c:v>4 кв 2019</c:v>
                </c:pt>
              </c:strCache>
            </c:strRef>
          </c:cat>
          <c:val>
            <c:numRef>
              <c:f>'топ 4 2019'!$H$107:$I$107</c:f>
              <c:numCache>
                <c:formatCode>General</c:formatCode>
                <c:ptCount val="2"/>
                <c:pt idx="0">
                  <c:v>171</c:v>
                </c:pt>
                <c:pt idx="1">
                  <c:v>293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0605760"/>
        <c:axId val="550607328"/>
        <c:axId val="0"/>
      </c:bar3DChart>
      <c:catAx>
        <c:axId val="55060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0607328"/>
        <c:crosses val="autoZero"/>
        <c:auto val="1"/>
        <c:lblAlgn val="ctr"/>
        <c:lblOffset val="100"/>
        <c:noMultiLvlLbl val="0"/>
      </c:catAx>
      <c:valAx>
        <c:axId val="550607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0605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актуальные вопросы  обращений из прокуратуры в 4 кв, шт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4 2019'!$N$118</c:f>
              <c:strCache>
                <c:ptCount val="1"/>
                <c:pt idx="0">
                  <c:v>4 кв 2019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4 2019'!$M$119:$M$125</c:f>
              <c:strCache>
                <c:ptCount val="7"/>
                <c:pt idx="0">
                  <c:v>Благоустройство.Обустройство придомовых территорий.</c:v>
                </c:pt>
                <c:pt idx="1">
                  <c:v> Дорожное хозяйство, транспорт</c:v>
                </c:pt>
                <c:pt idx="2">
                  <c:v>Имущественные, земельные  вопросы</c:v>
                </c:pt>
                <c:pt idx="3">
                  <c:v>Жилищно-коммунальное хозяйство</c:v>
                </c:pt>
                <c:pt idx="4">
                  <c:v> Градостроительство. Архитектура и проектирование</c:v>
                </c:pt>
                <c:pt idx="5">
                  <c:v>Торговля.Размещение торговых точек</c:v>
                </c:pt>
                <c:pt idx="6">
                  <c:v>Вопросы безопасности. Публичные мероприятия.</c:v>
                </c:pt>
              </c:strCache>
            </c:strRef>
          </c:cat>
          <c:val>
            <c:numRef>
              <c:f>'топ 4 2019'!$N$119:$N$125</c:f>
              <c:numCache>
                <c:formatCode>General</c:formatCode>
                <c:ptCount val="7"/>
                <c:pt idx="0">
                  <c:v>29</c:v>
                </c:pt>
                <c:pt idx="1">
                  <c:v>28</c:v>
                </c:pt>
                <c:pt idx="2">
                  <c:v>6</c:v>
                </c:pt>
                <c:pt idx="3">
                  <c:v>48</c:v>
                </c:pt>
                <c:pt idx="4">
                  <c:v>25</c:v>
                </c:pt>
                <c:pt idx="5">
                  <c:v>10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'топ 4 2019'!$O$118</c:f>
              <c:strCache>
                <c:ptCount val="1"/>
                <c:pt idx="0">
                  <c:v>4 кв 2018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4 2019'!$M$119:$M$125</c:f>
              <c:strCache>
                <c:ptCount val="7"/>
                <c:pt idx="0">
                  <c:v>Благоустройство.Обустройство придомовых территорий.</c:v>
                </c:pt>
                <c:pt idx="1">
                  <c:v> Дорожное хозяйство, транспорт</c:v>
                </c:pt>
                <c:pt idx="2">
                  <c:v>Имущественные, земельные  вопросы</c:v>
                </c:pt>
                <c:pt idx="3">
                  <c:v>Жилищно-коммунальное хозяйство</c:v>
                </c:pt>
                <c:pt idx="4">
                  <c:v> Градостроительство. Архитектура и проектирование</c:v>
                </c:pt>
                <c:pt idx="5">
                  <c:v>Торговля.Размещение торговых точек</c:v>
                </c:pt>
                <c:pt idx="6">
                  <c:v>Вопросы безопасности. Публичные мероприятия.</c:v>
                </c:pt>
              </c:strCache>
            </c:strRef>
          </c:cat>
          <c:val>
            <c:numRef>
              <c:f>'топ 4 2019'!$O$119:$O$125</c:f>
              <c:numCache>
                <c:formatCode>General</c:formatCode>
                <c:ptCount val="7"/>
                <c:pt idx="0">
                  <c:v>36</c:v>
                </c:pt>
                <c:pt idx="1">
                  <c:v>31</c:v>
                </c:pt>
                <c:pt idx="2">
                  <c:v>24</c:v>
                </c:pt>
                <c:pt idx="3">
                  <c:v>16</c:v>
                </c:pt>
                <c:pt idx="4">
                  <c:v>11</c:v>
                </c:pt>
                <c:pt idx="5">
                  <c:v>6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0608896"/>
        <c:axId val="550605368"/>
      </c:barChart>
      <c:catAx>
        <c:axId val="550608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550605368"/>
        <c:crosses val="autoZero"/>
        <c:auto val="1"/>
        <c:lblAlgn val="ctr"/>
        <c:lblOffset val="100"/>
        <c:noMultiLvlLbl val="0"/>
      </c:catAx>
      <c:valAx>
        <c:axId val="5506053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50608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динамика</a:t>
            </a:r>
            <a:r>
              <a:rPr lang="ru-RU" sz="1400" baseline="0"/>
              <a:t> поступивших обращений и вопросов, поднятых в них, нарастающим итогом по годам, шт</a:t>
            </a:r>
            <a:endParaRPr lang="ru-RU" sz="1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943031568567741E-2"/>
          <c:y val="0.18326901197436157"/>
          <c:w val="0.60827122576528758"/>
          <c:h val="0.73442285379563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таблицы!$AI$68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таблицы!$AJ$67:$AK$67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таблицы!$AJ$68:$AK$68</c:f>
              <c:numCache>
                <c:formatCode>General</c:formatCode>
                <c:ptCount val="2"/>
                <c:pt idx="0">
                  <c:v>9809</c:v>
                </c:pt>
                <c:pt idx="1">
                  <c:v>10630</c:v>
                </c:pt>
              </c:numCache>
            </c:numRef>
          </c:val>
        </c:ser>
        <c:ser>
          <c:idx val="1"/>
          <c:order val="1"/>
          <c:tx>
            <c:strRef>
              <c:f>таблицы!$AI$69</c:f>
              <c:strCache>
                <c:ptCount val="1"/>
                <c:pt idx="0">
                  <c:v>количество вопросов, поднятых в обращениях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5107264627254314E-3"/>
                  <c:y val="-1.6776513937276093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таблицы!$AJ$67:$AK$67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таблицы!$AJ$69:$AK$69</c:f>
              <c:numCache>
                <c:formatCode>General</c:formatCode>
                <c:ptCount val="2"/>
                <c:pt idx="0">
                  <c:v>10496</c:v>
                </c:pt>
                <c:pt idx="1">
                  <c:v>11826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0601448"/>
        <c:axId val="550607720"/>
      </c:barChart>
      <c:catAx>
        <c:axId val="550601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50607720"/>
        <c:crosses val="autoZero"/>
        <c:auto val="1"/>
        <c:lblAlgn val="ctr"/>
        <c:lblOffset val="100"/>
        <c:noMultiLvlLbl val="0"/>
      </c:catAx>
      <c:valAx>
        <c:axId val="550607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50601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072499270924467"/>
          <c:y val="0.43048664143112769"/>
          <c:w val="0.32898571011956834"/>
          <c:h val="0.2814076946411849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количество вопросов, поднятых в обращениях </a:t>
            </a:r>
            <a:endParaRPr lang="en-US" sz="1400"/>
          </a:p>
          <a:p>
            <a:pPr>
              <a:defRPr sz="1400"/>
            </a:pPr>
            <a:r>
              <a:rPr lang="ru-RU" sz="1400"/>
              <a:t>за 4 квартал по годам ,</a:t>
            </a:r>
            <a:r>
              <a:rPr lang="ru-RU" sz="1400" baseline="0"/>
              <a:t> шт</a:t>
            </a:r>
            <a:endParaRPr lang="ru-RU" sz="1400"/>
          </a:p>
        </c:rich>
      </c:tx>
      <c:layout>
        <c:manualLayout>
          <c:xMode val="edge"/>
          <c:yMode val="edge"/>
          <c:x val="8.9283708311696575E-2"/>
          <c:y val="2.6312088254969303E-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4 кв 2018</c:v>
                </c:pt>
                <c:pt idx="1">
                  <c:v>4 кв 2019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2602</c:v>
                </c:pt>
                <c:pt idx="1">
                  <c:v>3774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937680"/>
        <c:axId val="160931800"/>
        <c:axId val="0"/>
      </c:bar3DChart>
      <c:catAx>
        <c:axId val="16093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0931800"/>
        <c:crosses val="autoZero"/>
        <c:auto val="1"/>
        <c:lblAlgn val="ctr"/>
        <c:lblOffset val="100"/>
        <c:noMultiLvlLbl val="0"/>
      </c:catAx>
      <c:valAx>
        <c:axId val="160931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937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количество обращений по каналу поступления за 4 квартал, шт</a:t>
            </a:r>
          </a:p>
        </c:rich>
      </c:tx>
      <c:layout>
        <c:manualLayout>
          <c:xMode val="edge"/>
          <c:yMode val="edge"/>
          <c:x val="0.17472464872465976"/>
          <c:y val="2.0000333644735087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таблицы!$Z$4</c:f>
              <c:strCache>
                <c:ptCount val="1"/>
                <c:pt idx="0">
                  <c:v>4 кв 2019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таблицы!$X$5:$Y$7</c:f>
              <c:strCache>
                <c:ptCount val="3"/>
                <c:pt idx="0">
                  <c:v>письменные</c:v>
                </c:pt>
                <c:pt idx="1">
                  <c:v>по горячей линии</c:v>
                </c:pt>
                <c:pt idx="2">
                  <c:v>на личном приеме</c:v>
                </c:pt>
              </c:strCache>
            </c:strRef>
          </c:cat>
          <c:val>
            <c:numRef>
              <c:f>таблицы!$Z$5:$Z$7</c:f>
              <c:numCache>
                <c:formatCode>General</c:formatCode>
                <c:ptCount val="3"/>
                <c:pt idx="0">
                  <c:v>3372</c:v>
                </c:pt>
                <c:pt idx="1">
                  <c:v>49</c:v>
                </c:pt>
                <c:pt idx="2">
                  <c:v>83</c:v>
                </c:pt>
              </c:numCache>
            </c:numRef>
          </c:val>
        </c:ser>
        <c:ser>
          <c:idx val="1"/>
          <c:order val="1"/>
          <c:tx>
            <c:strRef>
              <c:f>таблицы!$AA$4</c:f>
              <c:strCache>
                <c:ptCount val="1"/>
                <c:pt idx="0">
                  <c:v>4 кв 2018 года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таблицы!$X$5:$Y$7</c:f>
              <c:strCache>
                <c:ptCount val="3"/>
                <c:pt idx="0">
                  <c:v>письменные</c:v>
                </c:pt>
                <c:pt idx="1">
                  <c:v>по горячей линии</c:v>
                </c:pt>
                <c:pt idx="2">
                  <c:v>на личном приеме</c:v>
                </c:pt>
              </c:strCache>
            </c:strRef>
          </c:cat>
          <c:val>
            <c:numRef>
              <c:f>таблицы!$AA$5:$AA$7</c:f>
              <c:numCache>
                <c:formatCode>General</c:formatCode>
                <c:ptCount val="3"/>
                <c:pt idx="0">
                  <c:v>2311</c:v>
                </c:pt>
                <c:pt idx="1">
                  <c:v>72</c:v>
                </c:pt>
                <c:pt idx="2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935328"/>
        <c:axId val="160935720"/>
      </c:barChart>
      <c:catAx>
        <c:axId val="16093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0935720"/>
        <c:crosses val="autoZero"/>
        <c:auto val="1"/>
        <c:lblAlgn val="ctr"/>
        <c:lblOffset val="100"/>
        <c:noMultiLvlLbl val="0"/>
      </c:catAx>
      <c:valAx>
        <c:axId val="1609357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0935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444215598576128"/>
          <c:y val="0.34129882334623424"/>
          <c:w val="9.2368481113773826E-2"/>
          <c:h val="0.29011243827572403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повторных и коллективных обращений </a:t>
            </a:r>
          </a:p>
          <a:p>
            <a:pPr>
              <a:defRPr/>
            </a:pPr>
            <a:r>
              <a:rPr lang="ru-RU"/>
              <a:t>за 4 квартал, шт</a:t>
            </a:r>
          </a:p>
        </c:rich>
      </c:tx>
      <c:layout>
        <c:manualLayout>
          <c:xMode val="edge"/>
          <c:yMode val="edge"/>
          <c:x val="0.18806546240543462"/>
          <c:y val="1.628378513754482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648612134728677"/>
          <c:y val="0.15471472944043865"/>
          <c:w val="0.64367901985785014"/>
          <c:h val="0.72476804932078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таблицы!$J$14</c:f>
              <c:strCache>
                <c:ptCount val="1"/>
                <c:pt idx="0">
                  <c:v>4 кв 2019 года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1.525421114485183E-2"/>
                  <c:y val="-6.0644998966635819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таблицы!$K$14:$M$14</c:f>
              <c:numCache>
                <c:formatCode>General</c:formatCode>
                <c:ptCount val="2"/>
                <c:pt idx="0">
                  <c:v>103</c:v>
                </c:pt>
                <c:pt idx="1">
                  <c:v>24</c:v>
                </c:pt>
              </c:numCache>
            </c:numRef>
          </c:val>
        </c:ser>
        <c:ser>
          <c:idx val="1"/>
          <c:order val="1"/>
          <c:tx>
            <c:strRef>
              <c:f>таблицы!$J$15</c:f>
              <c:strCache>
                <c:ptCount val="1"/>
                <c:pt idx="0">
                  <c:v>4 кв 2018 года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6666666666666666E-2"/>
                  <c:y val="-4.63037007473247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таблицы!$K$15:$M$15</c:f>
              <c:numCache>
                <c:formatCode>General</c:formatCode>
                <c:ptCount val="2"/>
                <c:pt idx="0">
                  <c:v>199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938464"/>
        <c:axId val="160936112"/>
      </c:barChart>
      <c:catAx>
        <c:axId val="16093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0936112"/>
        <c:crosses val="autoZero"/>
        <c:auto val="1"/>
        <c:lblAlgn val="ctr"/>
        <c:lblOffset val="100"/>
        <c:noMultiLvlLbl val="0"/>
      </c:catAx>
      <c:valAx>
        <c:axId val="160936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938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53155586289079"/>
          <c:y val="0.40674600789405141"/>
          <c:w val="0.22410588278784949"/>
          <c:h val="0.1557760814249364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07863681688795"/>
          <c:y val="2.4763000988878844E-2"/>
          <c:w val="0.5382071417855635"/>
          <c:h val="0.81764905823553669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таблицы!$H$34</c:f>
              <c:strCache>
                <c:ptCount val="1"/>
                <c:pt idx="0">
                  <c:v>4кв 2018 года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7.0894124173909662E-3"/>
                  <c:y val="6.1956071280564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203387454304015E-3"/>
                  <c:y val="4.6082355371820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454083144200906E-2"/>
                  <c:y val="-2.8889333933656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119243364493893E-2"/>
                  <c:y val="-1.7489772091599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105399664587532E-2"/>
                  <c:y val="6.9445743845225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274</c:v>
                </c:pt>
                <c:pt idx="1">
                  <c:v>217</c:v>
                </c:pt>
                <c:pt idx="2">
                  <c:v>1373</c:v>
                </c:pt>
                <c:pt idx="3">
                  <c:v>28</c:v>
                </c:pt>
                <c:pt idx="4">
                  <c:v>710</c:v>
                </c:pt>
              </c:numCache>
            </c:numRef>
          </c:val>
        </c:ser>
        <c:ser>
          <c:idx val="1"/>
          <c:order val="1"/>
          <c:tx>
            <c:strRef>
              <c:f>таблицы!$I$34</c:f>
              <c:strCache>
                <c:ptCount val="1"/>
                <c:pt idx="0">
                  <c:v>4 кв 2019 года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C000"/>
              </a:solidFill>
              <a:ln w="28575">
                <a:solidFill>
                  <a:srgbClr val="FFC000"/>
                </a:solidFill>
                <a:prstDash val="solid"/>
              </a:ln>
            </c:spPr>
          </c:marker>
          <c:dPt>
            <c:idx val="2"/>
            <c:bubble3D val="0"/>
          </c:dPt>
          <c:dLbls>
            <c:dLbl>
              <c:idx val="0"/>
              <c:layout>
                <c:manualLayout>
                  <c:x val="8.8445198213016937E-3"/>
                  <c:y val="-1.239229347976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085210073256428E-2"/>
                  <c:y val="3.5341512543490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7362316885425423E-2"/>
                  <c:y val="-4.1728550628877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746147253479772E-3"/>
                  <c:y val="2.1910577187330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976302772599929E-2"/>
                  <c:y val="1.2470082916502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459</c:v>
                </c:pt>
                <c:pt idx="1">
                  <c:v>270</c:v>
                </c:pt>
                <c:pt idx="2">
                  <c:v>2041</c:v>
                </c:pt>
                <c:pt idx="3">
                  <c:v>118</c:v>
                </c:pt>
                <c:pt idx="4">
                  <c:v>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139568"/>
        <c:axId val="548620320"/>
      </c:radarChart>
      <c:catAx>
        <c:axId val="10613956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48620320"/>
        <c:crosses val="autoZero"/>
        <c:auto val="0"/>
        <c:lblAlgn val="ctr"/>
        <c:lblOffset val="100"/>
        <c:noMultiLvlLbl val="0"/>
      </c:catAx>
      <c:valAx>
        <c:axId val="5486203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6139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853983816612974"/>
          <c:y val="0.42247376997097791"/>
          <c:w val="0.16927104598036358"/>
          <c:h val="0.2964350921176472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b="1"/>
              <a:t>количество вопросов по сферам, в %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602504237420998"/>
          <c:y val="0.14548774705783865"/>
          <c:w val="0.56327432459021376"/>
          <c:h val="0.77080011454126385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таблицы!$K$34</c:f>
              <c:strCache>
                <c:ptCount val="1"/>
                <c:pt idx="0">
                  <c:v>4 кв 2019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  <a:prstDash val="solid"/>
              </a:ln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таблицы!$K$35:$K$39</c:f>
            </c:numRef>
          </c:val>
        </c:ser>
        <c:ser>
          <c:idx val="1"/>
          <c:order val="1"/>
          <c:tx>
            <c:strRef>
              <c:f>таблицы!$L$34</c:f>
              <c:strCache>
                <c:ptCount val="1"/>
                <c:pt idx="0">
                  <c:v>4 кв 2018 года</c:v>
                </c:pt>
              </c:strCache>
            </c:strRef>
          </c:tx>
          <c:spPr>
            <a:ln w="50800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50"/>
              </a:solidFill>
              <a:ln w="47625">
                <a:solidFill>
                  <a:srgbClr val="00B050"/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00B050"/>
                </a:solidFill>
                <a:ln w="66675">
                  <a:solidFill>
                    <a:srgbClr val="00B050"/>
                  </a:solidFill>
                  <a:prstDash val="solid"/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1.1507479861910242E-3"/>
                  <c:y val="3.679717397703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122741371427837E-2"/>
                  <c:y val="-1.4159420471277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565774155995342E-3"/>
                  <c:y val="-1.2770273125519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69841748636693E-2"/>
                  <c:y val="5.7451754186936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таблицы!$L$35:$L$39</c:f>
              <c:numCache>
                <c:formatCode>0.00%</c:formatCode>
                <c:ptCount val="5"/>
                <c:pt idx="0">
                  <c:v>0.10530361260568794</c:v>
                </c:pt>
                <c:pt idx="1">
                  <c:v>8.3397386625672559E-2</c:v>
                </c:pt>
                <c:pt idx="2">
                  <c:v>0.52767102229054574</c:v>
                </c:pt>
                <c:pt idx="3">
                  <c:v>1.0760953112990008E-2</c:v>
                </c:pt>
                <c:pt idx="4">
                  <c:v>0.27286702536510377</c:v>
                </c:pt>
              </c:numCache>
            </c:numRef>
          </c:val>
        </c:ser>
        <c:ser>
          <c:idx val="2"/>
          <c:order val="2"/>
          <c:tx>
            <c:strRef>
              <c:f>таблицы!$M$34</c:f>
              <c:strCache>
                <c:ptCount val="1"/>
                <c:pt idx="0">
                  <c:v>4 кв 2019 года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2.4485561284126019E-3"/>
                  <c:y val="-9.7237256588142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282657915723283E-2"/>
                  <c:y val="1.9342223881227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320955515019295E-2"/>
                  <c:y val="1.201835040074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9346375329453577E-2"/>
                  <c:y val="-2.032559762530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таблицы!$M$35:$M$39</c:f>
              <c:numCache>
                <c:formatCode>0.00%</c:formatCode>
                <c:ptCount val="5"/>
                <c:pt idx="0">
                  <c:v>0.12162162162162163</c:v>
                </c:pt>
                <c:pt idx="1">
                  <c:v>7.1542130365659776E-2</c:v>
                </c:pt>
                <c:pt idx="2">
                  <c:v>0.54080551139374666</c:v>
                </c:pt>
                <c:pt idx="3">
                  <c:v>3.1266560678325381E-2</c:v>
                </c:pt>
                <c:pt idx="4">
                  <c:v>0.23476417594064652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8616792"/>
        <c:axId val="548621104"/>
      </c:radarChart>
      <c:catAx>
        <c:axId val="54861679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48621104"/>
        <c:crosses val="autoZero"/>
        <c:auto val="0"/>
        <c:lblAlgn val="ctr"/>
        <c:lblOffset val="100"/>
        <c:noMultiLvlLbl val="0"/>
      </c:catAx>
      <c:valAx>
        <c:axId val="548621104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/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48616792"/>
        <c:crosses val="autoZero"/>
        <c:crossBetween val="between"/>
        <c:majorUnit val="0.2"/>
        <c:min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568016237958829"/>
          <c:y val="0.47795119791071727"/>
          <c:w val="0.16275552564888729"/>
          <c:h val="0.212918243825803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b="1" i="0" baseline="0">
                <a:effectLst/>
              </a:rPr>
              <a:t>Актуальные вопросы раздела "Экономика", шт</a:t>
            </a:r>
            <a:endParaRPr lang="ru-RU" sz="140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4 кв 2019 года</c:v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4 2019'!$G$31:$G$38</c:f>
              <c:strCache>
                <c:ptCount val="8"/>
                <c:pt idx="0">
                  <c:v>Комплексное благоустройство</c:v>
                </c:pt>
                <c:pt idx="1">
                  <c:v>Дорожное хозяйство</c:v>
                </c:pt>
                <c:pt idx="2">
                  <c:v>Борьба с аварийностью. Безопасность дорожного движения</c:v>
                </c:pt>
                <c:pt idx="3">
                  <c:v>Градостроительство. Архитектура и проектирование</c:v>
                </c:pt>
                <c:pt idx="4">
                  <c:v>Торговля и органы местного самоуправления. Размещение торговых точек</c:v>
                </c:pt>
                <c:pt idx="5">
                  <c:v>Землеустройство. Землеустроительный процесс. Установление границ. Мониторинг земель. Кадастровая деятельность</c:v>
                </c:pt>
                <c:pt idx="6">
                  <c:v>Транспортное обслуживание населения, пассажирские перевозки</c:v>
                </c:pt>
                <c:pt idx="7">
                  <c:v>Уличное освещение</c:v>
                </c:pt>
              </c:strCache>
            </c:strRef>
          </c:cat>
          <c:val>
            <c:numRef>
              <c:f>'топ 4 2019'!$H$31:$H$38</c:f>
              <c:numCache>
                <c:formatCode>General</c:formatCode>
                <c:ptCount val="8"/>
                <c:pt idx="0">
                  <c:v>337</c:v>
                </c:pt>
                <c:pt idx="1">
                  <c:v>232</c:v>
                </c:pt>
                <c:pt idx="2">
                  <c:v>177</c:v>
                </c:pt>
                <c:pt idx="3">
                  <c:v>235</c:v>
                </c:pt>
                <c:pt idx="4">
                  <c:v>110</c:v>
                </c:pt>
                <c:pt idx="5">
                  <c:v>90</c:v>
                </c:pt>
                <c:pt idx="6">
                  <c:v>82</c:v>
                </c:pt>
                <c:pt idx="7">
                  <c:v>74</c:v>
                </c:pt>
              </c:numCache>
            </c:numRef>
          </c:val>
        </c:ser>
        <c:ser>
          <c:idx val="1"/>
          <c:order val="1"/>
          <c:tx>
            <c:v>4 кв 2018 года</c:v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4 2019'!$G$31:$G$38</c:f>
              <c:strCache>
                <c:ptCount val="8"/>
                <c:pt idx="0">
                  <c:v>Комплексное благоустройство</c:v>
                </c:pt>
                <c:pt idx="1">
                  <c:v>Дорожное хозяйство</c:v>
                </c:pt>
                <c:pt idx="2">
                  <c:v>Борьба с аварийностью. Безопасность дорожного движения</c:v>
                </c:pt>
                <c:pt idx="3">
                  <c:v>Градостроительство. Архитектура и проектирование</c:v>
                </c:pt>
                <c:pt idx="4">
                  <c:v>Торговля и органы местного самоуправления. Размещение торговых точек</c:v>
                </c:pt>
                <c:pt idx="5">
                  <c:v>Землеустройство. Землеустроительный процесс. Установление границ. Мониторинг земель. Кадастровая деятельность</c:v>
                </c:pt>
                <c:pt idx="6">
                  <c:v>Транспортное обслуживание населения, пассажирские перевозки</c:v>
                </c:pt>
                <c:pt idx="7">
                  <c:v>Уличное освещение</c:v>
                </c:pt>
              </c:strCache>
            </c:strRef>
          </c:cat>
          <c:val>
            <c:numRef>
              <c:f>'топ 4 2019'!$I$31:$I$38</c:f>
              <c:numCache>
                <c:formatCode>General</c:formatCode>
                <c:ptCount val="8"/>
                <c:pt idx="0">
                  <c:v>321</c:v>
                </c:pt>
                <c:pt idx="1">
                  <c:v>270</c:v>
                </c:pt>
                <c:pt idx="2">
                  <c:v>54</c:v>
                </c:pt>
                <c:pt idx="3">
                  <c:v>127</c:v>
                </c:pt>
                <c:pt idx="4">
                  <c:v>22</c:v>
                </c:pt>
                <c:pt idx="5">
                  <c:v>86</c:v>
                </c:pt>
                <c:pt idx="6">
                  <c:v>150</c:v>
                </c:pt>
                <c:pt idx="7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8614440"/>
        <c:axId val="548616400"/>
      </c:barChart>
      <c:catAx>
        <c:axId val="548614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548616400"/>
        <c:crosses val="autoZero"/>
        <c:auto val="1"/>
        <c:lblAlgn val="ctr"/>
        <c:lblOffset val="100"/>
        <c:noMultiLvlLbl val="0"/>
      </c:catAx>
      <c:valAx>
        <c:axId val="548616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48614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921154166123294"/>
          <c:y val="0.42771388490231826"/>
          <c:w val="0.1141120709425885"/>
          <c:h val="0.19066172762887398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b="1" i="0" u="none" strike="noStrike" baseline="0">
                <a:effectLst/>
              </a:rPr>
              <a:t>Актуальные вопросы раздела "Жилищно-коммунальная сфера", шт</a:t>
            </a:r>
            <a:endParaRPr lang="ru-RU" sz="140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4 кв 2019 года</c:v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4 2019'!$G$64:$G$76</c:f>
              <c:strCache>
                <c:ptCount val="13"/>
                <c:pt idx="0">
                  <c:v>Предоставление коммунальных услуг ненадлежащего качества</c:v>
                </c:pt>
                <c:pt idx="1">
                  <c:v>Содержание общего имущества (канализация, вентиляция, кровля, ограждающие конструкции, инженерное оборудование, места общег</c:v>
                </c:pt>
                <c:pt idx="2">
                  <c:v>Обращение с твердыми коммунальными отходами</c:v>
                </c:pt>
                <c:pt idx="3">
                  <c:v>Перебои в теплоснабжении</c:v>
                </c:pt>
                <c:pt idx="4">
                  <c:v>Улучшение жилищных условий, предоставление жилого помещения по договору социального найма гражданам, состоящим на учете в органе местного самоуправления в качестве нуждающихся в жилых помещениях</c:v>
                </c:pt>
                <c:pt idx="5">
                  <c:v>Обследование жилого фонда на предмет пригодности для проживания (ветхое и аварийное жилье)</c:v>
                </c:pt>
                <c:pt idx="6">
                  <c:v>Управляющие организации, товарищества собственников жилья и иные формы</c:v>
                </c:pt>
                <c:pt idx="7">
                  <c:v> Несанкционированная свалка мусора, биоотходы</c:v>
                </c:pt>
                <c:pt idx="8">
                  <c:v>Переселение из подвалов, бараков, коммуналок, общежитий, аварийных домов, ветхого жилья, санитарно-защитной зоны</c:v>
                </c:pt>
                <c:pt idx="9">
                  <c:v>Перебои в водоснабжении</c:v>
                </c:pt>
                <c:pt idx="10">
                  <c:v>Условия проживания в связи со строительством или работой объектов коммунального обслуживания</c:v>
                </c:pt>
                <c:pt idx="11">
                  <c:v> Нежилые помещения</c:v>
                </c:pt>
                <c:pt idx="12">
                  <c:v> Оплата жилищно-коммунальных услуг (ЖКХ), взносов в Фонд капитального ремонта</c:v>
                </c:pt>
              </c:strCache>
            </c:strRef>
          </c:cat>
          <c:val>
            <c:numRef>
              <c:f>'топ 4 2019'!$H$64:$H$76</c:f>
              <c:numCache>
                <c:formatCode>General</c:formatCode>
                <c:ptCount val="13"/>
                <c:pt idx="0">
                  <c:v>258</c:v>
                </c:pt>
                <c:pt idx="1">
                  <c:v>78</c:v>
                </c:pt>
                <c:pt idx="2">
                  <c:v>64</c:v>
                </c:pt>
                <c:pt idx="3">
                  <c:v>61</c:v>
                </c:pt>
                <c:pt idx="4">
                  <c:v>46</c:v>
                </c:pt>
                <c:pt idx="5">
                  <c:v>45</c:v>
                </c:pt>
                <c:pt idx="6">
                  <c:v>36</c:v>
                </c:pt>
                <c:pt idx="7">
                  <c:v>30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23</c:v>
                </c:pt>
                <c:pt idx="12">
                  <c:v>20</c:v>
                </c:pt>
              </c:numCache>
            </c:numRef>
          </c:val>
        </c:ser>
        <c:ser>
          <c:idx val="1"/>
          <c:order val="1"/>
          <c:tx>
            <c:v>4 кв 2018 года</c:v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4 2019'!$G$64:$G$76</c:f>
              <c:strCache>
                <c:ptCount val="13"/>
                <c:pt idx="0">
                  <c:v>Предоставление коммунальных услуг ненадлежащего качества</c:v>
                </c:pt>
                <c:pt idx="1">
                  <c:v>Содержание общего имущества (канализация, вентиляция, кровля, ограждающие конструкции, инженерное оборудование, места общег</c:v>
                </c:pt>
                <c:pt idx="2">
                  <c:v>Обращение с твердыми коммунальными отходами</c:v>
                </c:pt>
                <c:pt idx="3">
                  <c:v>Перебои в теплоснабжении</c:v>
                </c:pt>
                <c:pt idx="4">
                  <c:v>Улучшение жилищных условий, предоставление жилого помещения по договору социального найма гражданам, состоящим на учете в органе местного самоуправления в качестве нуждающихся в жилых помещениях</c:v>
                </c:pt>
                <c:pt idx="5">
                  <c:v>Обследование жилого фонда на предмет пригодности для проживания (ветхое и аварийное жилье)</c:v>
                </c:pt>
                <c:pt idx="6">
                  <c:v>Управляющие организации, товарищества собственников жилья и иные формы</c:v>
                </c:pt>
                <c:pt idx="7">
                  <c:v> Несанкционированная свалка мусора, биоотходы</c:v>
                </c:pt>
                <c:pt idx="8">
                  <c:v>Переселение из подвалов, бараков, коммуналок, общежитий, аварийных домов, ветхого жилья, санитарно-защитной зоны</c:v>
                </c:pt>
                <c:pt idx="9">
                  <c:v>Перебои в водоснабжении</c:v>
                </c:pt>
                <c:pt idx="10">
                  <c:v>Условия проживания в связи со строительством или работой объектов коммунального обслуживания</c:v>
                </c:pt>
                <c:pt idx="11">
                  <c:v> Нежилые помещения</c:v>
                </c:pt>
                <c:pt idx="12">
                  <c:v> Оплата жилищно-коммунальных услуг (ЖКХ), взносов в Фонд капитального ремонта</c:v>
                </c:pt>
              </c:strCache>
            </c:strRef>
          </c:cat>
          <c:val>
            <c:numRef>
              <c:f>'топ 4 2019'!$I$64:$I$76</c:f>
              <c:numCache>
                <c:formatCode>General</c:formatCode>
                <c:ptCount val="13"/>
                <c:pt idx="0">
                  <c:v>203</c:v>
                </c:pt>
                <c:pt idx="1">
                  <c:v>110</c:v>
                </c:pt>
                <c:pt idx="2">
                  <c:v>1</c:v>
                </c:pt>
                <c:pt idx="3">
                  <c:v>35</c:v>
                </c:pt>
                <c:pt idx="4">
                  <c:v>106</c:v>
                </c:pt>
                <c:pt idx="5">
                  <c:v>33</c:v>
                </c:pt>
                <c:pt idx="6">
                  <c:v>11</c:v>
                </c:pt>
                <c:pt idx="7">
                  <c:v>65</c:v>
                </c:pt>
                <c:pt idx="8">
                  <c:v>24</c:v>
                </c:pt>
                <c:pt idx="9">
                  <c:v>15</c:v>
                </c:pt>
                <c:pt idx="10">
                  <c:v>13</c:v>
                </c:pt>
                <c:pt idx="11">
                  <c:v>14</c:v>
                </c:pt>
                <c:pt idx="1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8619928"/>
        <c:axId val="548619144"/>
      </c:barChart>
      <c:catAx>
        <c:axId val="548619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48619144"/>
        <c:crosses val="autoZero"/>
        <c:auto val="1"/>
        <c:lblAlgn val="ctr"/>
        <c:lblOffset val="100"/>
        <c:noMultiLvlLbl val="0"/>
      </c:catAx>
      <c:valAx>
        <c:axId val="5486191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48619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399327425157902"/>
          <c:y val="0.48700491830413084"/>
          <c:w val="0.11757710681719127"/>
          <c:h val="0.110505544621776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Актуальные вопросы раздела "Социальная сфера", шт</a:t>
            </a:r>
          </a:p>
        </c:rich>
      </c:tx>
      <c:layout>
        <c:manualLayout>
          <c:xMode val="edge"/>
          <c:yMode val="edge"/>
          <c:x val="0.25503177234424645"/>
          <c:y val="2.7777777777777776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4 кв 2019 года</c:v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4 2019'!$G$17:$G$21</c:f>
              <c:strCache>
                <c:ptCount val="5"/>
                <c:pt idx="0">
                  <c:v>Социальное обеспечение, материальная помощь многодетным, пенсионерам и малообеспеченным слоям населения</c:v>
                </c:pt>
                <c:pt idx="1">
                  <c:v>Получение места в детских дошкольных воспитательных учреждениях</c:v>
                </c:pt>
                <c:pt idx="2">
                  <c:v>Детские дошкольные воспитательные учреждения</c:v>
                </c:pt>
                <c:pt idx="3">
                  <c:v>Государственные общеобразовательные школы, кадетские и иные образовательные учреждения</c:v>
                </c:pt>
                <c:pt idx="4">
                  <c:v>Выплата пособий и компенсаций на ребенка</c:v>
                </c:pt>
              </c:strCache>
            </c:strRef>
          </c:cat>
          <c:val>
            <c:numRef>
              <c:f>'топ 4 2019'!$H$17:$H$21</c:f>
              <c:numCache>
                <c:formatCode>General</c:formatCode>
                <c:ptCount val="5"/>
                <c:pt idx="0">
                  <c:v>58</c:v>
                </c:pt>
                <c:pt idx="1">
                  <c:v>19</c:v>
                </c:pt>
                <c:pt idx="2">
                  <c:v>15</c:v>
                </c:pt>
                <c:pt idx="3">
                  <c:v>6</c:v>
                </c:pt>
                <c:pt idx="4">
                  <c:v>14</c:v>
                </c:pt>
              </c:numCache>
            </c:numRef>
          </c:val>
        </c:ser>
        <c:ser>
          <c:idx val="1"/>
          <c:order val="1"/>
          <c:tx>
            <c:v>4 кв 2018 года</c:v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4 2019'!$G$17:$G$21</c:f>
              <c:strCache>
                <c:ptCount val="5"/>
                <c:pt idx="0">
                  <c:v>Социальное обеспечение, материальная помощь многодетным, пенсионерам и малообеспеченным слоям населения</c:v>
                </c:pt>
                <c:pt idx="1">
                  <c:v>Получение места в детских дошкольных воспитательных учреждениях</c:v>
                </c:pt>
                <c:pt idx="2">
                  <c:v>Детские дошкольные воспитательные учреждения</c:v>
                </c:pt>
                <c:pt idx="3">
                  <c:v>Государственные общеобразовательные школы, кадетские и иные образовательные учреждения</c:v>
                </c:pt>
                <c:pt idx="4">
                  <c:v>Выплата пособий и компенсаций на ребенка</c:v>
                </c:pt>
              </c:strCache>
            </c:strRef>
          </c:cat>
          <c:val>
            <c:numRef>
              <c:f>'топ 4 2019'!$I$17:$I$21</c:f>
              <c:numCache>
                <c:formatCode>General</c:formatCode>
                <c:ptCount val="5"/>
                <c:pt idx="0">
                  <c:v>78</c:v>
                </c:pt>
                <c:pt idx="1">
                  <c:v>25</c:v>
                </c:pt>
                <c:pt idx="2">
                  <c:v>18</c:v>
                </c:pt>
                <c:pt idx="3">
                  <c:v>11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8617576"/>
        <c:axId val="548620712"/>
      </c:barChart>
      <c:catAx>
        <c:axId val="548617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48620712"/>
        <c:crosses val="autoZero"/>
        <c:auto val="1"/>
        <c:lblAlgn val="ctr"/>
        <c:lblOffset val="100"/>
        <c:noMultiLvlLbl val="0"/>
      </c:catAx>
      <c:valAx>
        <c:axId val="5486207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486175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0.41425</cdr:x>
      <cdr:y>0.91582</cdr:y>
    </cdr:from>
    <cdr:to>
      <cdr:x>0.41326</cdr:x>
      <cdr:y>0.91727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0.64722</cdr:x>
      <cdr:y>0.572</cdr:y>
    </cdr:from>
    <cdr:to>
      <cdr:x>0.75089</cdr:x>
      <cdr:y>0.66005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18189" y="1800200"/>
          <a:ext cx="451411" cy="277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42%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0.63266</cdr:x>
      <cdr:y>0.62035</cdr:y>
    </cdr:from>
    <cdr:to>
      <cdr:x>0.72748</cdr:x>
      <cdr:y>0.70866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75857" y="1949127"/>
          <a:ext cx="715785" cy="277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45%</a:t>
          </a:r>
        </a:p>
        <a:p xmlns:a="http://schemas.openxmlformats.org/drawingml/2006/main"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0.15896</cdr:x>
      <cdr:y>0.55787</cdr:y>
    </cdr:from>
    <cdr:to>
      <cdr:x>0.2265</cdr:x>
      <cdr:y>0.62923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0111" y="2013543"/>
          <a:ext cx="590652" cy="257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46%</a:t>
          </a:r>
        </a:p>
      </cdr:txBody>
    </cdr:sp>
  </cdr:relSizeAnchor>
  <cdr:relSizeAnchor xmlns:cdr="http://schemas.openxmlformats.org/drawingml/2006/chartDrawing">
    <cdr:from>
      <cdr:x>0.44593</cdr:x>
      <cdr:y>0.62942</cdr:y>
    </cdr:from>
    <cdr:to>
      <cdr:x>0.49123</cdr:x>
      <cdr:y>0.7178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42142" y="2271806"/>
          <a:ext cx="491858" cy="318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- 32%</a:t>
          </a:r>
        </a:p>
      </cdr:txBody>
    </cdr:sp>
  </cdr:relSizeAnchor>
  <cdr:relSizeAnchor xmlns:cdr="http://schemas.openxmlformats.org/drawingml/2006/chartDrawing">
    <cdr:from>
      <cdr:x>0.73049</cdr:x>
      <cdr:y>0.55728</cdr:y>
    </cdr:from>
    <cdr:to>
      <cdr:x>0.76725</cdr:x>
      <cdr:y>0.64391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931979" y="2011404"/>
          <a:ext cx="399221" cy="312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2 %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0.83423</cdr:x>
      <cdr:y>0.76261</cdr:y>
    </cdr:from>
    <cdr:to>
      <cdr:x>0.88513</cdr:x>
      <cdr:y>0.8099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19185" y="3554186"/>
          <a:ext cx="467540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0.5984</cdr:x>
      <cdr:y>0.74321</cdr:y>
    </cdr:from>
    <cdr:to>
      <cdr:x>0.65075</cdr:x>
      <cdr:y>0.80432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6606" y="3458931"/>
          <a:ext cx="703473" cy="29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0.22579</cdr:x>
      <cdr:y>0.47522</cdr:y>
    </cdr:from>
    <cdr:to>
      <cdr:x>0.29867</cdr:x>
      <cdr:y>0.51036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7785" y="2447925"/>
          <a:ext cx="42862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0.2529</cdr:x>
      <cdr:y>0.7438</cdr:y>
    </cdr:from>
    <cdr:to>
      <cdr:x>0.32903</cdr:x>
      <cdr:y>0.80298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24744" y="3727484"/>
          <a:ext cx="699807" cy="296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-48%</a:t>
          </a:r>
        </a:p>
      </cdr:txBody>
    </cdr:sp>
  </cdr:relSizeAnchor>
  <cdr:relSizeAnchor xmlns:cdr="http://schemas.openxmlformats.org/drawingml/2006/chartDrawing">
    <cdr:from>
      <cdr:x>0.59727</cdr:x>
      <cdr:y>0.81818</cdr:y>
    </cdr:from>
    <cdr:to>
      <cdr:x>0.66159</cdr:x>
      <cdr:y>0.87879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80520" y="3888432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-61%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0.15896</cdr:x>
      <cdr:y>0.55787</cdr:y>
    </cdr:from>
    <cdr:to>
      <cdr:x>0.2265</cdr:x>
      <cdr:y>0.62923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0111" y="2013543"/>
          <a:ext cx="590652" cy="257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0.68955</cdr:x>
      <cdr:y>0.47283</cdr:y>
    </cdr:from>
    <cdr:to>
      <cdr:x>0.75516</cdr:x>
      <cdr:y>0.54421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30272" y="1706604"/>
          <a:ext cx="573774" cy="25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0.68955</cdr:x>
      <cdr:y>0.47283</cdr:y>
    </cdr:from>
    <cdr:to>
      <cdr:x>0.75516</cdr:x>
      <cdr:y>0.54421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6030272" y="1706604"/>
          <a:ext cx="573774" cy="25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0.4202</cdr:x>
      <cdr:y>0.56257</cdr:y>
    </cdr:from>
    <cdr:to>
      <cdr:x>0.49593</cdr:x>
      <cdr:y>0.62058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3674760" y="2030504"/>
          <a:ext cx="662275" cy="20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0.74319</cdr:x>
      <cdr:y>0.80796</cdr:y>
    </cdr:from>
    <cdr:to>
      <cdr:x>0.835</cdr:x>
      <cdr:y>0.83603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29500" y="7232650"/>
          <a:ext cx="878416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0.74319</cdr:x>
      <cdr:y>0.80796</cdr:y>
    </cdr:from>
    <cdr:to>
      <cdr:x>0.835</cdr:x>
      <cdr:y>0.83603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429500" y="7232650"/>
          <a:ext cx="878416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0.5524</cdr:x>
      <cdr:y>0.84828</cdr:y>
    </cdr:from>
    <cdr:to>
      <cdr:x>0.6463</cdr:x>
      <cdr:y>0.88554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034407" y="4336896"/>
          <a:ext cx="685800" cy="190500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>
              <a:latin typeface="Arial" pitchFamily="34" charset="0"/>
              <a:cs typeface="Arial" pitchFamily="34" charset="0"/>
            </a:rPr>
            <a:t>54,08</a:t>
          </a:r>
          <a:r>
            <a:rPr lang="ru-RU" sz="1200" b="1"/>
            <a:t>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0.61596</cdr:x>
      <cdr:y>0.63606</cdr:y>
    </cdr:from>
    <cdr:to>
      <cdr:x>0.70836</cdr:x>
      <cdr:y>0.75738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0" y="151020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71%</a:t>
          </a:r>
          <a:endParaRPr lang="ru-RU" sz="11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0.18943</cdr:x>
      <cdr:y>0.37358</cdr:y>
    </cdr:from>
    <cdr:to>
      <cdr:x>0.25979</cdr:x>
      <cdr:y>0.44781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6286" y="1600200"/>
          <a:ext cx="489857" cy="35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0.48465</cdr:x>
      <cdr:y>0.45679</cdr:y>
    </cdr:from>
    <cdr:to>
      <cdr:x>0.54369</cdr:x>
      <cdr:y>0.51677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7357" y="1994807"/>
          <a:ext cx="40821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0.48862</cdr:x>
      <cdr:y>0.53225</cdr:y>
    </cdr:from>
    <cdr:to>
      <cdr:x>0.55295</cdr:x>
      <cdr:y>0.60023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73831" y="2394225"/>
          <a:ext cx="457352" cy="305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baseline="0"/>
            <a:t>13 </a:t>
          </a:r>
          <a:r>
            <a:rPr lang="ru-RU" sz="1200" b="1"/>
            <a:t>%</a:t>
          </a:r>
        </a:p>
      </cdr:txBody>
    </cdr:sp>
  </cdr:relSizeAnchor>
  <cdr:relSizeAnchor xmlns:cdr="http://schemas.openxmlformats.org/drawingml/2006/chartDrawing">
    <cdr:from>
      <cdr:x>0.4935</cdr:x>
      <cdr:y>0.81665</cdr:y>
    </cdr:from>
    <cdr:to>
      <cdr:x>0.56811</cdr:x>
      <cdr:y>0.87408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08506" y="3673585"/>
          <a:ext cx="530437" cy="258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/>
            <a:t>8 %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11.emf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8158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работе с обращениями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организаций и общественных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объединений,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поступивших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города Твери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квартале 2019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5733256"/>
            <a:ext cx="77048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93803" y="620688"/>
            <a:ext cx="7076473" cy="64807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вопросы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разделов 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Государство, общество, политика», "Оборона, безопасность, законность"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0" y="1412777"/>
            <a:ext cx="415129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903171"/>
              </p:ext>
            </p:extLst>
          </p:nvPr>
        </p:nvGraphicFramePr>
        <p:xfrm>
          <a:off x="242839" y="3356992"/>
          <a:ext cx="4644863" cy="310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02" y="1412777"/>
            <a:ext cx="3640187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868873"/>
              </p:ext>
            </p:extLst>
          </p:nvPr>
        </p:nvGraphicFramePr>
        <p:xfrm>
          <a:off x="4887702" y="2924944"/>
          <a:ext cx="4104456" cy="213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418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620689"/>
            <a:ext cx="7722046" cy="26898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Обращения, поступившие из Прокуратуры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7582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8460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643574"/>
              </p:ext>
            </p:extLst>
          </p:nvPr>
        </p:nvGraphicFramePr>
        <p:xfrm>
          <a:off x="4211960" y="1088604"/>
          <a:ext cx="4676140" cy="2374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52" y="1094676"/>
            <a:ext cx="374521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478004"/>
              </p:ext>
            </p:extLst>
          </p:nvPr>
        </p:nvGraphicFramePr>
        <p:xfrm>
          <a:off x="826117" y="3638128"/>
          <a:ext cx="70567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737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12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933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79290" y="640378"/>
            <a:ext cx="7076473" cy="412358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поступивших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обращений 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Администрацию города за 2019 и 2018 годы нарастающим итогом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8460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832123"/>
              </p:ext>
            </p:extLst>
          </p:nvPr>
        </p:nvGraphicFramePr>
        <p:xfrm>
          <a:off x="646584" y="1124744"/>
          <a:ext cx="8229600" cy="2133210"/>
        </p:xfrm>
        <a:graphic>
          <a:graphicData uri="http://schemas.openxmlformats.org/drawingml/2006/table">
            <a:tbl>
              <a:tblPr/>
              <a:tblGrid>
                <a:gridCol w="1186345"/>
                <a:gridCol w="726770"/>
                <a:gridCol w="801584"/>
                <a:gridCol w="716082"/>
                <a:gridCol w="726770"/>
                <a:gridCol w="726770"/>
                <a:gridCol w="609204"/>
                <a:gridCol w="587829"/>
                <a:gridCol w="780209"/>
                <a:gridCol w="651955"/>
                <a:gridCol w="716082"/>
              </a:tblGrid>
              <a:tr h="436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период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1 кв 2018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2 кв 2018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3 кв 2018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4 кв 2018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1 кв 2019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2 кв 2019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3 кв 2019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4 кв 2019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динамика 2019 к 2018 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динамика , %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359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количество поступивших обращений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1663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2469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3213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2464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2290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2193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2643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3504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6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итого  год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9809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10630</a:t>
                      </a:r>
                    </a:p>
                  </a:txBody>
                  <a:tcPr marL="6413" marR="6413" marT="64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821</a:t>
                      </a:r>
                    </a:p>
                  </a:txBody>
                  <a:tcPr marL="6413" marR="6413" marT="64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8%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36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период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1 кв 2018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2 кв 2018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3 кв 2018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4 кв 2018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1 кв 2019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2 кв 2019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3 кв 2018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4 кв 2018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динамика 2019 к 2018 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динамика, %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359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количество вопросов, поднятых в обращениях 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1734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2721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3439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2602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2571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2637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2844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3774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8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итого  год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10496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11826</a:t>
                      </a:r>
                    </a:p>
                  </a:txBody>
                  <a:tcPr marL="6413" marR="6413" marT="64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1330</a:t>
                      </a:r>
                    </a:p>
                  </a:txBody>
                  <a:tcPr marL="6413" marR="6413" marT="64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13%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146668"/>
              </p:ext>
            </p:extLst>
          </p:nvPr>
        </p:nvGraphicFramePr>
        <p:xfrm>
          <a:off x="2195736" y="3284984"/>
          <a:ext cx="5616624" cy="340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149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71600" y="548680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5" y="2708920"/>
            <a:ext cx="7632849" cy="72008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14456" y="21359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51715" y="4581128"/>
            <a:ext cx="3493253" cy="172819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 в администрацию города Твери поступило </a:t>
            </a:r>
            <a:r>
              <a:rPr lang="en-US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3504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обращения,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что на </a:t>
            </a:r>
            <a:r>
              <a:rPr lang="en-US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1040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обращений (</a:t>
            </a:r>
            <a:r>
              <a:rPr lang="en-US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42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%) больше,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чем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 4 квартале 2018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(2464).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90239" y="4581128"/>
            <a:ext cx="3456384" cy="172819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общем количестве обращений жителями города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поставлено 3774 вопроса, что на 1172 (45%) больше, чем в аналогичном периоде 2018 года (2602).</a:t>
            </a:r>
            <a:endParaRPr lang="ru-RU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88247" y="548678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 и вопросов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916779"/>
              </p:ext>
            </p:extLst>
          </p:nvPr>
        </p:nvGraphicFramePr>
        <p:xfrm>
          <a:off x="241643" y="1124744"/>
          <a:ext cx="435431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606108"/>
              </p:ext>
            </p:extLst>
          </p:nvPr>
        </p:nvGraphicFramePr>
        <p:xfrm>
          <a:off x="4734955" y="1052736"/>
          <a:ext cx="377444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каналам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160883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838118"/>
              </p:ext>
            </p:extLst>
          </p:nvPr>
        </p:nvGraphicFramePr>
        <p:xfrm>
          <a:off x="564945" y="1556792"/>
          <a:ext cx="8382848" cy="3609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771774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коллективных и повторных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99827"/>
              </p:ext>
            </p:extLst>
          </p:nvPr>
        </p:nvGraphicFramePr>
        <p:xfrm>
          <a:off x="899592" y="1484784"/>
          <a:ext cx="783649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64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граждан по разделам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Общероссийского классификатора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2542" y="5733256"/>
            <a:ext cx="7272808" cy="57606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отмечается увеличение количества обращений в о всех разделах</a:t>
            </a:r>
            <a:endParaRPr lang="ru-RU" sz="12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979563"/>
              </p:ext>
            </p:extLst>
          </p:nvPr>
        </p:nvGraphicFramePr>
        <p:xfrm>
          <a:off x="1624610" y="1340768"/>
          <a:ext cx="604867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4199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3" y="139675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0" y="6453336"/>
            <a:ext cx="86566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020236"/>
              </p:ext>
            </p:extLst>
          </p:nvPr>
        </p:nvGraphicFramePr>
        <p:xfrm>
          <a:off x="1094304" y="512713"/>
          <a:ext cx="7303381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79848" y="5517232"/>
            <a:ext cx="7272808" cy="864096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Несмотря на общее увеличение обращений во всех сферах за отчетный период, анализ процентного распределения количества обращений в 2019 году по сравнению с прошлым годом показывает, что количество обращений в сфере «Жилищно-коммунальное хозяйство» и «Социальная сфера» незначительно уменьшилось.</a:t>
            </a:r>
            <a:endParaRPr lang="ru-RU" sz="12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6156176" y="5013300"/>
            <a:ext cx="787400" cy="215900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>
                <a:latin typeface="Arial" pitchFamily="34" charset="0"/>
                <a:cs typeface="Arial" pitchFamily="34" charset="0"/>
              </a:rPr>
              <a:t>52,77</a:t>
            </a:r>
            <a:r>
              <a:rPr lang="ru-RU" sz="1200" b="1"/>
              <a:t> %</a:t>
            </a:r>
          </a:p>
        </p:txBody>
      </p:sp>
    </p:spTree>
    <p:extLst>
      <p:ext uri="{BB962C8B-B14F-4D97-AF65-F5344CB8AC3E}">
        <p14:creationId xmlns:p14="http://schemas.microsoft.com/office/powerpoint/2010/main" val="380697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622628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вопросы раздела "Экономика"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77" y="1116807"/>
            <a:ext cx="5265737" cy="235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646702"/>
              </p:ext>
            </p:extLst>
          </p:nvPr>
        </p:nvGraphicFramePr>
        <p:xfrm>
          <a:off x="323528" y="3573016"/>
          <a:ext cx="8387491" cy="269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79290" y="620687"/>
            <a:ext cx="7416824" cy="288033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вопросы раздела "Жилищно-коммунальная сфера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240359" cy="414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722033"/>
              </p:ext>
            </p:extLst>
          </p:nvPr>
        </p:nvGraphicFramePr>
        <p:xfrm>
          <a:off x="3491880" y="954244"/>
          <a:ext cx="5467949" cy="511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762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69269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Актуальные вопросы раздела "Социальная сфера" 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02" y="1124744"/>
            <a:ext cx="5265737" cy="168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677797"/>
              </p:ext>
            </p:extLst>
          </p:nvPr>
        </p:nvGraphicFramePr>
        <p:xfrm>
          <a:off x="241643" y="3068960"/>
          <a:ext cx="8719820" cy="270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7564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11183</TotalTime>
  <Words>541</Words>
  <Application>Microsoft Office PowerPoint</Application>
  <PresentationFormat>Экран (4:3)</PresentationFormat>
  <Paragraphs>149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Cyr</vt:lpstr>
      <vt:lpstr>Calibri</vt:lpstr>
      <vt:lpstr>Segoe UI</vt:lpstr>
      <vt:lpstr>Times New Roman</vt:lpstr>
      <vt:lpstr>Тема Office</vt:lpstr>
      <vt:lpstr>Презентация PowerPoint</vt:lpstr>
      <vt:lpstr>Количество поступивших обращений и вопросов</vt:lpstr>
      <vt:lpstr>Количество обращений по каналам поступления</vt:lpstr>
      <vt:lpstr>Количество коллективных и повторных обращений</vt:lpstr>
      <vt:lpstr>Распределение обращений граждан по разделам Общероссийского классификатора</vt:lpstr>
      <vt:lpstr>Презентация PowerPoint</vt:lpstr>
      <vt:lpstr>Актуальные вопросы раздела "Экономика"</vt:lpstr>
      <vt:lpstr>Актуальные вопросы раздела "Жилищно-коммунальная сфера»</vt:lpstr>
      <vt:lpstr>Актуальные вопросы раздела "Социальная сфера" </vt:lpstr>
      <vt:lpstr>Актуальные вопросы разделов  "Государство, общество, политика», "Оборона, безопасность, законность" </vt:lpstr>
      <vt:lpstr>Обращения, поступившие из Прокуратуры</vt:lpstr>
      <vt:lpstr>Динамика поступивших обращений в Администрацию города за 2019 и 2018 годы нарастающим итогом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Масленникова Елена Васильевна</cp:lastModifiedBy>
  <cp:revision>286</cp:revision>
  <cp:lastPrinted>2019-08-02T13:12:57Z</cp:lastPrinted>
  <dcterms:created xsi:type="dcterms:W3CDTF">2017-03-22T12:13:20Z</dcterms:created>
  <dcterms:modified xsi:type="dcterms:W3CDTF">2021-04-13T08:48:52Z</dcterms:modified>
</cp:coreProperties>
</file>