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2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/>
              <a:t>количество поступивших обращений </a:t>
            </a:r>
            <a:r>
              <a:rPr lang="ru-RU" sz="1400" dirty="0" smtClean="0"/>
              <a:t>в </a:t>
            </a:r>
            <a:r>
              <a:rPr lang="ru-RU" sz="1400" dirty="0"/>
              <a:t>1 квартале по годам, </a:t>
            </a:r>
            <a:r>
              <a:rPr lang="ru-RU" sz="1400" dirty="0" err="1"/>
              <a:t>шт</a:t>
            </a:r>
            <a:r>
              <a:rPr lang="ru-RU" sz="1400" dirty="0"/>
              <a:t>
</a:t>
            </a:r>
          </a:p>
        </c:rich>
      </c:tx>
      <c:layout>
        <c:manualLayout>
          <c:xMode val="edge"/>
          <c:yMode val="edge"/>
          <c:x val="0.12981796226603975"/>
          <c:y val="1.81650455457773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1 кв 2020 года</c:v>
                </c:pt>
                <c:pt idx="1">
                  <c:v>1 кв 2021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2018</c:v>
                </c:pt>
                <c:pt idx="1">
                  <c:v>1857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902448"/>
        <c:axId val="532912784"/>
        <c:axId val="0"/>
      </c:bar3DChart>
      <c:catAx>
        <c:axId val="53290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2912784"/>
        <c:crosses val="autoZero"/>
        <c:auto val="1"/>
        <c:lblAlgn val="ctr"/>
        <c:lblOffset val="100"/>
        <c:noMultiLvlLbl val="0"/>
      </c:catAx>
      <c:valAx>
        <c:axId val="532912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2902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/>
              <a:t>количество вопросов, поднятых в обращениях </a:t>
            </a:r>
            <a:r>
              <a:rPr lang="ru-RU" sz="1400" dirty="0" smtClean="0"/>
              <a:t>в </a:t>
            </a:r>
            <a:r>
              <a:rPr lang="ru-RU" sz="1400" dirty="0"/>
              <a:t>1 квартале по годам , </a:t>
            </a:r>
            <a:r>
              <a:rPr lang="ru-RU" sz="1400" dirty="0" err="1"/>
              <a:t>шт</a:t>
            </a:r>
            <a:endParaRPr lang="ru-RU" sz="1400" dirty="0"/>
          </a:p>
        </c:rich>
      </c:tx>
      <c:layout>
        <c:manualLayout>
          <c:xMode val="edge"/>
          <c:yMode val="edge"/>
          <c:x val="0.12966067413616308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1 кв 2020 года</c:v>
                </c:pt>
                <c:pt idx="1">
                  <c:v>1 кв 2021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2166</c:v>
                </c:pt>
                <c:pt idx="1">
                  <c:v>2132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910608"/>
        <c:axId val="532913328"/>
        <c:axId val="0"/>
      </c:bar3DChart>
      <c:catAx>
        <c:axId val="53291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2913328"/>
        <c:crosses val="autoZero"/>
        <c:auto val="1"/>
        <c:lblAlgn val="ctr"/>
        <c:lblOffset val="100"/>
        <c:noMultiLvlLbl val="0"/>
      </c:catAx>
      <c:valAx>
        <c:axId val="53291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32910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1 кв 2020 года</c:v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153</c:v>
                </c:pt>
                <c:pt idx="1">
                  <c:v>271</c:v>
                </c:pt>
                <c:pt idx="2">
                  <c:v>1314</c:v>
                </c:pt>
                <c:pt idx="3">
                  <c:v>54</c:v>
                </c:pt>
                <c:pt idx="4">
                  <c:v>374</c:v>
                </c:pt>
              </c:numCache>
            </c:numRef>
          </c:val>
        </c:ser>
        <c:ser>
          <c:idx val="1"/>
          <c:order val="1"/>
          <c:tx>
            <c:v>2 кв 2021 года</c:v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9.42222333013719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1911126621920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91112662191936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160</c:v>
                </c:pt>
                <c:pt idx="1">
                  <c:v>238</c:v>
                </c:pt>
                <c:pt idx="2">
                  <c:v>1233</c:v>
                </c:pt>
                <c:pt idx="3">
                  <c:v>98</c:v>
                </c:pt>
                <c:pt idx="4">
                  <c:v>403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8369904"/>
        <c:axId val="578372080"/>
        <c:axId val="0"/>
      </c:bar3DChart>
      <c:catAx>
        <c:axId val="57836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8372080"/>
        <c:crosses val="autoZero"/>
        <c:auto val="1"/>
        <c:lblAlgn val="ctr"/>
        <c:lblOffset val="100"/>
        <c:noMultiLvlLbl val="0"/>
      </c:catAx>
      <c:valAx>
        <c:axId val="57837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836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/>
              <a:t>количество вопросов в обращениях по сферам, шт</a:t>
            </a:r>
          </a:p>
        </c:rich>
      </c:tx>
      <c:layout>
        <c:manualLayout>
          <c:xMode val="edge"/>
          <c:yMode val="edge"/>
          <c:x val="5.3346596617352248E-4"/>
          <c:y val="1.41564431880755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1 кв 2020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0377887531390134E-2"/>
                  <c:y val="-1.1325154550460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92843253442433E-2"/>
                  <c:y val="-3.225547766251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410966952439813E-2"/>
                  <c:y val="1.780896542594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153</c:v>
                </c:pt>
                <c:pt idx="1">
                  <c:v>271</c:v>
                </c:pt>
                <c:pt idx="2">
                  <c:v>1314</c:v>
                </c:pt>
                <c:pt idx="3">
                  <c:v>54</c:v>
                </c:pt>
                <c:pt idx="4">
                  <c:v>374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1 кв 2021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1.4679160348064959E-3"/>
                  <c:y val="-4.1070405453909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681389893275667E-3"/>
                  <c:y val="4.058774876883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683551404516074E-3"/>
                  <c:y val="-6.110544482573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231659541992079E-2"/>
                  <c:y val="7.14510242799720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273555515987136E-2"/>
                  <c:y val="-3.0607567789298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160</c:v>
                </c:pt>
                <c:pt idx="1">
                  <c:v>238</c:v>
                </c:pt>
                <c:pt idx="2">
                  <c:v>1233</c:v>
                </c:pt>
                <c:pt idx="3">
                  <c:v>98</c:v>
                </c:pt>
                <c:pt idx="4">
                  <c:v>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361200"/>
        <c:axId val="578365008"/>
      </c:radarChart>
      <c:catAx>
        <c:axId val="578361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78365008"/>
        <c:crosses val="autoZero"/>
        <c:auto val="0"/>
        <c:lblAlgn val="ctr"/>
        <c:lblOffset val="100"/>
        <c:noMultiLvlLbl val="0"/>
      </c:catAx>
      <c:valAx>
        <c:axId val="5783650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78361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86036279833093"/>
          <c:y val="0.50666356513412192"/>
          <c:w val="0.17295447270864983"/>
          <c:h val="0.15362386939446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/>
              <a:t>количество вопросов по сферам, в 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204161176998341"/>
          <c:y val="0.12772388847834309"/>
          <c:w val="0.55593768405984489"/>
          <c:h val="0.68201766102356354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1 кв 2020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4493102916318053E-2"/>
                  <c:y val="3.931013536029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0228656078745299E-3"/>
                  <c:y val="-2.914243699330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909893429974319E-2"/>
                  <c:y val="-3.9839793657344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7.0637119113573413E-2</c:v>
                </c:pt>
                <c:pt idx="1">
                  <c:v>0.12511542012927054</c:v>
                </c:pt>
                <c:pt idx="2">
                  <c:v>0.60664819944598336</c:v>
                </c:pt>
                <c:pt idx="3">
                  <c:v>2.4930747922437674E-2</c:v>
                </c:pt>
                <c:pt idx="4">
                  <c:v>0.17266851338873498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1 кв 2021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2.1607844570596325E-2"/>
                  <c:y val="2.5711140018716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025259379485057E-3"/>
                  <c:y val="3.96277033008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684573661657772E-2"/>
                  <c:y val="-4.236563559548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2991857470528533E-3"/>
                  <c:y val="-2.8273888964680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53158154945693E-2"/>
                  <c:y val="4.466942113399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7.5046904315197005E-2</c:v>
                </c:pt>
                <c:pt idx="1">
                  <c:v>0.11163227016885553</c:v>
                </c:pt>
                <c:pt idx="2">
                  <c:v>0.57833020637898691</c:v>
                </c:pt>
                <c:pt idx="3">
                  <c:v>4.596622889305816E-2</c:v>
                </c:pt>
                <c:pt idx="4">
                  <c:v>0.18902439024390244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366096"/>
        <c:axId val="578367184"/>
      </c:radarChart>
      <c:catAx>
        <c:axId val="57836609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78367184"/>
        <c:crosses val="autoZero"/>
        <c:auto val="0"/>
        <c:lblAlgn val="ctr"/>
        <c:lblOffset val="100"/>
        <c:noMultiLvlLbl val="0"/>
      </c:catAx>
      <c:valAx>
        <c:axId val="578367184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78366096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218164395863786"/>
          <c:y val="0.46048641978005173"/>
          <c:w val="0.2194735122335694"/>
          <c:h val="0.13315262776618947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 в 1 квартале, шт</a:t>
            </a:r>
          </a:p>
        </c:rich>
      </c:tx>
      <c:layout>
        <c:manualLayout>
          <c:xMode val="edge"/>
          <c:yMode val="edge"/>
          <c:x val="0.1747246053198574"/>
          <c:y val="2.00003081806555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48653921225878E-2"/>
          <c:y val="0.10189588257878886"/>
          <c:w val="0.8268690421867062"/>
          <c:h val="0.8352982855153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1 квартал 2020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1909</c:v>
                </c:pt>
                <c:pt idx="1">
                  <c:v>35</c:v>
                </c:pt>
                <c:pt idx="2">
                  <c:v>74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1 квартал 2021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1775</c:v>
                </c:pt>
                <c:pt idx="1">
                  <c:v>17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366640"/>
        <c:axId val="578372624"/>
      </c:barChart>
      <c:catAx>
        <c:axId val="57836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78372624"/>
        <c:crosses val="autoZero"/>
        <c:auto val="1"/>
        <c:lblAlgn val="ctr"/>
        <c:lblOffset val="100"/>
        <c:noMultiLvlLbl val="0"/>
      </c:catAx>
      <c:valAx>
        <c:axId val="57837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7836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70018010231284"/>
          <c:y val="0.27878124823438166"/>
          <c:w val="0.15431402117399801"/>
          <c:h val="0.30678881852538875"/>
        </c:manualLayout>
      </c:layout>
      <c:overlay val="0"/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/>
              <a:t>количество повторных и коллективных обращений в 1 квартале, шт</a:t>
            </a:r>
          </a:p>
        </c:rich>
      </c:tx>
      <c:layout>
        <c:manualLayout>
          <c:xMode val="edge"/>
          <c:yMode val="edge"/>
          <c:x val="0.14987972985475065"/>
          <c:y val="1.95501279363705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1квартал 2020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5.6735128133962435E-4"/>
                  <c:y val="-8.3852395711090377E-3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127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1квартал 2021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5.1114811730964941E-4"/>
                  <c:y val="-1.36413167737454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119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367728"/>
        <c:axId val="578360656"/>
      </c:barChart>
      <c:catAx>
        <c:axId val="57836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78360656"/>
        <c:crosses val="autoZero"/>
        <c:auto val="1"/>
        <c:lblAlgn val="ctr"/>
        <c:lblOffset val="100"/>
        <c:noMultiLvlLbl val="0"/>
      </c:catAx>
      <c:valAx>
        <c:axId val="57836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7836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86453418447601"/>
          <c:y val="0.33554897677907941"/>
          <c:w val="0.19195415857156076"/>
          <c:h val="0.25524546834690365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 кв 2 +свод с прок и юр'!$F$1</c:f>
              <c:strCache>
                <c:ptCount val="1"/>
                <c:pt idx="0">
                  <c:v>1 кв 2021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1 кв 2 +свод с прок и юр'!$E$4:$E$13</c:f>
              <c:strCache>
                <c:ptCount val="10"/>
                <c:pt idx="0">
                  <c:v>Вопросы ДОУ, СОШ.</c:v>
                </c:pt>
                <c:pt idx="1">
                  <c:v>Обращение с твердыми коммунальными отходами, свалки</c:v>
                </c:pt>
                <c:pt idx="2">
                  <c:v>Улучшение жилищных условий, ветхое, аварийное жилье, выделение жилья, переселение</c:v>
                </c:pt>
                <c:pt idx="3">
                  <c:v>Содержание общего имущества, капремонт.</c:v>
                </c:pt>
                <c:pt idx="4">
                  <c:v>Арендные отношения</c:v>
                </c:pt>
                <c:pt idx="5">
                  <c:v>Финансовая помощь,выплаты пособий и компенсаций</c:v>
                </c:pt>
                <c:pt idx="6">
                  <c:v>Градостроительство. Архитектура и проектирование</c:v>
                </c:pt>
                <c:pt idx="7">
                  <c:v>Предоставление коммунальных услуг ненадлежащего качества, оплата услуг, перебои</c:v>
                </c:pt>
                <c:pt idx="8">
                  <c:v>Дорожное хозяйство, транспорт</c:v>
                </c:pt>
                <c:pt idx="9">
                  <c:v>Комплексное благоустройство</c:v>
                </c:pt>
              </c:strCache>
            </c:strRef>
          </c:cat>
          <c:val>
            <c:numRef>
              <c:f>'топ 1 кв 2 +свод с прок и юр'!$F$4:$F$13</c:f>
              <c:numCache>
                <c:formatCode>General</c:formatCode>
                <c:ptCount val="10"/>
                <c:pt idx="0">
                  <c:v>37</c:v>
                </c:pt>
                <c:pt idx="1">
                  <c:v>44</c:v>
                </c:pt>
                <c:pt idx="2">
                  <c:v>47</c:v>
                </c:pt>
                <c:pt idx="3">
                  <c:v>53</c:v>
                </c:pt>
                <c:pt idx="4">
                  <c:v>79</c:v>
                </c:pt>
                <c:pt idx="5">
                  <c:v>135</c:v>
                </c:pt>
                <c:pt idx="6">
                  <c:v>174</c:v>
                </c:pt>
                <c:pt idx="7">
                  <c:v>197</c:v>
                </c:pt>
                <c:pt idx="8">
                  <c:v>208</c:v>
                </c:pt>
                <c:pt idx="9">
                  <c:v>265</c:v>
                </c:pt>
              </c:numCache>
            </c:numRef>
          </c:val>
        </c:ser>
        <c:ser>
          <c:idx val="1"/>
          <c:order val="1"/>
          <c:tx>
            <c:strRef>
              <c:f>'топ 1 кв 2 +свод с прок и юр'!$G$1</c:f>
              <c:strCache>
                <c:ptCount val="1"/>
                <c:pt idx="0">
                  <c:v>1 кв 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'топ 1 кв 2 +свод с прок и юр'!$E$4:$E$13</c:f>
              <c:strCache>
                <c:ptCount val="10"/>
                <c:pt idx="0">
                  <c:v>Вопросы ДОУ, СОШ.</c:v>
                </c:pt>
                <c:pt idx="1">
                  <c:v>Обращение с твердыми коммунальными отходами, свалки</c:v>
                </c:pt>
                <c:pt idx="2">
                  <c:v>Улучшение жилищных условий, ветхое, аварийное жилье, выделение жилья, переселение</c:v>
                </c:pt>
                <c:pt idx="3">
                  <c:v>Содержание общего имущества, капремонт.</c:v>
                </c:pt>
                <c:pt idx="4">
                  <c:v>Арендные отношения</c:v>
                </c:pt>
                <c:pt idx="5">
                  <c:v>Финансовая помощь,выплаты пособий и компенсаций</c:v>
                </c:pt>
                <c:pt idx="6">
                  <c:v>Градостроительство. Архитектура и проектирование</c:v>
                </c:pt>
                <c:pt idx="7">
                  <c:v>Предоставление коммунальных услуг ненадлежащего качества, оплата услуг, перебои</c:v>
                </c:pt>
                <c:pt idx="8">
                  <c:v>Дорожное хозяйство, транспорт</c:v>
                </c:pt>
                <c:pt idx="9">
                  <c:v>Комплексное благоустройство</c:v>
                </c:pt>
              </c:strCache>
            </c:strRef>
          </c:cat>
          <c:val>
            <c:numRef>
              <c:f>'топ 1 кв 2 +свод с прок и юр'!$G$4:$G$13</c:f>
              <c:numCache>
                <c:formatCode>General</c:formatCode>
                <c:ptCount val="10"/>
                <c:pt idx="0">
                  <c:v>29</c:v>
                </c:pt>
                <c:pt idx="1">
                  <c:v>67</c:v>
                </c:pt>
                <c:pt idx="2">
                  <c:v>88</c:v>
                </c:pt>
                <c:pt idx="3">
                  <c:v>72</c:v>
                </c:pt>
                <c:pt idx="4">
                  <c:v>41</c:v>
                </c:pt>
                <c:pt idx="5">
                  <c:v>132</c:v>
                </c:pt>
                <c:pt idx="6">
                  <c:v>71</c:v>
                </c:pt>
                <c:pt idx="7">
                  <c:v>77</c:v>
                </c:pt>
                <c:pt idx="8">
                  <c:v>496</c:v>
                </c:pt>
                <c:pt idx="9">
                  <c:v>267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8370448"/>
        <c:axId val="578373168"/>
      </c:barChart>
      <c:catAx>
        <c:axId val="57837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8373168"/>
        <c:crosses val="autoZero"/>
        <c:auto val="1"/>
        <c:lblAlgn val="ctr"/>
        <c:lblOffset val="100"/>
        <c:noMultiLvlLbl val="0"/>
      </c:catAx>
      <c:valAx>
        <c:axId val="57837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837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результаты рассмотрения обращений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2021 год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General</c:formatCode>
                <c:ptCount val="5"/>
                <c:pt idx="0">
                  <c:v>166</c:v>
                </c:pt>
                <c:pt idx="1">
                  <c:v>27</c:v>
                </c:pt>
                <c:pt idx="2">
                  <c:v>1094</c:v>
                </c:pt>
                <c:pt idx="3">
                  <c:v>107</c:v>
                </c:pt>
                <c:pt idx="4">
                  <c:v>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32227252483058"/>
          <c:y val="0.28395325926724907"/>
          <c:w val="0.17949815581124848"/>
          <c:h val="0.41781037644267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0.64723</cdr:x>
      <cdr:y>0.67466</cdr:y>
    </cdr:from>
    <cdr:to>
      <cdr:x>0.75114</cdr:x>
      <cdr:y>0.76665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2376264"/>
          <a:ext cx="393058" cy="324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-8%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0.65417</cdr:x>
      <cdr:y>0.73536</cdr:y>
    </cdr:from>
    <cdr:to>
      <cdr:x>0.74899</cdr:x>
      <cdr:y>0.82803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43949" y="2339450"/>
          <a:ext cx="760089" cy="294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-2%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0.58457</cdr:x>
      <cdr:y>0.75871</cdr:y>
    </cdr:from>
    <cdr:to>
      <cdr:x>0.64771</cdr:x>
      <cdr:y>0.80534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3478" y="3835025"/>
          <a:ext cx="392477" cy="23571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58%</a:t>
          </a:r>
        </a:p>
      </cdr:txBody>
    </cdr:sp>
  </cdr:relSizeAnchor>
  <cdr:relSizeAnchor xmlns:cdr="http://schemas.openxmlformats.org/drawingml/2006/chartDrawing">
    <cdr:from>
      <cdr:x>0.5297</cdr:x>
      <cdr:y>0.69637</cdr:y>
    </cdr:from>
    <cdr:to>
      <cdr:x>0.57961</cdr:x>
      <cdr:y>0.71683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0.68529</cdr:x>
      <cdr:y>0.78047</cdr:y>
    </cdr:from>
    <cdr:to>
      <cdr:x>0.76356</cdr:x>
      <cdr:y>0.81959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59518" y="3945016"/>
          <a:ext cx="486517" cy="197731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ysClr val="windowText" lastClr="000000"/>
              </a:solidFill>
            </a:rPr>
            <a:t>61%</a:t>
          </a:r>
          <a:endParaRPr lang="ru-RU" sz="11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0.20183</cdr:x>
      <cdr:y>0.51361</cdr:y>
    </cdr:from>
    <cdr:to>
      <cdr:x>0.26937</cdr:x>
      <cdr:y>0.5896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2220618"/>
          <a:ext cx="530113" cy="328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-7 %</a:t>
          </a:r>
        </a:p>
      </cdr:txBody>
    </cdr:sp>
  </cdr:relSizeAnchor>
  <cdr:relSizeAnchor xmlns:cdr="http://schemas.openxmlformats.org/drawingml/2006/chartDrawing">
    <cdr:from>
      <cdr:x>0.4305</cdr:x>
      <cdr:y>0.81771</cdr:y>
    </cdr:from>
    <cdr:to>
      <cdr:x>0.50647</cdr:x>
      <cdr:y>0.87913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78938" y="3535450"/>
          <a:ext cx="596279" cy="265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-51%</a:t>
          </a:r>
        </a:p>
      </cdr:txBody>
    </cdr:sp>
  </cdr:relSizeAnchor>
  <cdr:relSizeAnchor xmlns:cdr="http://schemas.openxmlformats.org/drawingml/2006/chartDrawing">
    <cdr:from>
      <cdr:x>0.71113</cdr:x>
      <cdr:y>0.80106</cdr:y>
    </cdr:from>
    <cdr:to>
      <cdr:x>0.77699</cdr:x>
      <cdr:y>0.87754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81600" y="3463442"/>
          <a:ext cx="516927" cy="330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-12</a:t>
          </a:r>
          <a:r>
            <a:rPr lang="ru-RU" sz="1100" b="1" baseline="0" dirty="0"/>
            <a:t> </a:t>
          </a:r>
          <a:r>
            <a:rPr lang="ru-RU" sz="1100" b="1" dirty="0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0.26596</cdr:x>
      <cdr:y>0.41368</cdr:y>
    </cdr:from>
    <cdr:to>
      <cdr:x>0.30415</cdr:x>
      <cdr:y>0.48428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15916" y="1881797"/>
          <a:ext cx="445878" cy="291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latin typeface="Times New Roman" pitchFamily="18" charset="0"/>
              <a:cs typeface="Times New Roman" pitchFamily="18" charset="0"/>
            </a:rPr>
            <a:t>-6 %</a:t>
          </a:r>
        </a:p>
        <a:p xmlns:a="http://schemas.openxmlformats.org/drawingml/2006/main"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0.60358</cdr:x>
      <cdr:y>0.75824</cdr:y>
    </cdr:from>
    <cdr:to>
      <cdr:x>0.67455</cdr:x>
      <cdr:y>0.83623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19292" y="2948220"/>
          <a:ext cx="613648" cy="303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1003%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 квартале 2021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4103"/>
              </p:ext>
            </p:extLst>
          </p:nvPr>
        </p:nvGraphicFramePr>
        <p:xfrm>
          <a:off x="467544" y="1484784"/>
          <a:ext cx="3782679" cy="352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666217"/>
              </p:ext>
            </p:extLst>
          </p:nvPr>
        </p:nvGraphicFramePr>
        <p:xfrm>
          <a:off x="4716016" y="1412776"/>
          <a:ext cx="413265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684148"/>
              </p:ext>
            </p:extLst>
          </p:nvPr>
        </p:nvGraphicFramePr>
        <p:xfrm>
          <a:off x="1187624" y="3491648"/>
          <a:ext cx="69847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30848"/>
              </p:ext>
            </p:extLst>
          </p:nvPr>
        </p:nvGraphicFramePr>
        <p:xfrm>
          <a:off x="2445618" y="1078749"/>
          <a:ext cx="4252763" cy="2327921"/>
        </p:xfrm>
        <a:graphic>
          <a:graphicData uri="http://schemas.openxmlformats.org/drawingml/2006/table">
            <a:tbl>
              <a:tblPr/>
              <a:tblGrid>
                <a:gridCol w="1236097"/>
                <a:gridCol w="706341"/>
                <a:gridCol w="706341"/>
                <a:gridCol w="750488"/>
                <a:gridCol w="853496"/>
              </a:tblGrid>
              <a:tr h="563937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Тематический раздел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 от общего числа обращений в разделе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0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 кв 2020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 кв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7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57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57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785951"/>
              </p:ext>
            </p:extLst>
          </p:nvPr>
        </p:nvGraphicFramePr>
        <p:xfrm>
          <a:off x="1179290" y="1423728"/>
          <a:ext cx="7065118" cy="448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433368"/>
              </p:ext>
            </p:extLst>
          </p:nvPr>
        </p:nvGraphicFramePr>
        <p:xfrm>
          <a:off x="1698173" y="1302477"/>
          <a:ext cx="6215643" cy="469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630212"/>
              </p:ext>
            </p:extLst>
          </p:nvPr>
        </p:nvGraphicFramePr>
        <p:xfrm>
          <a:off x="971600" y="1477726"/>
          <a:ext cx="7848872" cy="432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955969"/>
              </p:ext>
            </p:extLst>
          </p:nvPr>
        </p:nvGraphicFramePr>
        <p:xfrm>
          <a:off x="288812" y="1344876"/>
          <a:ext cx="8647200" cy="388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 1 квартала 2021 года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623614"/>
              </p:ext>
            </p:extLst>
          </p:nvPr>
        </p:nvGraphicFramePr>
        <p:xfrm>
          <a:off x="1000051" y="1337947"/>
          <a:ext cx="7143898" cy="474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 в 1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 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29020"/>
              </p:ext>
            </p:extLst>
          </p:nvPr>
        </p:nvGraphicFramePr>
        <p:xfrm>
          <a:off x="1681162" y="1690687"/>
          <a:ext cx="578167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8163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14895</TotalTime>
  <Words>287</Words>
  <Application>Microsoft Office PowerPoint</Application>
  <PresentationFormat>Экран (4:3)</PresentationFormat>
  <Paragraphs>102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 1 квартала 2021 года</vt:lpstr>
      <vt:lpstr>Результаты рассмотрения обращений в 1 кв 2021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333</cp:revision>
  <cp:lastPrinted>2019-11-29T14:10:55Z</cp:lastPrinted>
  <dcterms:created xsi:type="dcterms:W3CDTF">2017-03-22T12:13:20Z</dcterms:created>
  <dcterms:modified xsi:type="dcterms:W3CDTF">2021-04-09T06:29:04Z</dcterms:modified>
</cp:coreProperties>
</file>