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поступивших обращений во 1 квартале по годам, шт
</a:t>
            </a:r>
          </a:p>
        </c:rich>
      </c:tx>
      <c:layout>
        <c:manualLayout>
          <c:xMode val="edge"/>
          <c:yMode val="edge"/>
          <c:x val="0.1298179703584956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1 кв 2021 года</c:v>
                </c:pt>
                <c:pt idx="1">
                  <c:v>1 кв 2022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1857</c:v>
                </c:pt>
                <c:pt idx="1">
                  <c:v>2299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5312944"/>
        <c:axId val="375313488"/>
        <c:axId val="0"/>
      </c:bar3DChart>
      <c:catAx>
        <c:axId val="37531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75313488"/>
        <c:crosses val="autoZero"/>
        <c:auto val="1"/>
        <c:lblAlgn val="ctr"/>
        <c:lblOffset val="100"/>
        <c:noMultiLvlLbl val="0"/>
      </c:catAx>
      <c:valAx>
        <c:axId val="375313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75312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количество вопросов, поднятых в обращениях </a:t>
            </a:r>
            <a:r>
              <a:rPr lang="ru-RU" sz="1400" dirty="0" smtClean="0"/>
              <a:t>в </a:t>
            </a:r>
            <a:r>
              <a:rPr lang="ru-RU" sz="1400" dirty="0"/>
              <a:t>1 квартале по годам , </a:t>
            </a:r>
            <a:r>
              <a:rPr lang="ru-RU" sz="1400" dirty="0" err="1"/>
              <a:t>шт</a:t>
            </a:r>
            <a:endParaRPr lang="ru-RU" sz="1400" dirty="0"/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1 кв 2021 года</c:v>
                </c:pt>
                <c:pt idx="1">
                  <c:v>1 кв 2022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2132</c:v>
                </c:pt>
                <c:pt idx="1">
                  <c:v>2477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883936"/>
        <c:axId val="515881216"/>
        <c:axId val="0"/>
      </c:bar3DChart>
      <c:catAx>
        <c:axId val="5158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15881216"/>
        <c:crosses val="autoZero"/>
        <c:auto val="1"/>
        <c:lblAlgn val="ctr"/>
        <c:lblOffset val="100"/>
        <c:noMultiLvlLbl val="0"/>
      </c:catAx>
      <c:valAx>
        <c:axId val="51588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1588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1 кв 2021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160</c:v>
                </c:pt>
                <c:pt idx="1">
                  <c:v>238</c:v>
                </c:pt>
                <c:pt idx="2">
                  <c:v>1233</c:v>
                </c:pt>
                <c:pt idx="3">
                  <c:v>98</c:v>
                </c:pt>
                <c:pt idx="4">
                  <c:v>403</c:v>
                </c:pt>
              </c:numCache>
            </c:numRef>
          </c:val>
        </c:ser>
        <c:ser>
          <c:idx val="1"/>
          <c:order val="1"/>
          <c:tx>
            <c:v>1 кв 2022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158</c:v>
                </c:pt>
                <c:pt idx="1">
                  <c:v>180</c:v>
                </c:pt>
                <c:pt idx="2">
                  <c:v>1564</c:v>
                </c:pt>
                <c:pt idx="3">
                  <c:v>75</c:v>
                </c:pt>
                <c:pt idx="4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881760"/>
        <c:axId val="515876320"/>
        <c:axId val="0"/>
      </c:bar3DChart>
      <c:catAx>
        <c:axId val="5158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76320"/>
        <c:crosses val="autoZero"/>
        <c:auto val="1"/>
        <c:lblAlgn val="ctr"/>
        <c:lblOffset val="100"/>
        <c:noMultiLvlLbl val="0"/>
      </c:catAx>
      <c:valAx>
        <c:axId val="51587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881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4.2155279225407618E-3"/>
          <c:y val="4.80126017327382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522971106957648"/>
          <c:y val="5.939784720399055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1 кв 2021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72674637170143E-2"/>
                  <c:y val="2.471255776703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160</c:v>
                </c:pt>
                <c:pt idx="1">
                  <c:v>238</c:v>
                </c:pt>
                <c:pt idx="2">
                  <c:v>1233</c:v>
                </c:pt>
                <c:pt idx="3">
                  <c:v>98</c:v>
                </c:pt>
                <c:pt idx="4">
                  <c:v>403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1 кв 2022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386826122332E-3"/>
                  <c:y val="3.185614615863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30639242469337E-3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604690199736781E-3"/>
                  <c:y val="-9.332180937082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68633778115443E-2"/>
                  <c:y val="-1.361993642426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158</c:v>
                </c:pt>
                <c:pt idx="1">
                  <c:v>180</c:v>
                </c:pt>
                <c:pt idx="2">
                  <c:v>1564</c:v>
                </c:pt>
                <c:pt idx="3">
                  <c:v>75</c:v>
                </c:pt>
                <c:pt idx="4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334624"/>
        <c:axId val="542332992"/>
      </c:radarChart>
      <c:catAx>
        <c:axId val="5423346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2332992"/>
        <c:crosses val="autoZero"/>
        <c:auto val="0"/>
        <c:lblAlgn val="ctr"/>
        <c:lblOffset val="100"/>
        <c:noMultiLvlLbl val="0"/>
      </c:catAx>
      <c:valAx>
        <c:axId val="542332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233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8946511003"/>
          <c:w val="0.17295451235080928"/>
          <c:h val="0.153623857362657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1.6989842526535519E-3"/>
          <c:y val="2.98776851828280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204161176998341"/>
          <c:y val="0.12772388847834309"/>
          <c:w val="0.55593768405984489"/>
          <c:h val="0.68201766102356354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1 кв 2021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4493102916318053E-2"/>
                  <c:y val="3.931013536029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228656078745299E-3"/>
                  <c:y val="-2.914243699330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93429974319E-2"/>
                  <c:y val="-3.98397936573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7.5046904315197005E-2</c:v>
                </c:pt>
                <c:pt idx="1">
                  <c:v>0.11163227016885553</c:v>
                </c:pt>
                <c:pt idx="2">
                  <c:v>0.57833020637898691</c:v>
                </c:pt>
                <c:pt idx="3">
                  <c:v>4.596622889305816E-2</c:v>
                </c:pt>
                <c:pt idx="4">
                  <c:v>0.18902439024390244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1 кв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2.8459005785627284E-2"/>
                  <c:y val="3.196184296091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25259379485057E-3"/>
                  <c:y val="3.96277033008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79134765964852E-2"/>
                  <c:y val="1.507760001913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6.3786838918046027E-2</c:v>
                </c:pt>
                <c:pt idx="1">
                  <c:v>7.2668550666128387E-2</c:v>
                </c:pt>
                <c:pt idx="2">
                  <c:v>0.63140896245458211</c:v>
                </c:pt>
                <c:pt idx="3">
                  <c:v>3.0278562777553492E-2</c:v>
                </c:pt>
                <c:pt idx="4">
                  <c:v>0.20185708518368994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337344"/>
        <c:axId val="542338976"/>
      </c:radarChart>
      <c:catAx>
        <c:axId val="5423373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42338976"/>
        <c:crosses val="autoZero"/>
        <c:auto val="0"/>
        <c:lblAlgn val="ctr"/>
        <c:lblOffset val="100"/>
        <c:noMultiLvlLbl val="0"/>
      </c:catAx>
      <c:valAx>
        <c:axId val="542338976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42337344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869154558900299"/>
          <c:y val="0.46048645866415516"/>
          <c:w val="0.21296342113276492"/>
          <c:h val="0.1331525631618718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1 квартале, шт</a:t>
            </a:r>
          </a:p>
        </c:rich>
      </c:tx>
      <c:layout>
        <c:manualLayout>
          <c:xMode val="edge"/>
          <c:yMode val="edge"/>
          <c:x val="0.1747246053198574"/>
          <c:y val="2.0000308180655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80950364121587E-2"/>
          <c:y val="0.11364530374289909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1 квартал 2021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1775</c:v>
                </c:pt>
                <c:pt idx="1">
                  <c:v>17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1 квартал 2022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2170</c:v>
                </c:pt>
                <c:pt idx="1">
                  <c:v>10</c:v>
                </c:pt>
                <c:pt idx="2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727024"/>
        <c:axId val="547721040"/>
      </c:barChart>
      <c:catAx>
        <c:axId val="54772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7721040"/>
        <c:crosses val="autoZero"/>
        <c:auto val="1"/>
        <c:lblAlgn val="ctr"/>
        <c:lblOffset val="100"/>
        <c:noMultiLvlLbl val="0"/>
      </c:catAx>
      <c:valAx>
        <c:axId val="54772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772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97938746280377"/>
          <c:y val="0.42971784107718691"/>
          <c:w val="0.13903474981813443"/>
          <c:h val="0.13348331458567675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повторных и коллективных обращений в 1 квартале, шт</a:t>
            </a:r>
          </a:p>
        </c:rich>
      </c:tx>
      <c:layout>
        <c:manualLayout>
          <c:xMode val="edge"/>
          <c:yMode val="edge"/>
          <c:x val="0.18806546756906223"/>
          <c:y val="1.62839187086347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1квартал 2021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119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1квартал 2022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29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744592"/>
        <c:axId val="630742960"/>
      </c:barChart>
      <c:catAx>
        <c:axId val="63074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0742960"/>
        <c:crosses val="autoZero"/>
        <c:auto val="1"/>
        <c:lblAlgn val="ctr"/>
        <c:lblOffset val="100"/>
        <c:noMultiLvlLbl val="0"/>
      </c:catAx>
      <c:valAx>
        <c:axId val="63074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074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6448265873111"/>
          <c:y val="0.22449693788276465"/>
          <c:w val="0.18991280234735822"/>
          <c:h val="0.32712447452485588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2022'!$F$1</c:f>
              <c:strCache>
                <c:ptCount val="1"/>
                <c:pt idx="0">
                  <c:v>1 кв 2022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2022'!$E$4:$E$16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 ДОУ, СОШ.</c:v>
                </c:pt>
                <c:pt idx="2">
                  <c:v>Борьба с аварийностью. Безопасность дорожного движения</c:v>
                </c:pt>
                <c:pt idx="3">
                  <c:v>Обращение с твердыми коммунальными отходами, свалки</c:v>
                </c:pt>
                <c:pt idx="4">
                  <c:v>Арендные отношения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Содержание общего имущества, капремонт.</c:v>
                </c:pt>
                <c:pt idx="7">
                  <c:v>Финансовая помощь,выплаты пособий и компенсаций</c:v>
                </c:pt>
                <c:pt idx="8">
                  <c:v>Комплексное благоустройство</c:v>
                </c:pt>
                <c:pt idx="9">
                  <c:v>Предоставление коммунальных услуг ненадлежащего качества, оплата услуг, перебои</c:v>
                </c:pt>
                <c:pt idx="10">
                  <c:v>Дорожное хозяйство, транспорт, тротуары, аварийность, строительство и ремонт дорог, мостов</c:v>
                </c:pt>
                <c:pt idx="11">
                  <c:v>Градостроительство. Архитектура и проектирование</c:v>
                </c:pt>
                <c:pt idx="12">
                  <c:v>Уборка снега, опавших листьев, мусора и посторонних предметов</c:v>
                </c:pt>
              </c:strCache>
            </c:strRef>
          </c:cat>
          <c:val>
            <c:numRef>
              <c:f>'топ 1 кв 2022'!$F$4:$F$16</c:f>
              <c:numCache>
                <c:formatCode>General</c:formatCode>
                <c:ptCount val="13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44</c:v>
                </c:pt>
                <c:pt idx="4">
                  <c:v>50</c:v>
                </c:pt>
                <c:pt idx="5">
                  <c:v>72</c:v>
                </c:pt>
                <c:pt idx="6">
                  <c:v>76</c:v>
                </c:pt>
                <c:pt idx="7">
                  <c:v>104</c:v>
                </c:pt>
                <c:pt idx="8">
                  <c:v>151</c:v>
                </c:pt>
                <c:pt idx="9">
                  <c:v>160</c:v>
                </c:pt>
                <c:pt idx="10">
                  <c:v>179</c:v>
                </c:pt>
                <c:pt idx="11">
                  <c:v>312</c:v>
                </c:pt>
                <c:pt idx="12">
                  <c:v>510</c:v>
                </c:pt>
              </c:numCache>
            </c:numRef>
          </c:val>
        </c:ser>
        <c:ser>
          <c:idx val="1"/>
          <c:order val="1"/>
          <c:tx>
            <c:strRef>
              <c:f>'топ 1 кв 2022'!$G$1</c:f>
              <c:strCache>
                <c:ptCount val="1"/>
                <c:pt idx="0">
                  <c:v>1 кв 2021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2022'!$E$4:$E$16</c:f>
              <c:strCache>
                <c:ptCount val="13"/>
                <c:pt idx="0">
                  <c:v>Торговля, размещение торговых точек, развитие предпринимательской деятельности.</c:v>
                </c:pt>
                <c:pt idx="1">
                  <c:v>Вопросы ДОУ, СОШ.</c:v>
                </c:pt>
                <c:pt idx="2">
                  <c:v>Борьба с аварийностью. Безопасность дорожного движения</c:v>
                </c:pt>
                <c:pt idx="3">
                  <c:v>Обращение с твердыми коммунальными отходами, свалки</c:v>
                </c:pt>
                <c:pt idx="4">
                  <c:v>Арендные отношения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Содержание общего имущества, капремонт.</c:v>
                </c:pt>
                <c:pt idx="7">
                  <c:v>Финансовая помощь,выплаты пособий и компенсаций</c:v>
                </c:pt>
                <c:pt idx="8">
                  <c:v>Комплексное благоустройство</c:v>
                </c:pt>
                <c:pt idx="9">
                  <c:v>Предоставление коммунальных услуг ненадлежащего качества, оплата услуг, перебои</c:v>
                </c:pt>
                <c:pt idx="10">
                  <c:v>Дорожное хозяйство, транспорт, тротуары, аварийность, строительство и ремонт дорог, мостов</c:v>
                </c:pt>
                <c:pt idx="11">
                  <c:v>Градостроительство. Архитектура и проектирование</c:v>
                </c:pt>
                <c:pt idx="12">
                  <c:v>Уборка снега, опавших листьев, мусора и посторонних предметов</c:v>
                </c:pt>
              </c:strCache>
            </c:strRef>
          </c:cat>
          <c:val>
            <c:numRef>
              <c:f>'топ 1 кв 2022'!$G$4:$G$16</c:f>
              <c:numCache>
                <c:formatCode>General</c:formatCode>
                <c:ptCount val="13"/>
                <c:pt idx="0">
                  <c:v>17</c:v>
                </c:pt>
                <c:pt idx="1">
                  <c:v>37</c:v>
                </c:pt>
                <c:pt idx="2">
                  <c:v>58</c:v>
                </c:pt>
                <c:pt idx="3">
                  <c:v>44</c:v>
                </c:pt>
                <c:pt idx="4">
                  <c:v>79</c:v>
                </c:pt>
                <c:pt idx="5">
                  <c:v>47</c:v>
                </c:pt>
                <c:pt idx="6">
                  <c:v>53</c:v>
                </c:pt>
                <c:pt idx="7">
                  <c:v>135</c:v>
                </c:pt>
                <c:pt idx="8">
                  <c:v>265</c:v>
                </c:pt>
                <c:pt idx="9">
                  <c:v>197</c:v>
                </c:pt>
                <c:pt idx="10">
                  <c:v>208</c:v>
                </c:pt>
                <c:pt idx="11">
                  <c:v>174</c:v>
                </c:pt>
                <c:pt idx="12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5857648"/>
        <c:axId val="475854928"/>
      </c:barChart>
      <c:catAx>
        <c:axId val="47585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5854928"/>
        <c:crosses val="autoZero"/>
        <c:auto val="1"/>
        <c:lblAlgn val="ctr"/>
        <c:lblOffset val="100"/>
        <c:noMultiLvlLbl val="0"/>
      </c:catAx>
      <c:valAx>
        <c:axId val="47585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5857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1 кв 2022 года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236</c:v>
                </c:pt>
                <c:pt idx="1">
                  <c:v>17</c:v>
                </c:pt>
                <c:pt idx="2">
                  <c:v>1091</c:v>
                </c:pt>
                <c:pt idx="3">
                  <c:v>121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27252483058"/>
          <c:y val="0.28395325926724913"/>
          <c:w val="0.17949815581124851"/>
          <c:h val="0.4178103764426707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0.64261</cdr:x>
      <cdr:y>0.56245</cdr:y>
    </cdr:from>
    <cdr:to>
      <cdr:x>0.74652</cdr:x>
      <cdr:y>0.65444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03633" y="1798848"/>
          <a:ext cx="421005" cy="29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24%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0.65062</cdr:x>
      <cdr:y>0.55291</cdr:y>
    </cdr:from>
    <cdr:to>
      <cdr:x>0.74544</cdr:x>
      <cdr:y>0.64558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0301" y="1698548"/>
          <a:ext cx="393534" cy="284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16%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0.63781</cdr:x>
      <cdr:y>0.83994</cdr:y>
    </cdr:from>
    <cdr:to>
      <cdr:x>0.6941</cdr:x>
      <cdr:y>0.88395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91864" y="4355359"/>
          <a:ext cx="414078" cy="22820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63%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0.58887</cdr:x>
      <cdr:y>0.75698</cdr:y>
    </cdr:from>
    <cdr:to>
      <cdr:x>0.6476</cdr:x>
      <cdr:y>0.80558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31824" y="3925174"/>
          <a:ext cx="432048" cy="25202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ysClr val="windowText" lastClr="000000"/>
              </a:solidFill>
            </a:rPr>
            <a:t>58%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0.18977</cdr:x>
      <cdr:y>0.45861</cdr:y>
    </cdr:from>
    <cdr:to>
      <cdr:x>0.25529</cdr:x>
      <cdr:y>0.54792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4646" y="2242335"/>
          <a:ext cx="667946" cy="436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22%</a:t>
          </a:r>
        </a:p>
      </cdr:txBody>
    </cdr:sp>
  </cdr:relSizeAnchor>
  <cdr:relSizeAnchor xmlns:cdr="http://schemas.openxmlformats.org/drawingml/2006/chartDrawing">
    <cdr:from>
      <cdr:x>0.42173</cdr:x>
      <cdr:y>0.8293</cdr:y>
    </cdr:from>
    <cdr:to>
      <cdr:x>0.4977</cdr:x>
      <cdr:y>0.89072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2468" y="4136356"/>
          <a:ext cx="778729" cy="30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-41%</a:t>
          </a:r>
        </a:p>
      </cdr:txBody>
    </cdr:sp>
  </cdr:relSizeAnchor>
  <cdr:relSizeAnchor xmlns:cdr="http://schemas.openxmlformats.org/drawingml/2006/chartDrawing">
    <cdr:from>
      <cdr:x>0.71203</cdr:x>
      <cdr:y>0.79648</cdr:y>
    </cdr:from>
    <cdr:to>
      <cdr:x>0.75457</cdr:x>
      <cdr:y>0.84822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58813" y="3894332"/>
          <a:ext cx="433642" cy="253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83 %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0.29324</cdr:x>
      <cdr:y>0.76004</cdr:y>
    </cdr:from>
    <cdr:to>
      <cdr:x>0.33143</cdr:x>
      <cdr:y>0.83064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5715" y="2841651"/>
          <a:ext cx="434419" cy="263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-76 %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0.60714</cdr:x>
      <cdr:y>0.78574</cdr:y>
    </cdr:from>
    <cdr:to>
      <cdr:x>0.66964</cdr:x>
      <cdr:y>0.86297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2880320"/>
          <a:ext cx="504056" cy="283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-72%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 квартале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1650" y="53639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12.04.2022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66717"/>
              </p:ext>
            </p:extLst>
          </p:nvPr>
        </p:nvGraphicFramePr>
        <p:xfrm>
          <a:off x="888247" y="1846176"/>
          <a:ext cx="4051631" cy="319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632346"/>
              </p:ext>
            </p:extLst>
          </p:nvPr>
        </p:nvGraphicFramePr>
        <p:xfrm>
          <a:off x="4824027" y="1797159"/>
          <a:ext cx="4150337" cy="30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12146"/>
              </p:ext>
            </p:extLst>
          </p:nvPr>
        </p:nvGraphicFramePr>
        <p:xfrm>
          <a:off x="2445618" y="1078749"/>
          <a:ext cx="4252763" cy="2327921"/>
        </p:xfrm>
        <a:graphic>
          <a:graphicData uri="http://schemas.openxmlformats.org/drawingml/2006/table">
            <a:tbl>
              <a:tblPr/>
              <a:tblGrid>
                <a:gridCol w="1236097"/>
                <a:gridCol w="706341"/>
                <a:gridCol w="706341"/>
                <a:gridCol w="750488"/>
                <a:gridCol w="853496"/>
              </a:tblGrid>
              <a:tr h="563937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кв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079102"/>
              </p:ext>
            </p:extLst>
          </p:nvPr>
        </p:nvGraphicFramePr>
        <p:xfrm>
          <a:off x="683568" y="3709017"/>
          <a:ext cx="7848872" cy="252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348258"/>
              </p:ext>
            </p:extLst>
          </p:nvPr>
        </p:nvGraphicFramePr>
        <p:xfrm>
          <a:off x="241643" y="1399277"/>
          <a:ext cx="8650837" cy="476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840955"/>
              </p:ext>
            </p:extLst>
          </p:nvPr>
        </p:nvGraphicFramePr>
        <p:xfrm>
          <a:off x="888248" y="1412044"/>
          <a:ext cx="7356160" cy="518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67947"/>
              </p:ext>
            </p:extLst>
          </p:nvPr>
        </p:nvGraphicFramePr>
        <p:xfrm>
          <a:off x="358035" y="1169803"/>
          <a:ext cx="8427929" cy="48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587951"/>
              </p:ext>
            </p:extLst>
          </p:nvPr>
        </p:nvGraphicFramePr>
        <p:xfrm>
          <a:off x="683568" y="1628800"/>
          <a:ext cx="8064896" cy="366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1 квартала </a:t>
            </a:r>
            <a:r>
              <a:rPr lang="ru-RU" sz="2000" dirty="0" smtClean="0"/>
              <a:t>2022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317419"/>
              </p:ext>
            </p:extLst>
          </p:nvPr>
        </p:nvGraphicFramePr>
        <p:xfrm>
          <a:off x="1299093" y="1087880"/>
          <a:ext cx="6855866" cy="495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 1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254891"/>
              </p:ext>
            </p:extLst>
          </p:nvPr>
        </p:nvGraphicFramePr>
        <p:xfrm>
          <a:off x="1179290" y="1684294"/>
          <a:ext cx="6993110" cy="397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14917</TotalTime>
  <Words>287</Words>
  <Application>Microsoft Office PowerPoint</Application>
  <PresentationFormat>Экран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1 квартала 2022 года</vt:lpstr>
      <vt:lpstr>Результаты рассмотрения обращений в 1 кв 2022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336</cp:revision>
  <cp:lastPrinted>2019-11-29T14:10:55Z</cp:lastPrinted>
  <dcterms:created xsi:type="dcterms:W3CDTF">2017-03-22T12:13:20Z</dcterms:created>
  <dcterms:modified xsi:type="dcterms:W3CDTF">2022-04-12T14:39:29Z</dcterms:modified>
</cp:coreProperties>
</file>